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69" r:id="rId6"/>
    <p:sldId id="271" r:id="rId7"/>
    <p:sldId id="270" r:id="rId8"/>
    <p:sldId id="272" r:id="rId9"/>
    <p:sldId id="274" r:id="rId10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06D4E0E-6CE9-4B9B-915B-BA16F58ABDFD}">
          <p14:sldIdLst>
            <p14:sldId id="256"/>
            <p14:sldId id="265"/>
            <p14:sldId id="266"/>
            <p14:sldId id="267"/>
            <p14:sldId id="269"/>
          </p14:sldIdLst>
        </p14:section>
        <p14:section name="Untitled Section" id="{668E3B0C-7368-481B-A02D-21E15A70FB9F}">
          <p14:sldIdLst>
            <p14:sldId id="271"/>
            <p14:sldId id="270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E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EF-4E6E-B098-8D89041381E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4EF-4E6E-B098-8D89041381E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EF-4E6E-B098-8D89041381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Maksimumas</c:v>
                </c:pt>
                <c:pt idx="1">
                  <c:v>Vidurkis</c:v>
                </c:pt>
                <c:pt idx="2">
                  <c:v>Mediana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439789</c:v>
                </c:pt>
                <c:pt idx="1">
                  <c:v>246907.5</c:v>
                </c:pt>
                <c:pt idx="2">
                  <c:v>258833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EF-4E6E-B098-8D89041381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903199"/>
        <c:axId val="1178912319"/>
      </c:barChart>
      <c:catAx>
        <c:axId val="117890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lt-LT"/>
          </a:p>
        </c:txPr>
        <c:crossAx val="1178912319"/>
        <c:crosses val="autoZero"/>
        <c:auto val="1"/>
        <c:lblAlgn val="ctr"/>
        <c:lblOffset val="100"/>
        <c:noMultiLvlLbl val="0"/>
      </c:catAx>
      <c:valAx>
        <c:axId val="117891231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r>
                  <a:rPr lang="lt-LT" sz="2000" b="1" dirty="0">
                    <a:latin typeface="Aptos" panose="020B0004020202020204" pitchFamily="34" charset="0"/>
                  </a:rPr>
                  <a:t>Suma</a:t>
                </a:r>
                <a:r>
                  <a:rPr lang="lt-LT" sz="2000" b="1" baseline="0" dirty="0">
                    <a:latin typeface="Aptos" panose="020B0004020202020204" pitchFamily="34" charset="0"/>
                  </a:rPr>
                  <a:t> (EUR)</a:t>
                </a:r>
                <a:endParaRPr lang="lt-LT" sz="2000" b="1" dirty="0">
                  <a:latin typeface="Aptos" panose="020B00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ptos" panose="020B0004020202020204" pitchFamily="34" charset="0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crossAx val="1178903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D49-4ACC-922D-54DCE16A4D0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D49-4ACC-922D-54DCE16A4D0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D49-4ACC-922D-54DCE16A4D09}"/>
              </c:ext>
            </c:extLst>
          </c:dPt>
          <c:dLbls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75338303431721"/>
                      <c:h val="0.130004330852935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D49-4ACC-922D-54DCE16A4D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Maksimumas</c:v>
                </c:pt>
                <c:pt idx="1">
                  <c:v>Vidurkis</c:v>
                </c:pt>
                <c:pt idx="2">
                  <c:v>Mediana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439789</c:v>
                </c:pt>
                <c:pt idx="1">
                  <c:v>246907.5</c:v>
                </c:pt>
                <c:pt idx="2">
                  <c:v>258833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49-4ACC-922D-54DCE16A4D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903199"/>
        <c:axId val="1178912319"/>
      </c:barChart>
      <c:catAx>
        <c:axId val="1178903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lt-LT"/>
          </a:p>
        </c:txPr>
        <c:crossAx val="1178912319"/>
        <c:crosses val="autoZero"/>
        <c:auto val="1"/>
        <c:lblAlgn val="ctr"/>
        <c:lblOffset val="100"/>
        <c:noMultiLvlLbl val="0"/>
      </c:catAx>
      <c:valAx>
        <c:axId val="1178912319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78903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30 d.</c:v>
                </c:pt>
                <c:pt idx="1">
                  <c:v>45 d.</c:v>
                </c:pt>
                <c:pt idx="2">
                  <c:v>60 d.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439789</c:v>
                </c:pt>
                <c:pt idx="1">
                  <c:v>659683</c:v>
                </c:pt>
                <c:pt idx="2">
                  <c:v>879578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11-470C-B0D6-564D4B41B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4848319"/>
        <c:axId val="1184850239"/>
      </c:barChart>
      <c:catAx>
        <c:axId val="118484831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lt-LT"/>
          </a:p>
        </c:txPr>
        <c:crossAx val="1184850239"/>
        <c:crosses val="autoZero"/>
        <c:auto val="1"/>
        <c:lblAlgn val="ctr"/>
        <c:lblOffset val="100"/>
        <c:noMultiLvlLbl val="0"/>
      </c:catAx>
      <c:valAx>
        <c:axId val="118485023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b="1" dirty="0"/>
                  <a:t>Referencinis</a:t>
                </a:r>
                <a:r>
                  <a:rPr lang="lt-LT" b="1" baseline="0" dirty="0"/>
                  <a:t> Dydis (EUR)</a:t>
                </a:r>
                <a:endParaRPr lang="lt-LT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33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out"/>
        <c:minorTickMark val="none"/>
        <c:tickLblPos val="nextTo"/>
        <c:crossAx val="1184848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DCBD9-87EC-46E6-A706-871B9922D46C}" type="datetimeFigureOut">
              <a:rPr lang="lt-LT" smtClean="0"/>
              <a:t>2025-06-26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6B052-1EA5-408F-9BFB-F69AFAD335D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70901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0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8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99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95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9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3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2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0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8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3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6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1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DFCF32-2169-5FD8-8F95-AADCA9AB4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200" y="1622273"/>
            <a:ext cx="5916853" cy="3613453"/>
          </a:xfrm>
        </p:spPr>
        <p:txBody>
          <a:bodyPr>
            <a:normAutofit fontScale="90000"/>
          </a:bodyPr>
          <a:lstStyle/>
          <a:p>
            <a:pPr algn="l"/>
            <a:r>
              <a:rPr lang="lt-LT" sz="6000" dirty="0">
                <a:latin typeface="Aptos" panose="020B0004020202020204" pitchFamily="34" charset="0"/>
                <a:ea typeface="ADLaM Display" panose="020F0502020204030204" pitchFamily="2" charset="0"/>
                <a:cs typeface="AngsanaUPC" panose="020B0502040204020203" pitchFamily="18" charset="-34"/>
              </a:rPr>
              <a:t>Referencinio dydžio apskaičiavimo matematinio modelio analizė</a:t>
            </a:r>
            <a:endParaRPr lang="lt-LT" sz="6000" dirty="0">
              <a:latin typeface="Aptos" panose="020B00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7A07D2-56F9-22DA-E552-9E4BB2512EA5}"/>
              </a:ext>
            </a:extLst>
          </p:cNvPr>
          <p:cNvSpPr/>
          <p:nvPr/>
        </p:nvSpPr>
        <p:spPr>
          <a:xfrm>
            <a:off x="8706254" y="0"/>
            <a:ext cx="3485745" cy="6858000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6" name="Picture 15" descr="A person in a green jacket">
            <a:extLst>
              <a:ext uri="{FF2B5EF4-FFF2-40B4-BE49-F238E27FC236}">
                <a16:creationId xmlns:a16="http://schemas.microsoft.com/office/drawing/2014/main" id="{0E4EF9FE-3A96-B580-5014-922266EC0B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1253" y="1524000"/>
            <a:ext cx="3810000" cy="3810000"/>
          </a:xfrm>
          <a:prstGeom prst="ellipse">
            <a:avLst/>
          </a:prstGeom>
          <a:ln w="76200">
            <a:solidFill>
              <a:schemeClr val="bg1"/>
            </a:solidFill>
          </a:ln>
          <a:effectLst>
            <a:glow rad="228600">
              <a:schemeClr val="tx1">
                <a:alpha val="40000"/>
              </a:schemeClr>
            </a:glo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17CCCF9-000D-067E-7E93-AEC514D0FD77}"/>
              </a:ext>
            </a:extLst>
          </p:cNvPr>
          <p:cNvSpPr txBox="1"/>
          <p:nvPr/>
        </p:nvSpPr>
        <p:spPr>
          <a:xfrm>
            <a:off x="9400158" y="5511224"/>
            <a:ext cx="2422190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ptos" panose="020B0004020202020204" pitchFamily="34" charset="0"/>
              </a:rPr>
              <a:t>Irina Duleva </a:t>
            </a:r>
            <a:endParaRPr lang="lt-LT" sz="3200" b="1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DFA50A0-0756-8C50-69F6-02888EC50587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20" name="Picture 19" descr="A logo with white text">
              <a:extLst>
                <a:ext uri="{FF2B5EF4-FFF2-40B4-BE49-F238E27FC236}">
                  <a16:creationId xmlns:a16="http://schemas.microsoft.com/office/drawing/2014/main" id="{C3B6D44E-72D3-4F80-3911-E538E8EF7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22" name="Picture 21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DA1E651C-4787-9CAC-7A8C-DB50CBD65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</p:spTree>
    <p:extLst>
      <p:ext uri="{BB962C8B-B14F-4D97-AF65-F5344CB8AC3E}">
        <p14:creationId xmlns:p14="http://schemas.microsoft.com/office/powerpoint/2010/main" val="10703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37465-6111-CA5B-6494-7C44E3433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00A80-EAC8-5C71-79D3-F183E9DFA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sz="3600" dirty="0">
                <a:latin typeface="Aptos" panose="020B0004020202020204" pitchFamily="34" charset="0"/>
              </a:rPr>
              <a:t>Referencinio</a:t>
            </a:r>
            <a:r>
              <a:rPr lang="lt-LT" sz="3600" dirty="0"/>
              <a:t> Dydžio Kontrolė</a:t>
            </a:r>
            <a:endParaRPr lang="lt-LT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22B4BCA-6F7E-99E1-C3E4-9CE475DC4F4A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5" name="Picture 4" descr="A logo with white text">
              <a:extLst>
                <a:ext uri="{FF2B5EF4-FFF2-40B4-BE49-F238E27FC236}">
                  <a16:creationId xmlns:a16="http://schemas.microsoft.com/office/drawing/2014/main" id="{B51BA392-AD38-FBEB-1990-5AC7A68AB0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6" name="Picture 5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518217C0-0317-29AF-017F-74C96DAD21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7DF4918-E401-0D41-A22A-DE15595C1CC5}"/>
              </a:ext>
            </a:extLst>
          </p:cNvPr>
          <p:cNvSpPr/>
          <p:nvPr/>
        </p:nvSpPr>
        <p:spPr>
          <a:xfrm>
            <a:off x="2413992" y="1508178"/>
            <a:ext cx="7364017" cy="1748102"/>
          </a:xfrm>
          <a:prstGeom prst="roundRect">
            <a:avLst/>
          </a:prstGeom>
          <a:solidFill>
            <a:srgbClr val="A9E2C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Referencinis dydis, remiantis Deleguotojo reglamento (ES) 2015/2446 155 straipsniu, apibrėžiamas kaip &lt;</a:t>
            </a:r>
            <a:r>
              <a:rPr lang="lt-LT" sz="2000" b="1" i="1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didžiausia galimų mokėjimų suma, kuri gali būti mokėtina per laikotarpį, atitinkantį vidutinę procedūros trukmę</a:t>
            </a:r>
            <a:r>
              <a:rPr lang="lt-LT" sz="2000" b="1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lt-LT" sz="2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F8D08A-C8EE-49A4-7694-367F5AF0EB67}"/>
              </a:ext>
            </a:extLst>
          </p:cNvPr>
          <p:cNvSpPr/>
          <p:nvPr/>
        </p:nvSpPr>
        <p:spPr>
          <a:xfrm>
            <a:off x="-1" y="4215818"/>
            <a:ext cx="121920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Didžiausia galimų mokėjimų suma</a:t>
            </a:r>
            <a:endParaRPr lang="lt-LT" sz="2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3B5D11-42E2-06FC-967D-5E8FE94027FA}"/>
              </a:ext>
            </a:extLst>
          </p:cNvPr>
          <p:cNvSpPr/>
          <p:nvPr/>
        </p:nvSpPr>
        <p:spPr>
          <a:xfrm>
            <a:off x="-1" y="4953426"/>
            <a:ext cx="121920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Vidutinė procedūros trukmė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D5BF4AB-418C-0B92-4792-780D5C1FB9D4}"/>
              </a:ext>
            </a:extLst>
          </p:cNvPr>
          <p:cNvCxnSpPr>
            <a:stCxn id="7" idx="2"/>
          </p:cNvCxnSpPr>
          <p:nvPr/>
        </p:nvCxnSpPr>
        <p:spPr>
          <a:xfrm flipH="1">
            <a:off x="6096000" y="3256280"/>
            <a:ext cx="1" cy="7975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52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0338AB-FE4C-5B74-3C40-84ED710E6BF9}"/>
              </a:ext>
            </a:extLst>
          </p:cNvPr>
          <p:cNvSpPr/>
          <p:nvPr/>
        </p:nvSpPr>
        <p:spPr>
          <a:xfrm rot="5400000">
            <a:off x="6192901" y="1307809"/>
            <a:ext cx="6858000" cy="4242382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23817-E30E-474B-73A7-3466E9A3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866" y="955040"/>
            <a:ext cx="6204712" cy="1463040"/>
          </a:xfrm>
        </p:spPr>
        <p:txBody>
          <a:bodyPr>
            <a:noAutofit/>
          </a:bodyPr>
          <a:lstStyle/>
          <a:p>
            <a:pPr algn="ctr"/>
            <a:r>
              <a:rPr lang="lt-LT" dirty="0">
                <a:latin typeface="Aptos" panose="020B0004020202020204" pitchFamily="34" charset="0"/>
              </a:rPr>
              <a:t>Referencinio Dydžio Kontrolė – Verslo Praktika</a:t>
            </a:r>
            <a:br>
              <a:rPr lang="lt-LT" dirty="0">
                <a:latin typeface="Aptos" panose="020B0004020202020204" pitchFamily="34" charset="0"/>
              </a:rPr>
            </a:br>
            <a:endParaRPr lang="lt-LT" dirty="0">
              <a:latin typeface="Aptos" panose="020B0004020202020204" pitchFamily="34" charset="0"/>
            </a:endParaRPr>
          </a:p>
        </p:txBody>
      </p:sp>
      <p:pic>
        <p:nvPicPr>
          <p:cNvPr id="4" name="Paveikslėlis 2">
            <a:extLst>
              <a:ext uri="{FF2B5EF4-FFF2-40B4-BE49-F238E27FC236}">
                <a16:creationId xmlns:a16="http://schemas.microsoft.com/office/drawing/2014/main" id="{5349DFBD-5A02-75AB-074E-DE23E3CDBB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60" y="2829102"/>
            <a:ext cx="6486525" cy="22764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ADB80A-7F86-2732-D3E1-DF3A4353B250}"/>
              </a:ext>
            </a:extLst>
          </p:cNvPr>
          <p:cNvSpPr txBox="1"/>
          <p:nvPr/>
        </p:nvSpPr>
        <p:spPr>
          <a:xfrm>
            <a:off x="7911772" y="3274841"/>
            <a:ext cx="342025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2800" b="1" dirty="0">
                <a:latin typeface="Aptos" panose="020B0004020202020204" pitchFamily="34" charset="0"/>
              </a:rPr>
              <a:t>Verslo atstovai stebi garantijos likutį realiuoju laiku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A3BA29E-6E37-3FE5-AF6E-9D598550C270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9" name="Picture 8" descr="A logo with white text">
              <a:extLst>
                <a:ext uri="{FF2B5EF4-FFF2-40B4-BE49-F238E27FC236}">
                  <a16:creationId xmlns:a16="http://schemas.microsoft.com/office/drawing/2014/main" id="{FD949D7D-8846-B882-47E8-67F89C8B9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10" name="Picture 9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A05EA4B1-50E1-90EE-32B4-330918555F2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</p:spTree>
    <p:extLst>
      <p:ext uri="{BB962C8B-B14F-4D97-AF65-F5344CB8AC3E}">
        <p14:creationId xmlns:p14="http://schemas.microsoft.com/office/powerpoint/2010/main" val="176198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E0200AF-35D1-B150-1336-8728689472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088401"/>
            <a:ext cx="12192000" cy="2147234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4FAFF0-FE25-E3D1-20CC-B079DC1E9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sz="3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Referencinio dydžio skaičiavimas remiantis išvykimo sąskaitomis</a:t>
            </a:r>
            <a:br>
              <a:rPr lang="lt-LT" dirty="0"/>
            </a:br>
            <a:endParaRPr lang="lt-LT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B2892F-B656-7E0B-3F1C-AE5B96AD34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846151"/>
            <a:ext cx="12192000" cy="2147234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3FBCB7-5FDF-2909-8D69-049CA89810FD}"/>
              </a:ext>
            </a:extLst>
          </p:cNvPr>
          <p:cNvSpPr txBox="1"/>
          <p:nvPr/>
        </p:nvSpPr>
        <p:spPr>
          <a:xfrm>
            <a:off x="1666229" y="2099164"/>
            <a:ext cx="1682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latin typeface="Aptos" panose="020B0004020202020204" pitchFamily="34" charset="0"/>
              </a:rPr>
              <a:t>Įvežimas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8D64C3-AB2D-AAD4-ECC9-24C4EB10432F}"/>
              </a:ext>
            </a:extLst>
          </p:cNvPr>
          <p:cNvSpPr txBox="1"/>
          <p:nvPr/>
        </p:nvSpPr>
        <p:spPr>
          <a:xfrm>
            <a:off x="1542571" y="4308325"/>
            <a:ext cx="1567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latin typeface="Aptos" panose="020B0004020202020204" pitchFamily="34" charset="0"/>
              </a:rPr>
              <a:t>Išvežimas</a:t>
            </a:r>
          </a:p>
        </p:txBody>
      </p:sp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311025D-569A-DCF3-A260-A28E5D70F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26" b="10244"/>
          <a:stretch/>
        </p:blipFill>
        <p:spPr>
          <a:xfrm>
            <a:off x="1411371" y="2495250"/>
            <a:ext cx="1829540" cy="1301366"/>
          </a:xfrm>
          <a:prstGeom prst="rect">
            <a:avLst/>
          </a:prstGeom>
        </p:spPr>
      </p:pic>
      <p:pic>
        <p:nvPicPr>
          <p:cNvPr id="11" name="Picture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648DF57-9C13-CBAD-FC50-55B2EC98E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9" b="13300"/>
          <a:stretch/>
        </p:blipFill>
        <p:spPr>
          <a:xfrm flipH="1">
            <a:off x="1411371" y="4668805"/>
            <a:ext cx="1829540" cy="130136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5F4331-9EC6-3C6A-880D-5A03D29B2BF8}"/>
              </a:ext>
            </a:extLst>
          </p:cNvPr>
          <p:cNvCxnSpPr/>
          <p:nvPr/>
        </p:nvCxnSpPr>
        <p:spPr>
          <a:xfrm>
            <a:off x="1600444" y="2908272"/>
            <a:ext cx="1030147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8E26CBE-8AAE-6913-B566-F277E5B2EBD3}"/>
              </a:ext>
            </a:extLst>
          </p:cNvPr>
          <p:cNvCxnSpPr>
            <a:cxnSpLocks/>
          </p:cNvCxnSpPr>
          <p:nvPr/>
        </p:nvCxnSpPr>
        <p:spPr>
          <a:xfrm flipH="1">
            <a:off x="1994353" y="5139247"/>
            <a:ext cx="102663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9894519-3F52-D304-3C07-A01F0CB5AE65}"/>
              </a:ext>
            </a:extLst>
          </p:cNvPr>
          <p:cNvSpPr txBox="1"/>
          <p:nvPr/>
        </p:nvSpPr>
        <p:spPr>
          <a:xfrm>
            <a:off x="4192050" y="2407269"/>
            <a:ext cx="71570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Muitinės p</a:t>
            </a:r>
            <a:r>
              <a:rPr lang="lt-LT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rocedūra įforminama remiantis pirminiais </a:t>
            </a:r>
            <a:r>
              <a:rPr lang="lt-LT" sz="24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atvykimo</a:t>
            </a:r>
            <a:r>
              <a:rPr lang="lt-LT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dokumentais, kurie fiksuojami ir traukiami į apskaitą</a:t>
            </a:r>
            <a:endParaRPr lang="lt-LT" sz="2400" dirty="0">
              <a:latin typeface="Aptos" panose="020B00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71FA57-390C-1892-4CFB-A5D75BF2F6B2}"/>
              </a:ext>
            </a:extLst>
          </p:cNvPr>
          <p:cNvSpPr txBox="1"/>
          <p:nvPr/>
        </p:nvSpPr>
        <p:spPr>
          <a:xfrm>
            <a:off x="4192050" y="4668805"/>
            <a:ext cx="7157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lt-LT" sz="2400" dirty="0">
                <a:latin typeface="Aptos" panose="020B0004020202020204" pitchFamily="34" charset="0"/>
              </a:rPr>
              <a:t>Pagal </a:t>
            </a:r>
            <a:r>
              <a:rPr lang="lt-LT" sz="2400" b="1" dirty="0">
                <a:latin typeface="Aptos" panose="020B0004020202020204" pitchFamily="34" charset="0"/>
              </a:rPr>
              <a:t>atvykimo</a:t>
            </a:r>
            <a:r>
              <a:rPr lang="lt-LT" sz="2400" dirty="0">
                <a:latin typeface="Aptos" panose="020B0004020202020204" pitchFamily="34" charset="0"/>
              </a:rPr>
              <a:t> sąskaitą</a:t>
            </a:r>
          </a:p>
          <a:p>
            <a:pPr marL="342900" indent="-342900">
              <a:buFontTx/>
              <a:buChar char="-"/>
            </a:pPr>
            <a:r>
              <a:rPr lang="lt-LT" sz="2400" dirty="0">
                <a:latin typeface="Aptos" panose="020B0004020202020204" pitchFamily="34" charset="0"/>
              </a:rPr>
              <a:t>Perpardavimas sandėlyje – </a:t>
            </a:r>
            <a:r>
              <a:rPr lang="lt-LT" sz="2400" b="1" dirty="0">
                <a:latin typeface="Aptos" panose="020B0004020202020204" pitchFamily="34" charset="0"/>
              </a:rPr>
              <a:t>didesnė</a:t>
            </a:r>
            <a:r>
              <a:rPr lang="lt-LT" sz="2400" dirty="0">
                <a:latin typeface="Aptos" panose="020B0004020202020204" pitchFamily="34" charset="0"/>
              </a:rPr>
              <a:t> </a:t>
            </a:r>
            <a:r>
              <a:rPr lang="lt-LT" sz="2400" b="1" dirty="0">
                <a:latin typeface="Aptos" panose="020B0004020202020204" pitchFamily="34" charset="0"/>
              </a:rPr>
              <a:t>sąskaita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9F1CC1F-C532-EC8D-7607-EFC49BC8BD70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21" name="Picture 20" descr="A logo with white text">
              <a:extLst>
                <a:ext uri="{FF2B5EF4-FFF2-40B4-BE49-F238E27FC236}">
                  <a16:creationId xmlns:a16="http://schemas.microsoft.com/office/drawing/2014/main" id="{311C4089-5E5A-B921-65CE-C01F498FF3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22" name="Picture 21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66A3A3F0-F631-1E82-C353-959B80A7F5B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</p:spTree>
    <p:extLst>
      <p:ext uri="{BB962C8B-B14F-4D97-AF65-F5344CB8AC3E}">
        <p14:creationId xmlns:p14="http://schemas.microsoft.com/office/powerpoint/2010/main" val="178360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E3B0B-BF79-C0B8-F51F-C71D0274E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5115D00-2B80-AFAC-79FE-AEF1916AEB81}"/>
              </a:ext>
            </a:extLst>
          </p:cNvPr>
          <p:cNvSpPr/>
          <p:nvPr/>
        </p:nvSpPr>
        <p:spPr>
          <a:xfrm rot="5400000">
            <a:off x="6192901" y="1307809"/>
            <a:ext cx="6858000" cy="4242382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6F8CD6-DA0B-5AEB-3668-99D4C58D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548640"/>
            <a:ext cx="6486525" cy="1984930"/>
          </a:xfrm>
        </p:spPr>
        <p:txBody>
          <a:bodyPr>
            <a:noAutofit/>
          </a:bodyPr>
          <a:lstStyle/>
          <a:p>
            <a:pPr algn="ctr"/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Referencinio </a:t>
            </a:r>
            <a:r>
              <a:rPr lang="lt-LT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ydžio </a:t>
            </a:r>
            <a:r>
              <a:rPr lang="lt-LT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ustatymas </a:t>
            </a:r>
            <a:r>
              <a:rPr lang="lt-LT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agal </a:t>
            </a:r>
            <a:r>
              <a:rPr lang="lt-LT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aksimalią </a:t>
            </a:r>
            <a:r>
              <a:rPr lang="lt-LT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okestinę </a:t>
            </a:r>
            <a:r>
              <a:rPr lang="lt-LT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t-LT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rievolę</a:t>
            </a:r>
            <a:br>
              <a:rPr lang="lt-LT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t-LT" dirty="0"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EFA178-130B-9F85-537A-2E20B76EFFCE}"/>
              </a:ext>
            </a:extLst>
          </p:cNvPr>
          <p:cNvSpPr txBox="1"/>
          <p:nvPr/>
        </p:nvSpPr>
        <p:spPr>
          <a:xfrm>
            <a:off x="7911772" y="1740917"/>
            <a:ext cx="34202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2800" b="1" dirty="0">
                <a:latin typeface="Aptos" panose="020B0004020202020204" pitchFamily="34" charset="0"/>
              </a:rPr>
              <a:t>Duomenys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4E971E4-83E4-99FD-527A-E499BE0CDABB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9" name="Picture 8" descr="A logo with white text">
              <a:extLst>
                <a:ext uri="{FF2B5EF4-FFF2-40B4-BE49-F238E27FC236}">
                  <a16:creationId xmlns:a16="http://schemas.microsoft.com/office/drawing/2014/main" id="{17E7803C-64C6-5784-1234-BC386939F3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10" name="Picture 9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B449FACE-C817-2D2C-12FE-DA9BC9F56B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F0BDC8F-94BC-F8FC-B6A3-ADE3938B1B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0893946"/>
              </p:ext>
            </p:extLst>
          </p:nvPr>
        </p:nvGraphicFramePr>
        <p:xfrm>
          <a:off x="211109" y="2264137"/>
          <a:ext cx="6740356" cy="3858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C174E8A-45EB-6560-5AB4-67A82CAFCD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551958"/>
              </p:ext>
            </p:extLst>
          </p:nvPr>
        </p:nvGraphicFramePr>
        <p:xfrm>
          <a:off x="8169278" y="2264137"/>
          <a:ext cx="2905246" cy="38588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2623">
                  <a:extLst>
                    <a:ext uri="{9D8B030D-6E8A-4147-A177-3AD203B41FA5}">
                      <a16:colId xmlns:a16="http://schemas.microsoft.com/office/drawing/2014/main" val="2947775279"/>
                    </a:ext>
                  </a:extLst>
                </a:gridCol>
                <a:gridCol w="1452623">
                  <a:extLst>
                    <a:ext uri="{9D8B030D-6E8A-4147-A177-3AD203B41FA5}">
                      <a16:colId xmlns:a16="http://schemas.microsoft.com/office/drawing/2014/main" val="2572751225"/>
                    </a:ext>
                  </a:extLst>
                </a:gridCol>
              </a:tblGrid>
              <a:tr h="521469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Mėnuo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Mokesčiai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037484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1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258885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8663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2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258781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28425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3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333750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218965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4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278635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455739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5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124338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664806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6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131189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532696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7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148273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224300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8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301572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789944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9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175033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856881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10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239213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895740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11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439789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870650"/>
                  </a:ext>
                </a:extLst>
              </a:tr>
              <a:tr h="27811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>
                          <a:effectLst/>
                          <a:latin typeface="Aptos" panose="020B0004020202020204" pitchFamily="34" charset="0"/>
                        </a:rPr>
                        <a:t>12</a:t>
                      </a:r>
                      <a:endParaRPr lang="lt-LT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  <a:latin typeface="Aptos" panose="020B0004020202020204" pitchFamily="34" charset="0"/>
                        </a:rPr>
                        <a:t>273432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8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949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0BF95E0-7B05-D05C-69FF-BAD2BFE44A8E}"/>
              </a:ext>
            </a:extLst>
          </p:cNvPr>
          <p:cNvSpPr/>
          <p:nvPr/>
        </p:nvSpPr>
        <p:spPr>
          <a:xfrm rot="5400000">
            <a:off x="86564" y="3075024"/>
            <a:ext cx="3696413" cy="3869541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09A7EB6-D5E0-4434-25BC-A70932E4E262}"/>
              </a:ext>
            </a:extLst>
          </p:cNvPr>
          <p:cNvSpPr/>
          <p:nvPr/>
        </p:nvSpPr>
        <p:spPr>
          <a:xfrm rot="5400000">
            <a:off x="9018564" y="3702275"/>
            <a:ext cx="2459618" cy="3851832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latin typeface="Aptos" panose="020B00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387F876-D3B9-3EF1-4A7E-8DAC917AB5F6}"/>
              </a:ext>
            </a:extLst>
          </p:cNvPr>
          <p:cNvSpPr/>
          <p:nvPr/>
        </p:nvSpPr>
        <p:spPr>
          <a:xfrm rot="5400000">
            <a:off x="4230082" y="3093605"/>
            <a:ext cx="3696413" cy="38518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51948E-A5BB-E934-0176-57D6A4F4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Aptos" panose="020B0004020202020204" pitchFamily="34" charset="0"/>
              </a:rPr>
              <a:t>Šis skaičiavimas pagrįstas trimis prielaidomis:</a:t>
            </a:r>
            <a:br>
              <a:rPr lang="lt-LT" dirty="0">
                <a:latin typeface="Aptos" panose="020B0004020202020204" pitchFamily="34" charset="0"/>
              </a:rPr>
            </a:br>
            <a:endParaRPr lang="lt-LT" dirty="0">
              <a:latin typeface="Aptos" panose="020B00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F4AC1D-D24F-FDB2-110D-CDC642A4D1D4}"/>
              </a:ext>
            </a:extLst>
          </p:cNvPr>
          <p:cNvSpPr/>
          <p:nvPr/>
        </p:nvSpPr>
        <p:spPr>
          <a:xfrm rot="5400000">
            <a:off x="5309269" y="279063"/>
            <a:ext cx="1608879" cy="38518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D06A8A-F86E-19BE-DBAE-241FB109F204}"/>
              </a:ext>
            </a:extLst>
          </p:cNvPr>
          <p:cNvSpPr/>
          <p:nvPr/>
        </p:nvSpPr>
        <p:spPr>
          <a:xfrm rot="5400000">
            <a:off x="8842049" y="880945"/>
            <a:ext cx="2812648" cy="3851832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7EFA1C-586D-FF17-905A-E7A3CC3E56B4}"/>
              </a:ext>
            </a:extLst>
          </p:cNvPr>
          <p:cNvSpPr/>
          <p:nvPr/>
        </p:nvSpPr>
        <p:spPr>
          <a:xfrm rot="5400000">
            <a:off x="1130331" y="270207"/>
            <a:ext cx="1608880" cy="3869541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BDDDC7-3AA6-BA40-E32E-DA79D98CF167}"/>
              </a:ext>
            </a:extLst>
          </p:cNvPr>
          <p:cNvSpPr txBox="1"/>
          <p:nvPr/>
        </p:nvSpPr>
        <p:spPr>
          <a:xfrm>
            <a:off x="533829" y="1604812"/>
            <a:ext cx="2801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>
                <a:latin typeface="Aptos" panose="020B0004020202020204" pitchFamily="34" charset="0"/>
              </a:rPr>
              <a:t>Naudojama maksimali mokestinė vertė</a:t>
            </a:r>
            <a:endParaRPr lang="lt-LT" sz="2400" dirty="0"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C738D-154D-669A-1D36-2632A3F5A41B}"/>
              </a:ext>
            </a:extLst>
          </p:cNvPr>
          <p:cNvSpPr txBox="1"/>
          <p:nvPr/>
        </p:nvSpPr>
        <p:spPr>
          <a:xfrm>
            <a:off x="4712767" y="1604811"/>
            <a:ext cx="2801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>
                <a:latin typeface="Aptos" panose="020B0004020202020204" pitchFamily="34" charset="0"/>
              </a:rPr>
              <a:t>Visi kroviniai vienu metu dings iš sandėlio</a:t>
            </a:r>
            <a:endParaRPr lang="lt-LT" sz="2400" dirty="0"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A89D03-E135-7D4D-93DF-FDD6225FF5A6}"/>
              </a:ext>
            </a:extLst>
          </p:cNvPr>
          <p:cNvSpPr txBox="1"/>
          <p:nvPr/>
        </p:nvSpPr>
        <p:spPr>
          <a:xfrm>
            <a:off x="8865142" y="1680898"/>
            <a:ext cx="28018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>
                <a:latin typeface="Aptos" panose="020B0004020202020204" pitchFamily="34" charset="0"/>
              </a:rPr>
              <a:t>Visi kroviniai dings būtent tuo momentu, kai sandėlis užkrautas didžiausios vertės prekėmis</a:t>
            </a:r>
            <a:endParaRPr lang="lt-LT" sz="2400" dirty="0">
              <a:latin typeface="Aptos" panose="020B00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7456BE7-6916-F9DC-1836-0F037E2152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6420139"/>
              </p:ext>
            </p:extLst>
          </p:nvPr>
        </p:nvGraphicFramePr>
        <p:xfrm>
          <a:off x="202255" y="3343043"/>
          <a:ext cx="3451709" cy="3374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9D1F90EA-D4B4-3FFC-635D-0A6BA00ACD2A}"/>
              </a:ext>
            </a:extLst>
          </p:cNvPr>
          <p:cNvSpPr txBox="1"/>
          <p:nvPr/>
        </p:nvSpPr>
        <p:spPr>
          <a:xfrm>
            <a:off x="4712767" y="3320316"/>
            <a:ext cx="2801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>
                <a:latin typeface="Aptos" panose="020B0004020202020204" pitchFamily="34" charset="0"/>
              </a:rPr>
              <a:t>Tikimybė: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50D8C0-F733-2D51-3B72-64912679E51B}"/>
              </a:ext>
            </a:extLst>
          </p:cNvPr>
          <p:cNvSpPr txBox="1"/>
          <p:nvPr/>
        </p:nvSpPr>
        <p:spPr>
          <a:xfrm>
            <a:off x="8865142" y="4493546"/>
            <a:ext cx="2801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>
                <a:latin typeface="Aptos" panose="020B0004020202020204" pitchFamily="34" charset="0"/>
              </a:rPr>
              <a:t>Tikimybė:</a:t>
            </a:r>
            <a:endParaRPr lang="lt-LT" sz="2400" dirty="0">
              <a:latin typeface="Aptos" panose="020B00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37F5410-D8C1-92F4-2D24-7924675CD15E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21" name="Picture 20" descr="A logo with white text">
              <a:extLst>
                <a:ext uri="{FF2B5EF4-FFF2-40B4-BE49-F238E27FC236}">
                  <a16:creationId xmlns:a16="http://schemas.microsoft.com/office/drawing/2014/main" id="{7C3D81D7-075D-DE60-7B02-FFEDF65F1A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22" name="Picture 21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4C0FEFE0-33B1-8696-D899-E75B2AF36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223DBAE-C01B-F2CD-C234-76C6151958C1}"/>
              </a:ext>
            </a:extLst>
          </p:cNvPr>
          <p:cNvSpPr txBox="1"/>
          <p:nvPr/>
        </p:nvSpPr>
        <p:spPr>
          <a:xfrm>
            <a:off x="4712767" y="4638207"/>
            <a:ext cx="2801884" cy="595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32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Artima nuliui</a:t>
            </a:r>
            <a:endParaRPr lang="lt-LT" sz="3200" noProof="0" dirty="0"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60C2F0-0026-1E93-242A-CAF7E0D06D8B}"/>
              </a:ext>
            </a:extLst>
          </p:cNvPr>
          <p:cNvSpPr txBox="1"/>
          <p:nvPr/>
        </p:nvSpPr>
        <p:spPr>
          <a:xfrm>
            <a:off x="9251004" y="5457463"/>
            <a:ext cx="1926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noProof="0" dirty="0">
                <a:latin typeface="Aptos" panose="020B0004020202020204" pitchFamily="34" charset="0"/>
              </a:rPr>
              <a:t>Praktiškai neįmanoma</a:t>
            </a:r>
          </a:p>
        </p:txBody>
      </p:sp>
    </p:spTree>
    <p:extLst>
      <p:ext uri="{BB962C8B-B14F-4D97-AF65-F5344CB8AC3E}">
        <p14:creationId xmlns:p14="http://schemas.microsoft.com/office/powerpoint/2010/main" val="1075824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0268C3E-4BC1-3418-E308-4958CC5C4BF8}"/>
              </a:ext>
            </a:extLst>
          </p:cNvPr>
          <p:cNvSpPr/>
          <p:nvPr/>
        </p:nvSpPr>
        <p:spPr>
          <a:xfrm>
            <a:off x="-1" y="3210992"/>
            <a:ext cx="12072395" cy="2935165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A5F1FD-28A4-A966-D3D0-88C1CB59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39"/>
            <a:ext cx="10653578" cy="75983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4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Išvada</a:t>
            </a:r>
            <a:br>
              <a:rPr lang="lt-LT" sz="3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t-LT" dirty="0">
                <a:latin typeface="Aptos" panose="020B0004020202020204" pitchFamily="34" charset="0"/>
              </a:rPr>
            </a:br>
            <a:endParaRPr lang="lt-LT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3403AF-908A-9691-B240-B8DD0C13408A}"/>
              </a:ext>
            </a:extLst>
          </p:cNvPr>
          <p:cNvSpPr txBox="1"/>
          <p:nvPr/>
        </p:nvSpPr>
        <p:spPr>
          <a:xfrm>
            <a:off x="405114" y="1308469"/>
            <a:ext cx="112968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3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lt-LT" sz="3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arantija apskaičiuojama </a:t>
            </a:r>
            <a:r>
              <a:rPr lang="lt-LT" sz="3600" b="1" dirty="0">
                <a:solidFill>
                  <a:schemeClr val="accent6">
                    <a:lumMod val="75000"/>
                  </a:schemeClr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pagal tai, kas vyksta</a:t>
            </a:r>
            <a:r>
              <a:rPr lang="lt-LT" sz="3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 pagal tai, </a:t>
            </a:r>
            <a:r>
              <a:rPr lang="lt-LT" sz="3600" b="1" dirty="0">
                <a:solidFill>
                  <a:schemeClr val="accent6">
                    <a:lumMod val="75000"/>
                  </a:schemeClr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 teoriškai galėtų įvykti</a:t>
            </a:r>
            <a:r>
              <a:rPr lang="lt-LT" sz="3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jei viskas susiklostytų </a:t>
            </a:r>
            <a:r>
              <a:rPr lang="lt-LT" sz="3600" b="1" dirty="0">
                <a:solidFill>
                  <a:schemeClr val="accent5">
                    <a:lumMod val="75000"/>
                  </a:schemeClr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blogiausiu įmanomu būdu</a:t>
            </a:r>
            <a:r>
              <a:rPr lang="lt-LT" sz="3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t-LT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258CAC-04D5-6B04-8B8A-3391DB24C25E}"/>
              </a:ext>
            </a:extLst>
          </p:cNvPr>
          <p:cNvSpPr txBox="1"/>
          <p:nvPr/>
        </p:nvSpPr>
        <p:spPr>
          <a:xfrm>
            <a:off x="3323140" y="5601990"/>
            <a:ext cx="5728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4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Referencinis dydis išpučiamas dirbtinai</a:t>
            </a:r>
            <a:endParaRPr lang="lt-LT" sz="2400" b="1" dirty="0">
              <a:latin typeface="Aptos" panose="020B0004020202020204" pitchFamily="34" charset="0"/>
            </a:endParaRP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F933997-D4E5-D9A0-4786-8F03B9BB1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667" y="3429000"/>
            <a:ext cx="2083784" cy="2083784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AEE6B1FD-BF67-4E33-6B5C-6309D0572A11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12" name="Picture 11" descr="A logo with white text">
              <a:extLst>
                <a:ext uri="{FF2B5EF4-FFF2-40B4-BE49-F238E27FC236}">
                  <a16:creationId xmlns:a16="http://schemas.microsoft.com/office/drawing/2014/main" id="{C9A8E621-9206-D011-E742-A4D208448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13" name="Picture 12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CAFF6C25-1287-B4C5-FE5A-3BB9E06D79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</p:spTree>
    <p:extLst>
      <p:ext uri="{BB962C8B-B14F-4D97-AF65-F5344CB8AC3E}">
        <p14:creationId xmlns:p14="http://schemas.microsoft.com/office/powerpoint/2010/main" val="4230934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923C9-E8A5-A975-A393-30BE81131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27AF6-ACEC-B7F6-C145-3ACCCA24C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211" y="490767"/>
            <a:ext cx="10653578" cy="1132258"/>
          </a:xfrm>
        </p:spPr>
        <p:txBody>
          <a:bodyPr>
            <a:normAutofit/>
          </a:bodyPr>
          <a:lstStyle/>
          <a:p>
            <a:pPr algn="ctr"/>
            <a:r>
              <a:rPr lang="lt-LT" sz="32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Vidutinė </a:t>
            </a:r>
            <a:r>
              <a:rPr lang="en-US" sz="32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t-LT" sz="32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rocedūros </a:t>
            </a:r>
            <a:r>
              <a:rPr lang="en-US" sz="3200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lt-LT" sz="32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rukmė</a:t>
            </a:r>
            <a:endParaRPr lang="lt-LT" sz="320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A734EF-C547-62AB-D77E-CA38BB86A671}"/>
              </a:ext>
            </a:extLst>
          </p:cNvPr>
          <p:cNvSpPr/>
          <p:nvPr/>
        </p:nvSpPr>
        <p:spPr>
          <a:xfrm>
            <a:off x="0" y="1846151"/>
            <a:ext cx="12192000" cy="4242382"/>
          </a:xfrm>
          <a:prstGeom prst="rect">
            <a:avLst/>
          </a:prstGeom>
          <a:solidFill>
            <a:srgbClr val="A9E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9EF227-DC9E-88EB-CF2B-BEF36E6206DE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7" name="Picture 6" descr="A logo with white text">
              <a:extLst>
                <a:ext uri="{FF2B5EF4-FFF2-40B4-BE49-F238E27FC236}">
                  <a16:creationId xmlns:a16="http://schemas.microsoft.com/office/drawing/2014/main" id="{6EA31993-0B49-D430-F6B9-32F309ACB3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8" name="Picture 7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D54A17B0-3050-D24F-901A-6F8758F9C5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10FD136-AC1F-407B-112F-417E60D4DE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6833084"/>
              </p:ext>
            </p:extLst>
          </p:nvPr>
        </p:nvGraphicFramePr>
        <p:xfrm>
          <a:off x="914399" y="1946557"/>
          <a:ext cx="9931080" cy="4041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243707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8320E-CCFC-2892-C048-D0A2F2F1B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9E342-C0E8-BFCE-D7B0-9C4ECD0F3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dirty="0"/>
              <a:t>Pasiūlymai</a:t>
            </a:r>
            <a:br>
              <a:rPr lang="lt-LT" dirty="0"/>
            </a:br>
            <a:endParaRPr lang="lt-LT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80FF4F3-FEFF-4743-C942-82F30EB920FF}"/>
              </a:ext>
            </a:extLst>
          </p:cNvPr>
          <p:cNvGrpSpPr/>
          <p:nvPr/>
        </p:nvGrpSpPr>
        <p:grpSpPr>
          <a:xfrm>
            <a:off x="10221402" y="21635"/>
            <a:ext cx="1970597" cy="653930"/>
            <a:chOff x="10221402" y="21635"/>
            <a:chExt cx="1970597" cy="653930"/>
          </a:xfrm>
        </p:grpSpPr>
        <p:pic>
          <p:nvPicPr>
            <p:cNvPr id="5" name="Picture 4" descr="A logo with white text">
              <a:extLst>
                <a:ext uri="{FF2B5EF4-FFF2-40B4-BE49-F238E27FC236}">
                  <a16:creationId xmlns:a16="http://schemas.microsoft.com/office/drawing/2014/main" id="{9329A113-02E3-A693-571F-D0851DBA22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8099" b="71191" l="10000" r="90000">
                          <a14:foregroundMark x1="13333" y1="65778" x2="13333" y2="65778"/>
                          <a14:foregroundMark x1="17778" y1="66222" x2="17778" y2="66222"/>
                          <a14:foregroundMark x1="24000" y1="67556" x2="24000" y2="67556"/>
                          <a14:foregroundMark x1="31111" y1="67111" x2="31111" y2="67111"/>
                          <a14:foregroundMark x1="40000" y1="66667" x2="40000" y2="66667"/>
                          <a14:foregroundMark x1="44000" y1="66667" x2="44000" y2="66667"/>
                          <a14:foregroundMark x1="51111" y1="68000" x2="51111" y2="68000"/>
                          <a14:foregroundMark x1="57778" y1="68000" x2="57778" y2="68000"/>
                          <a14:foregroundMark x1="66667" y1="64444" x2="66667" y2="64444"/>
                          <a14:foregroundMark x1="72000" y1="65778" x2="72000" y2="65778"/>
                          <a14:foregroundMark x1="81333" y1="67111" x2="81333" y2="67111"/>
                          <a14:foregroundMark x1="87111" y1="65778" x2="87111" y2="65778"/>
                          <a14:foregroundMark x1="73778" y1="64444" x2="73778" y2="64444"/>
                          <a14:foregroundMark x1="73333" y1="64889" x2="73333" y2="64889"/>
                          <a14:foregroundMark x1="72444" y1="64889" x2="73333" y2="64889"/>
                          <a14:foregroundMark x1="72889" y1="64000" x2="73778" y2="64000"/>
                          <a14:foregroundMark x1="73333" y1="64000" x2="73333" y2="64000"/>
                          <a14:foregroundMark x1="73333" y1="64889" x2="73333" y2="64889"/>
                          <a14:foregroundMark x1="72889" y1="64889" x2="73333" y2="64889"/>
                          <a14:backgroundMark x1="25333" y1="65778" x2="25333" y2="65778"/>
                          <a14:backgroundMark x1="52444" y1="66667" x2="52444" y2="66667"/>
                          <a14:backgroundMark x1="65778" y1="67111" x2="65778" y2="67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13" b="23423"/>
            <a:stretch/>
          </p:blipFill>
          <p:spPr>
            <a:xfrm>
              <a:off x="10977938" y="21635"/>
              <a:ext cx="1214061" cy="653930"/>
            </a:xfrm>
            <a:prstGeom prst="roundRect">
              <a:avLst/>
            </a:prstGeom>
          </p:spPr>
        </p:pic>
        <p:pic>
          <p:nvPicPr>
            <p:cNvPr id="6" name="Picture 5" descr="A logo of a globe with stars&#10;&#10;AI-generated content may be incorrect.">
              <a:extLst>
                <a:ext uri="{FF2B5EF4-FFF2-40B4-BE49-F238E27FC236}">
                  <a16:creationId xmlns:a16="http://schemas.microsoft.com/office/drawing/2014/main" id="{BB968491-04DA-397A-1F7A-0E95554B581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4375" r="93625">
                          <a14:foregroundMark x1="20750" y1="36000" x2="23500" y2="36333"/>
                          <a14:foregroundMark x1="23250" y1="31667" x2="36875" y2="36333"/>
                          <a14:foregroundMark x1="60875" y1="12167" x2="71223" y2="21801"/>
                          <a14:foregroundMark x1="92125" y1="22000" x2="93625" y2="36667"/>
                          <a14:foregroundMark x1="37375" y1="33333" x2="55750" y2="35667"/>
                          <a14:foregroundMark x1="20500" y1="53167" x2="25375" y2="52833"/>
                          <a14:foregroundMark x1="48250" y1="48405" x2="48875" y2="49000"/>
                          <a14:foregroundMark x1="45024" y1="45333" x2="45359" y2="45652"/>
                          <a14:foregroundMark x1="44325" y1="44667" x2="45024" y2="45333"/>
                          <a14:foregroundMark x1="41000" y1="41500" x2="44325" y2="44667"/>
                          <a14:foregroundMark x1="17125" y1="42833" x2="17125" y2="42833"/>
                          <a14:foregroundMark x1="12750" y1="49333" x2="12750" y2="49333"/>
                          <a14:foregroundMark x1="7375" y1="54500" x2="7375" y2="54500"/>
                          <a14:foregroundMark x1="4375" y1="63333" x2="4375" y2="63333"/>
                          <a14:foregroundMark x1="5875" y1="73000" x2="5875" y2="73000"/>
                          <a14:foregroundMark x1="11750" y1="77333" x2="11750" y2="77333"/>
                          <a14:foregroundMark x1="19750" y1="78000" x2="19750" y2="78000"/>
                          <a14:foregroundMark x1="45250" y1="49333" x2="45250" y2="49333"/>
                          <a14:foregroundMark x1="44500" y1="47333" x2="45827" y2="46845"/>
                          <a14:foregroundMark x1="43500" y1="49333" x2="46625" y2="48333"/>
                          <a14:foregroundMark x1="48375" y1="48667" x2="47125" y2="48667"/>
                          <a14:foregroundMark x1="47125" y1="47667" x2="47125" y2="47667"/>
                          <a14:foregroundMark x1="48375" y1="47667" x2="48375" y2="47667"/>
                          <a14:foregroundMark x1="47125" y1="48000" x2="47125" y2="48000"/>
                          <a14:foregroundMark x1="47875" y1="48000" x2="47875" y2="48000"/>
                          <a14:backgroundMark x1="87250" y1="37500" x2="73500" y2="24833"/>
                          <a14:backgroundMark x1="89500" y1="37000" x2="87500" y2="37000"/>
                          <a14:backgroundMark x1="87250" y1="36333" x2="85500" y2="34333"/>
                          <a14:backgroundMark x1="73250" y1="24833" x2="71875" y2="22667"/>
                          <a14:backgroundMark x1="70625" y1="23167" x2="72375" y2="22833"/>
                          <a14:backgroundMark x1="73750" y1="23500" x2="72375" y2="25167"/>
                          <a14:backgroundMark x1="73500" y1="22667" x2="77000" y2="25167"/>
                          <a14:backgroundMark x1="28875" y1="49000" x2="28875" y2="49000"/>
                          <a14:backgroundMark x1="46875" y1="44667" x2="46875" y2="44667"/>
                          <a14:backgroundMark x1="48375" y1="46333" x2="48375" y2="46333"/>
                          <a14:backgroundMark x1="47492" y1="46245" x2="48125" y2="4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1402" y="85755"/>
              <a:ext cx="779701" cy="584775"/>
            </a:xfrm>
            <a:prstGeom prst="roundRect">
              <a:avLst>
                <a:gd name="adj" fmla="val 20576"/>
              </a:avLst>
            </a:prstGeom>
          </p:spPr>
        </p:pic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6F204D04-5546-E8EB-2F84-581729B9C344}"/>
              </a:ext>
            </a:extLst>
          </p:cNvPr>
          <p:cNvSpPr/>
          <p:nvPr/>
        </p:nvSpPr>
        <p:spPr>
          <a:xfrm>
            <a:off x="0" y="1680898"/>
            <a:ext cx="12192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Naudoti subalansuotą matematinį modelį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D956C2-9924-24C3-3EAD-D98EAD2177E4}"/>
              </a:ext>
            </a:extLst>
          </p:cNvPr>
          <p:cNvSpPr/>
          <p:nvPr/>
        </p:nvSpPr>
        <p:spPr>
          <a:xfrm>
            <a:off x="0" y="2398948"/>
            <a:ext cx="12192000" cy="993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Sudaryti sąlygas realiai naudoti vienkartines garantijas</a:t>
            </a:r>
          </a:p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laikinajam saugojimui ir muitiniam sandėliavimui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6E193F-EA0C-3292-FD25-A1BB51832271}"/>
              </a:ext>
            </a:extLst>
          </p:cNvPr>
          <p:cNvSpPr/>
          <p:nvPr/>
        </p:nvSpPr>
        <p:spPr>
          <a:xfrm>
            <a:off x="1" y="3541863"/>
            <a:ext cx="12192000" cy="9976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Referencinio dydžio apskaičiavimui naudoti įvežimo į sandėlį</a:t>
            </a:r>
          </a:p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sąskaitas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44F57-19DE-E5E2-0055-C4B9F34108D6}"/>
              </a:ext>
            </a:extLst>
          </p:cNvPr>
          <p:cNvSpPr/>
          <p:nvPr/>
        </p:nvSpPr>
        <p:spPr>
          <a:xfrm>
            <a:off x="1" y="4689120"/>
            <a:ext cx="12192000" cy="993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Apsvarstyti elektroninių priemonių diegimą realaus laiko</a:t>
            </a:r>
          </a:p>
          <a:p>
            <a:pPr algn="ctr"/>
            <a:r>
              <a:rPr lang="lt-LT" sz="2000" b="1" dirty="0">
                <a:solidFill>
                  <a:schemeClr val="tx1"/>
                </a:solidFill>
                <a:latin typeface="Aptos" panose="020B0004020202020204" pitchFamily="34" charset="0"/>
              </a:rPr>
              <a:t>(on-line) garantijos stebėsenai</a:t>
            </a:r>
          </a:p>
        </p:txBody>
      </p:sp>
    </p:spTree>
    <p:extLst>
      <p:ext uri="{BB962C8B-B14F-4D97-AF65-F5344CB8AC3E}">
        <p14:creationId xmlns:p14="http://schemas.microsoft.com/office/powerpoint/2010/main" val="346742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2287</TotalTime>
  <Words>254</Words>
  <Application>Microsoft Office PowerPoint</Application>
  <PresentationFormat>Plačiaekranė</PresentationFormat>
  <Paragraphs>65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Neue Haas Grotesk Text Pro</vt:lpstr>
      <vt:lpstr>VanillaVTI</vt:lpstr>
      <vt:lpstr>Referencinio dydžio apskaičiavimo matematinio modelio analizė</vt:lpstr>
      <vt:lpstr>Referencinio Dydžio Kontrolė</vt:lpstr>
      <vt:lpstr>Referencinio Dydžio Kontrolė – Verslo Praktika </vt:lpstr>
      <vt:lpstr>Referencinio dydžio skaičiavimas remiantis išvykimo sąskaitomis </vt:lpstr>
      <vt:lpstr>Referencinio Dydžio Nustatymas Pagal Maksimalią Mokestinę Prievolę </vt:lpstr>
      <vt:lpstr>Šis skaičiavimas pagrįstas trimis prielaidomis: </vt:lpstr>
      <vt:lpstr>Išvada  </vt:lpstr>
      <vt:lpstr>Vidutinė Procedūros Trukmė</vt:lpstr>
      <vt:lpstr>Pasiūlymai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Maksim Baradulin</dc:creator>
  <cp:lastModifiedBy>Terminalas LT</cp:lastModifiedBy>
  <cp:revision>13</cp:revision>
  <dcterms:created xsi:type="dcterms:W3CDTF">2025-05-17T09:06:28Z</dcterms:created>
  <dcterms:modified xsi:type="dcterms:W3CDTF">2025-06-26T07:13:49Z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c169b65-f46a-4265-b5a1-5f9adb1dee0c_Enabled">
    <vt:lpwstr>true</vt:lpwstr>
  </property>
  <property fmtid="{D5CDD505-2E9C-101B-9397-08002B2CF9AE}" pid="3" name="MSIP_Label_fc169b65-f46a-4265-b5a1-5f9adb1dee0c_SetDate">
    <vt:lpwstr>2025-05-17T11:14:56Z</vt:lpwstr>
  </property>
  <property fmtid="{D5CDD505-2E9C-101B-9397-08002B2CF9AE}" pid="4" name="MSIP_Label_fc169b65-f46a-4265-b5a1-5f9adb1dee0c_Method">
    <vt:lpwstr>Standard</vt:lpwstr>
  </property>
  <property fmtid="{D5CDD505-2E9C-101B-9397-08002B2CF9AE}" pid="5" name="MSIP_Label_fc169b65-f46a-4265-b5a1-5f9adb1dee0c_Name">
    <vt:lpwstr>defa4170-0d19-0005-0004-bc88714345d2</vt:lpwstr>
  </property>
  <property fmtid="{D5CDD505-2E9C-101B-9397-08002B2CF9AE}" pid="6" name="MSIP_Label_fc169b65-f46a-4265-b5a1-5f9adb1dee0c_SiteId">
    <vt:lpwstr>9ad8e586-ef09-4504-a3db-4f7ea34a4883</vt:lpwstr>
  </property>
  <property fmtid="{D5CDD505-2E9C-101B-9397-08002B2CF9AE}" pid="7" name="MSIP_Label_fc169b65-f46a-4265-b5a1-5f9adb1dee0c_ActionId">
    <vt:lpwstr>0bdcfaf4-1984-4c8b-b7b6-75fb5cb0490e</vt:lpwstr>
  </property>
  <property fmtid="{D5CDD505-2E9C-101B-9397-08002B2CF9AE}" pid="8" name="MSIP_Label_fc169b65-f46a-4265-b5a1-5f9adb1dee0c_ContentBits">
    <vt:lpwstr>0</vt:lpwstr>
  </property>
  <property fmtid="{D5CDD505-2E9C-101B-9397-08002B2CF9AE}" pid="9" name="MSIP_Label_fc169b65-f46a-4265-b5a1-5f9adb1dee0c_Tag">
    <vt:lpwstr>10, 3, 0, 1</vt:lpwstr>
  </property>
</Properties>
</file>