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67" r:id="rId23"/>
    <p:sldId id="268" r:id="rId2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52" autoAdjust="0"/>
  </p:normalViewPr>
  <p:slideViewPr>
    <p:cSldViewPr snapToGrid="0">
      <p:cViewPr varScale="1">
        <p:scale>
          <a:sx n="74" d="100"/>
          <a:sy n="74" d="100"/>
        </p:scale>
        <p:origin x="1042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baseline="0">
                <a:ln>
                  <a:noFill/>
                </a:ln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/>
              <a:t>Gautų anketų pasiskirstymas pagal muitinės kelio postus</a:t>
            </a:r>
          </a:p>
        </c:rich>
      </c:tx>
      <c:layout>
        <c:manualLayout>
          <c:xMode val="edge"/>
          <c:yMode val="edge"/>
          <c:x val="0.16185959130876668"/>
          <c:y val="6.8649198150678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baseline="0">
              <a:ln>
                <a:noFill/>
              </a:ln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1697682539792928"/>
          <c:y val="0.23982097256759183"/>
          <c:w val="0.54986341754674017"/>
          <c:h val="0.667747804905681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16-4854-B10B-63AFB9E5E9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16-4854-B10B-63AFB9E5E9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16-4854-B10B-63AFB9E5E968}"/>
              </c:ext>
            </c:extLst>
          </c:dPt>
          <c:dLbls>
            <c:dLbl>
              <c:idx val="0"/>
              <c:layout>
                <c:manualLayout>
                  <c:x val="-0.22451941137689543"/>
                  <c:y val="-2.1912347287524381E-2"/>
                </c:manualLayout>
              </c:layout>
              <c:tx>
                <c:rich>
                  <a:bodyPr/>
                  <a:lstStyle/>
                  <a:p>
                    <a:fld id="{D3E9817A-6880-42A7-8BE3-0E15F48EB9B7}" type="CATEGORYNAME">
                      <a:rPr lang="lt-LT"/>
                      <a:pPr/>
                      <a:t>[KATEGORIJOS PAVADINIMAS]</a:t>
                    </a:fld>
                    <a:r>
                      <a:rPr lang="lt-LT" baseline="0"/>
                      <a:t> </a:t>
                    </a:r>
                  </a:p>
                  <a:p>
                    <a:r>
                      <a:rPr lang="lt-LT" baseline="0"/>
                      <a:t> </a:t>
                    </a:r>
                    <a:fld id="{031CC38B-4382-4176-B009-5CF42E18D6C2}" type="PERCENTAGE">
                      <a:rPr lang="lt-LT" baseline="0"/>
                      <a:pPr/>
                      <a:t>[PROCENTAI]</a:t>
                    </a:fld>
                    <a:endParaRPr lang="lt-LT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18361038203557"/>
                      <c:h val="0.11603361675093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16-4854-B10B-63AFB9E5E968}"/>
                </c:ext>
              </c:extLst>
            </c:dLbl>
            <c:dLbl>
              <c:idx val="1"/>
              <c:layout>
                <c:manualLayout>
                  <c:x val="0.20015145681429794"/>
                  <c:y val="-9.2451969793596059E-2"/>
                </c:manualLayout>
              </c:layout>
              <c:tx>
                <c:rich>
                  <a:bodyPr/>
                  <a:lstStyle/>
                  <a:p>
                    <a:fld id="{AC862B54-1B6C-4BF6-9A4A-93F313917369}" type="CATEGORYNAME">
                      <a:rPr lang="lt-LT"/>
                      <a:pPr/>
                      <a:t>[KATEGORIJOS PAVADINIMAS]</a:t>
                    </a:fld>
                    <a:r>
                      <a:rPr lang="lt-LT" baseline="0"/>
                      <a:t> </a:t>
                    </a:r>
                  </a:p>
                  <a:p>
                    <a:r>
                      <a:rPr lang="lt-LT" baseline="0"/>
                      <a:t> </a:t>
                    </a:r>
                    <a:fld id="{B83137D9-586D-470C-9837-758C8187CDAB}" type="PERCENTAGE">
                      <a:rPr lang="lt-LT" baseline="0"/>
                      <a:pPr/>
                      <a:t>[PROCENTAI]</a:t>
                    </a:fld>
                    <a:endParaRPr lang="lt-LT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893554972295"/>
                      <c:h val="0.169479705495147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16-4854-B10B-63AFB9E5E968}"/>
                </c:ext>
              </c:extLst>
            </c:dLbl>
            <c:dLbl>
              <c:idx val="2"/>
              <c:layout>
                <c:manualLayout>
                  <c:x val="0.1047218394153137"/>
                  <c:y val="0.15577482439598839"/>
                </c:manualLayout>
              </c:layout>
              <c:tx>
                <c:rich>
                  <a:bodyPr/>
                  <a:lstStyle/>
                  <a:p>
                    <a:fld id="{4DB5EB83-8442-4CAE-BB95-924A960EB6BC}" type="CATEGORYNAME">
                      <a:rPr lang="lt-LT"/>
                      <a:pPr/>
                      <a:t>[KATEGORIJOS PAVADINIMAS]</a:t>
                    </a:fld>
                    <a:r>
                      <a:rPr lang="lt-LT" baseline="0"/>
                      <a:t> </a:t>
                    </a:r>
                  </a:p>
                  <a:p>
                    <a:fld id="{04FC776D-9EAB-48A4-8F7D-D813864B6094}" type="PERCENTAGE">
                      <a:rPr lang="lt-LT" baseline="0"/>
                      <a:pPr/>
                      <a:t>[PROCENTAI]</a:t>
                    </a:fld>
                    <a:endParaRPr lang="lt-LT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04561096529601"/>
                      <c:h val="0.10684960338626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916-4854-B10B-63AFB9E5E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grafikai!$C$11:$C$13</c:f>
              <c:strCache>
                <c:ptCount val="3"/>
                <c:pt idx="0">
                  <c:v>Medininkų KP</c:v>
                </c:pt>
                <c:pt idx="1">
                  <c:v>Šalčininkų KP</c:v>
                </c:pt>
                <c:pt idx="2">
                  <c:v>Kybartų KP</c:v>
                </c:pt>
              </c:strCache>
            </c:strRef>
          </c:cat>
          <c:val>
            <c:numRef>
              <c:f>grafikai!$D$11:$D$13</c:f>
              <c:numCache>
                <c:formatCode>General</c:formatCode>
                <c:ptCount val="3"/>
                <c:pt idx="0">
                  <c:v>917</c:v>
                </c:pt>
                <c:pt idx="1">
                  <c:v>595</c:v>
                </c:pt>
                <c:pt idx="2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16-4854-B10B-63AFB9E5E9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n>
            <a:noFill/>
          </a:ln>
          <a:solidFill>
            <a:schemeClr val="dk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Kyšio reikalavimas </a:t>
            </a:r>
          </a:p>
        </c:rich>
      </c:tx>
      <c:layout>
        <c:manualLayout>
          <c:xMode val="edge"/>
          <c:yMode val="edge"/>
          <c:x val="0.36106012446727004"/>
          <c:y val="5.4399047994435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5720699936231317"/>
          <c:y val="0.14345746290155578"/>
          <c:w val="0.57719301488364183"/>
          <c:h val="0.7716297098540652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C4-405B-A2CF-8C65F04B49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4-405B-A2CF-8C65F04B49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4-405B-A2CF-8C65F04B494B}"/>
              </c:ext>
            </c:extLst>
          </c:dPt>
          <c:dLbls>
            <c:dLbl>
              <c:idx val="0"/>
              <c:layout>
                <c:manualLayout>
                  <c:x val="0.20510879962827644"/>
                  <c:y val="-0.10084825217285449"/>
                </c:manualLayout>
              </c:layout>
              <c:tx>
                <c:rich>
                  <a:bodyPr/>
                  <a:lstStyle/>
                  <a:p>
                    <a:fld id="{6FCDABCF-817C-4528-AED5-BE309B519840}" type="CATEGORYNAME">
                      <a:rPr lang="it-IT"/>
                      <a:pPr/>
                      <a:t>[KATEGORIJOS PAVADINIMAS]</a:t>
                    </a:fld>
                    <a:r>
                      <a:rPr lang="it-IT" baseline="0" dirty="0"/>
                      <a:t>
(1711 respondentų)</a:t>
                    </a:r>
                  </a:p>
                  <a:p>
                    <a:r>
                      <a:rPr lang="it-IT" baseline="0" dirty="0"/>
                      <a:t>  </a:t>
                    </a:r>
                    <a:fld id="{A10BD50F-610E-417A-AB61-533FC3C355B5}" type="PERCENTAGE">
                      <a:rPr lang="it-IT" baseline="0"/>
                      <a:pPr/>
                      <a:t>[PROCENTAI]</a:t>
                    </a:fld>
                    <a:endParaRPr lang="it-I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C4-405B-A2CF-8C65F04B494B}"/>
                </c:ext>
              </c:extLst>
            </c:dLbl>
            <c:dLbl>
              <c:idx val="1"/>
              <c:layout>
                <c:manualLayout>
                  <c:x val="-2.8958791051989289E-2"/>
                  <c:y val="-4.551123656958752E-2"/>
                </c:manualLayout>
              </c:layout>
              <c:tx>
                <c:rich>
                  <a:bodyPr/>
                  <a:lstStyle/>
                  <a:p>
                    <a:fld id="{361FB33B-A1D1-49B4-95AB-69AAF08756DC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[KATEGORIJOS PAVADINIMAS]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(8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respondentai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 </a:t>
                    </a:r>
                    <a:fld id="{8A58A6AD-CD71-41DA-8D23-5C7810A64A0D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[PROCENTAI]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C4-405B-A2CF-8C65F04B494B}"/>
                </c:ext>
              </c:extLst>
            </c:dLbl>
            <c:dLbl>
              <c:idx val="2"/>
              <c:layout>
                <c:manualLayout>
                  <c:x val="1.4349894335075464E-2"/>
                  <c:y val="6.8709833458317174E-2"/>
                </c:manualLayout>
              </c:layout>
              <c:tx>
                <c:rich>
                  <a:bodyPr/>
                  <a:lstStyle/>
                  <a:p>
                    <a:fld id="{9FADBFE4-A4E0-4EE7-B494-F492B1678555}" type="CATEGORYNAME">
                      <a:rPr lang="pt-BR">
                        <a:solidFill>
                          <a:schemeClr val="tx1"/>
                        </a:solidFill>
                      </a:rPr>
                      <a:pPr/>
                      <a:t>[KATEGORIJOS PAVADINIMAS]</a:t>
                    </a:fld>
                    <a:r>
                      <a:rPr lang="pt-BR" baseline="0" dirty="0">
                        <a:solidFill>
                          <a:schemeClr val="tx1"/>
                        </a:solidFill>
                      </a:rPr>
                      <a:t>
(5 respondentai)</a:t>
                    </a:r>
                  </a:p>
                  <a:p>
                    <a:r>
                      <a:rPr lang="pt-BR" baseline="0" dirty="0">
                        <a:solidFill>
                          <a:schemeClr val="tx1"/>
                        </a:solidFill>
                      </a:rPr>
                      <a:t>  </a:t>
                    </a:r>
                    <a:fld id="{704C0FF7-5EA8-4CF6-8FFB-570599F610DC}" type="PERCENTAGE">
                      <a:rPr lang="pt-BR" baseline="0">
                        <a:solidFill>
                          <a:schemeClr val="tx1"/>
                        </a:solidFill>
                      </a:rPr>
                      <a:pPr/>
                      <a:t>[PROCENTAI]</a:t>
                    </a:fld>
                    <a:endParaRPr lang="pt-BR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C4-405B-A2CF-8C65F04B4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grafikai!$A$151:$A$153</c:f>
              <c:strCache>
                <c:ptCount val="3"/>
                <c:pt idx="0">
                  <c:v>Ne, nė karto</c:v>
                </c:pt>
                <c:pt idx="1">
                  <c:v>Taip, kartais</c:v>
                </c:pt>
                <c:pt idx="2">
                  <c:v>Taip, nuolatos</c:v>
                </c:pt>
              </c:strCache>
            </c:strRef>
          </c:cat>
          <c:val>
            <c:numRef>
              <c:f>grafikai!$B$151:$B$153</c:f>
              <c:numCache>
                <c:formatCode>General</c:formatCode>
                <c:ptCount val="3"/>
                <c:pt idx="0">
                  <c:v>1711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C4-405B-A2CF-8C65F04B49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>
                <a:solidFill>
                  <a:schemeClr val="tx1"/>
                </a:solidFill>
              </a:rPr>
              <a:t>Kyšio reikalavimas </a:t>
            </a:r>
          </a:p>
        </c:rich>
      </c:tx>
      <c:layout>
        <c:manualLayout>
          <c:xMode val="edge"/>
          <c:yMode val="edge"/>
          <c:x val="0.33453432157739549"/>
          <c:y val="1.6993461865902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view3D>
      <c:rotX val="15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7815168600504E-2"/>
          <c:y val="0.18347375891348505"/>
          <c:w val="0.8805629105118864"/>
          <c:h val="0.697750600893067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grafikai!$P$151</c:f>
              <c:strCache>
                <c:ptCount val="1"/>
                <c:pt idx="0">
                  <c:v>2018 m. 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48692791326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85-4ECC-921B-4F54F620FD56}"/>
                </c:ext>
              </c:extLst>
            </c:dLbl>
            <c:dLbl>
              <c:idx val="1"/>
              <c:layout>
                <c:manualLayout>
                  <c:x val="0"/>
                  <c:y val="-1.576235042212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5-4ECC-921B-4F54F620FD56}"/>
                </c:ext>
              </c:extLst>
            </c:dLbl>
            <c:dLbl>
              <c:idx val="2"/>
              <c:layout>
                <c:manualLayout>
                  <c:x val="0"/>
                  <c:y val="-1.8982499744930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5-4ECC-921B-4F54F620F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grafikai!$O$152:$O$154</c:f>
              <c:strCache>
                <c:ptCount val="3"/>
                <c:pt idx="0">
                  <c:v>Ne, nė karto</c:v>
                </c:pt>
                <c:pt idx="1">
                  <c:v>Taip, nuolat</c:v>
                </c:pt>
                <c:pt idx="2">
                  <c:v>Taip, kartais</c:v>
                </c:pt>
              </c:strCache>
            </c:strRef>
          </c:cat>
          <c:val>
            <c:numRef>
              <c:f>grafikai!$P$152:$P$154</c:f>
              <c:numCache>
                <c:formatCode>General</c:formatCode>
                <c:ptCount val="3"/>
                <c:pt idx="0">
                  <c:v>95.7</c:v>
                </c:pt>
                <c:pt idx="1">
                  <c:v>0.4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85-4ECC-921B-4F54F620FD56}"/>
            </c:ext>
          </c:extLst>
        </c:ser>
        <c:ser>
          <c:idx val="1"/>
          <c:order val="1"/>
          <c:tx>
            <c:strRef>
              <c:f>grafikai!$Q$151</c:f>
              <c:strCache>
                <c:ptCount val="1"/>
                <c:pt idx="0">
                  <c:v>2021 m. 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062091366618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5-4ECC-921B-4F54F620FD56}"/>
                </c:ext>
              </c:extLst>
            </c:dLbl>
            <c:dLbl>
              <c:idx val="1"/>
              <c:layout>
                <c:manualLayout>
                  <c:x val="0"/>
                  <c:y val="-1.26098803376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5-4ECC-921B-4F54F620FD56}"/>
                </c:ext>
              </c:extLst>
            </c:dLbl>
            <c:dLbl>
              <c:idx val="2"/>
              <c:layout>
                <c:manualLayout>
                  <c:x val="0"/>
                  <c:y val="-3.165985645877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85-4ECC-921B-4F54F620F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grafikai!$O$152:$O$154</c:f>
              <c:strCache>
                <c:ptCount val="3"/>
                <c:pt idx="0">
                  <c:v>Ne, nė karto</c:v>
                </c:pt>
                <c:pt idx="1">
                  <c:v>Taip, nuolat</c:v>
                </c:pt>
                <c:pt idx="2">
                  <c:v>Taip, kartais</c:v>
                </c:pt>
              </c:strCache>
            </c:strRef>
          </c:cat>
          <c:val>
            <c:numRef>
              <c:f>grafikai!$Q$152:$Q$154</c:f>
              <c:numCache>
                <c:formatCode>General</c:formatCode>
                <c:ptCount val="3"/>
                <c:pt idx="0">
                  <c:v>97.4</c:v>
                </c:pt>
                <c:pt idx="1">
                  <c:v>0.3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85-4ECC-921B-4F54F620FD56}"/>
            </c:ext>
          </c:extLst>
        </c:ser>
        <c:ser>
          <c:idx val="2"/>
          <c:order val="2"/>
          <c:tx>
            <c:strRef>
              <c:f>grafikai!$R$151</c:f>
              <c:strCache>
                <c:ptCount val="1"/>
                <c:pt idx="0">
                  <c:v>2023 m. 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-4.7000061498565585E-17"/>
                  <c:y val="-1.486927913266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5-4ECC-921B-4F54F620FD56}"/>
                </c:ext>
              </c:extLst>
            </c:dLbl>
            <c:dLbl>
              <c:idx val="1"/>
              <c:layout>
                <c:manualLayout>
                  <c:x val="-7.4030059196815864E-17"/>
                  <c:y val="-1.26098803376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85-4ECC-921B-4F54F620FD56}"/>
                </c:ext>
              </c:extLst>
            </c:dLbl>
            <c:dLbl>
              <c:idx val="2"/>
              <c:layout>
                <c:manualLayout>
                  <c:x val="0"/>
                  <c:y val="-1.8982499744930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5-4ECC-921B-4F54F620F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grafikai!$O$152:$O$154</c:f>
              <c:strCache>
                <c:ptCount val="3"/>
                <c:pt idx="0">
                  <c:v>Ne, nė karto</c:v>
                </c:pt>
                <c:pt idx="1">
                  <c:v>Taip, nuolat</c:v>
                </c:pt>
                <c:pt idx="2">
                  <c:v>Taip, kartais</c:v>
                </c:pt>
              </c:strCache>
            </c:strRef>
          </c:cat>
          <c:val>
            <c:numRef>
              <c:f>grafikai!$R$152:$R$154</c:f>
              <c:numCache>
                <c:formatCode>General</c:formatCode>
                <c:ptCount val="3"/>
                <c:pt idx="0">
                  <c:v>99.5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85-4ECC-921B-4F54F620FD56}"/>
            </c:ext>
          </c:extLst>
        </c:ser>
        <c:ser>
          <c:idx val="3"/>
          <c:order val="3"/>
          <c:tx>
            <c:strRef>
              <c:f>grafikai!$S$151</c:f>
              <c:strCache>
                <c:ptCount val="1"/>
                <c:pt idx="0">
                  <c:v>2025 m. 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-4.7000061498565585E-17"/>
                  <c:y val="-1.274509639942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85-4ECC-921B-4F54F620FD56}"/>
                </c:ext>
              </c:extLst>
            </c:dLbl>
            <c:dLbl>
              <c:idx val="1"/>
              <c:layout>
                <c:manualLayout>
                  <c:x val="7.4030059196815864E-17"/>
                  <c:y val="-1.26098803376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5-4ECC-921B-4F54F620FD56}"/>
                </c:ext>
              </c:extLst>
            </c:dLbl>
            <c:dLbl>
              <c:idx val="2"/>
              <c:layout>
                <c:manualLayout>
                  <c:x val="-1.8800024599426234E-16"/>
                  <c:y val="-1.795419459186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85-4ECC-921B-4F54F620F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grafikai!$O$152:$O$154</c:f>
              <c:strCache>
                <c:ptCount val="3"/>
                <c:pt idx="0">
                  <c:v>Ne, nė karto</c:v>
                </c:pt>
                <c:pt idx="1">
                  <c:v>Taip, nuolat</c:v>
                </c:pt>
                <c:pt idx="2">
                  <c:v>Taip, kartais</c:v>
                </c:pt>
              </c:strCache>
            </c:strRef>
          </c:cat>
          <c:val>
            <c:numRef>
              <c:f>grafikai!$S$152:$S$154</c:f>
              <c:numCache>
                <c:formatCode>General</c:formatCode>
                <c:ptCount val="3"/>
                <c:pt idx="0">
                  <c:v>99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85-4ECC-921B-4F54F620FD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6759272"/>
        <c:axId val="966756752"/>
        <c:axId val="0"/>
      </c:bar3DChart>
      <c:catAx>
        <c:axId val="966759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966756752"/>
        <c:crosses val="autoZero"/>
        <c:auto val="1"/>
        <c:lblAlgn val="ctr"/>
        <c:lblOffset val="100"/>
        <c:noMultiLvlLbl val="0"/>
      </c:catAx>
      <c:valAx>
        <c:axId val="9667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1200" b="0">
                    <a:solidFill>
                      <a:schemeClr val="tx1"/>
                    </a:solidFill>
                  </a:rPr>
                  <a:t>proc.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96675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32557530657547"/>
          <c:y val="0.9533751925563283"/>
          <c:w val="0.40622995871684914"/>
          <c:h val="3.3879711044244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>
                <a:latin typeface="Arial" panose="020B0604020202020204" pitchFamily="34" charset="0"/>
                <a:cs typeface="Arial" panose="020B0604020202020204" pitchFamily="34" charset="0"/>
              </a:rPr>
              <a:t>Respondentų pilietybės</a:t>
            </a:r>
          </a:p>
        </c:rich>
      </c:tx>
      <c:layout>
        <c:manualLayout>
          <c:xMode val="edge"/>
          <c:yMode val="edge"/>
          <c:x val="0.29504896203043252"/>
          <c:y val="5.6575651723294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3580811500961801"/>
          <c:y val="0.21231680902216521"/>
          <c:w val="0.54492416896163842"/>
          <c:h val="0.770868336579878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D-4368-B7B6-0BC37811DE7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D-4368-B7B6-0BC37811DE7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D-4368-B7B6-0BC37811DE7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D-4368-B7B6-0BC37811DE7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3D-4368-B7B6-0BC37811DE7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3D-4368-B7B6-0BC37811DE7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3D-4368-B7B6-0BC37811DE7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3D-4368-B7B6-0BC37811DE7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3D-4368-B7B6-0BC37811DE70}"/>
              </c:ext>
            </c:extLst>
          </c:dPt>
          <c:dLbls>
            <c:dLbl>
              <c:idx val="0"/>
              <c:layout>
                <c:manualLayout>
                  <c:x val="6.1856998470363904E-2"/>
                  <c:y val="-0.20599841335591965"/>
                </c:manualLayout>
              </c:layout>
              <c:tx>
                <c:rich>
                  <a:bodyPr/>
                  <a:lstStyle/>
                  <a:p>
                    <a:fld id="{EEA9CAFC-2D0D-489C-BAE4-3D644DD0734D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 </a:t>
                    </a:r>
                    <a:r>
                      <a:rPr lang="en-US" baseline="0"/>
                      <a:t> </a:t>
                    </a:r>
                    <a:fld id="{14CCE14F-836F-43E0-B930-D86F22B7D76E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3D-4368-B7B6-0BC37811DE70}"/>
                </c:ext>
              </c:extLst>
            </c:dLbl>
            <c:dLbl>
              <c:idx val="1"/>
              <c:layout>
                <c:manualLayout>
                  <c:x val="9.8647953144970255E-2"/>
                  <c:y val="0.18537873299371146"/>
                </c:manualLayout>
              </c:layout>
              <c:tx>
                <c:rich>
                  <a:bodyPr/>
                  <a:lstStyle/>
                  <a:p>
                    <a:fld id="{DB3F45A5-8853-4B65-855E-B795002F8BC0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 </a:t>
                    </a:r>
                    <a:r>
                      <a:rPr lang="en-US" baseline="0"/>
                      <a:t> </a:t>
                    </a:r>
                    <a:fld id="{BF17B985-63AE-4645-805F-C872F81CE56C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3D-4368-B7B6-0BC37811DE70}"/>
                </c:ext>
              </c:extLst>
            </c:dLbl>
            <c:dLbl>
              <c:idx val="2"/>
              <c:layout>
                <c:manualLayout>
                  <c:x val="1.8611722063815603E-2"/>
                  <c:y val="-2.8511310515903131E-2"/>
                </c:manualLayout>
              </c:layout>
              <c:tx>
                <c:rich>
                  <a:bodyPr/>
                  <a:lstStyle/>
                  <a:p>
                    <a:fld id="{4AD07B89-23CC-492B-BB51-D502D6D0E9F2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 </a:t>
                    </a:r>
                    <a:r>
                      <a:rPr lang="en-US" baseline="0"/>
                      <a:t> </a:t>
                    </a:r>
                    <a:fld id="{79BFA00C-CB7E-4BC0-BA30-8FA83E8FEC60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3D-4368-B7B6-0BC37811DE70}"/>
                </c:ext>
              </c:extLst>
            </c:dLbl>
            <c:dLbl>
              <c:idx val="3"/>
              <c:layout>
                <c:manualLayout>
                  <c:x val="-5.2071906251196978E-3"/>
                  <c:y val="-1.8739036248769922E-2"/>
                </c:manualLayout>
              </c:layout>
              <c:tx>
                <c:rich>
                  <a:bodyPr/>
                  <a:lstStyle/>
                  <a:p>
                    <a:fld id="{0F48ED6A-9CD8-43EB-811A-96D3270B73CA}" type="CATEGORYNAME">
                      <a:rPr lang="en-US"/>
                      <a:pPr/>
                      <a:t>[KATEGORIJOS PAVADINIMAS]</a:t>
                    </a:fld>
                    <a:r>
                      <a:rPr lang="en-US" baseline="0"/>
                      <a:t>  </a:t>
                    </a:r>
                    <a:fld id="{67FF5EEB-0FF2-49F7-989B-11543CA3A021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3D-4368-B7B6-0BC37811DE70}"/>
                </c:ext>
              </c:extLst>
            </c:dLbl>
            <c:dLbl>
              <c:idx val="4"/>
              <c:layout>
                <c:manualLayout>
                  <c:x val="1.6443551321029874E-2"/>
                  <c:y val="-1.0980781719795579E-3"/>
                </c:manualLayout>
              </c:layout>
              <c:tx>
                <c:rich>
                  <a:bodyPr/>
                  <a:lstStyle/>
                  <a:p>
                    <a:fld id="{F416B8A9-7F82-4138-87BC-BD2461EDEBED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 </a:t>
                    </a:r>
                    <a:r>
                      <a:rPr lang="en-US" baseline="0"/>
                      <a:t> </a:t>
                    </a:r>
                    <a:fld id="{C6EA0C90-35A5-4E73-844F-74E14569305A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03D-4368-B7B6-0BC37811DE70}"/>
                </c:ext>
              </c:extLst>
            </c:dLbl>
            <c:dLbl>
              <c:idx val="5"/>
              <c:layout>
                <c:manualLayout>
                  <c:x val="1.0437421916722226E-2"/>
                  <c:y val="6.2712836304367001E-3"/>
                </c:manualLayout>
              </c:layout>
              <c:tx>
                <c:rich>
                  <a:bodyPr/>
                  <a:lstStyle/>
                  <a:p>
                    <a:fld id="{36C6FBD7-094E-430D-B310-82291826AA7C}" type="CATEGORYNAME">
                      <a:rPr lang="en-US"/>
                      <a:pPr/>
                      <a:t>[KATEGORIJOS PAVADINIMAS]</a:t>
                    </a:fld>
                    <a:r>
                      <a:rPr lang="en-US" baseline="0"/>
                      <a:t>  </a:t>
                    </a:r>
                    <a:fld id="{7D5D3C00-0D32-4B45-86EE-BBB3DB0DF0DF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03D-4368-B7B6-0BC37811DE70}"/>
                </c:ext>
              </c:extLst>
            </c:dLbl>
            <c:dLbl>
              <c:idx val="6"/>
              <c:layout>
                <c:manualLayout>
                  <c:x val="7.9287042530868986E-3"/>
                  <c:y val="-4.8576932279363137E-3"/>
                </c:manualLayout>
              </c:layout>
              <c:tx>
                <c:rich>
                  <a:bodyPr/>
                  <a:lstStyle/>
                  <a:p>
                    <a:fld id="{B1971F17-0694-4DCA-AA43-1E13D3A1EE35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 </a:t>
                    </a:r>
                    <a:r>
                      <a:rPr lang="en-US" baseline="0"/>
                      <a:t> </a:t>
                    </a:r>
                    <a:fld id="{8A7120EB-961B-4B55-9B49-3C6BF4A4CCFD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03D-4368-B7B6-0BC37811DE70}"/>
                </c:ext>
              </c:extLst>
            </c:dLbl>
            <c:dLbl>
              <c:idx val="7"/>
              <c:layout>
                <c:manualLayout>
                  <c:x val="2.2557252754203491E-2"/>
                  <c:y val="6.3547031519910853E-3"/>
                </c:manualLayout>
              </c:layout>
              <c:tx>
                <c:rich>
                  <a:bodyPr/>
                  <a:lstStyle/>
                  <a:p>
                    <a:fld id="{04F972CB-CCB6-40AF-B394-7609DCB405B5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 </a:t>
                    </a:r>
                    <a:r>
                      <a:rPr lang="en-US" baseline="0"/>
                      <a:t> </a:t>
                    </a:r>
                    <a:fld id="{D7807D76-1118-40DC-A245-5FB72ED07A76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03D-4368-B7B6-0BC37811DE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2498E98-62A2-40B6-BC2B-DACB59B6AA48}" type="CATEGORYNAME">
                      <a:rPr lang="lt-LT"/>
                      <a:pPr/>
                      <a:t>[KATEGORIJOS PAVADINIMAS]</a:t>
                    </a:fld>
                    <a:r>
                      <a:rPr lang="lt-LT" baseline="0"/>
                      <a:t>  </a:t>
                    </a:r>
                    <a:fld id="{82F9065F-20BF-45A0-933D-D47B05504258}" type="VALUE">
                      <a:rPr lang="lt-LT" baseline="0"/>
                      <a:pPr/>
                      <a:t>[REIKŠMĖ]</a:t>
                    </a:fld>
                    <a:r>
                      <a:rPr lang="lt-LT" baseline="0"/>
                      <a:t>  </a:t>
                    </a:r>
                    <a:fld id="{C4D8FE53-A207-4119-8D66-DFE7C6D5817C}" type="PERCENTAGE">
                      <a:rPr lang="lt-LT" baseline="0"/>
                      <a:pPr/>
                      <a:t>[PROCENTAI]</a:t>
                    </a:fld>
                    <a:endParaRPr lang="lt-LT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03D-4368-B7B6-0BC37811D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grafikai!$C$26:$C$34</c:f>
              <c:strCache>
                <c:ptCount val="8"/>
                <c:pt idx="0">
                  <c:v>BY</c:v>
                </c:pt>
                <c:pt idx="1">
                  <c:v>RU</c:v>
                </c:pt>
                <c:pt idx="2">
                  <c:v>UZ</c:v>
                </c:pt>
                <c:pt idx="3">
                  <c:v>MD</c:v>
                </c:pt>
                <c:pt idx="4">
                  <c:v>KZ</c:v>
                </c:pt>
                <c:pt idx="5">
                  <c:v>LT</c:v>
                </c:pt>
                <c:pt idx="6">
                  <c:v>KG</c:v>
                </c:pt>
                <c:pt idx="7">
                  <c:v>kita</c:v>
                </c:pt>
              </c:strCache>
            </c:strRef>
          </c:cat>
          <c:val>
            <c:numRef>
              <c:f>grafikai!$D$26:$D$34</c:f>
              <c:numCache>
                <c:formatCode>General</c:formatCode>
                <c:ptCount val="9"/>
                <c:pt idx="0">
                  <c:v>700</c:v>
                </c:pt>
                <c:pt idx="1">
                  <c:v>580</c:v>
                </c:pt>
                <c:pt idx="2">
                  <c:v>108</c:v>
                </c:pt>
                <c:pt idx="3">
                  <c:v>101</c:v>
                </c:pt>
                <c:pt idx="4">
                  <c:v>87</c:v>
                </c:pt>
                <c:pt idx="5">
                  <c:v>57</c:v>
                </c:pt>
                <c:pt idx="6">
                  <c:v>37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03D-4368-B7B6-0BC37811DE7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1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b="1">
                <a:solidFill>
                  <a:schemeClr val="tx1"/>
                </a:solidFill>
              </a:rPr>
              <a:t>Ar duotumėte kyšį?</a:t>
            </a:r>
          </a:p>
        </c:rich>
      </c:tx>
      <c:layout>
        <c:manualLayout>
          <c:xMode val="edge"/>
          <c:yMode val="edge"/>
          <c:x val="0.3433333837541408"/>
          <c:y val="7.573031421909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3653191476683352"/>
          <c:y val="0.22325958798182302"/>
          <c:w val="0.50465280919528854"/>
          <c:h val="0.699976476085874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B8-4907-8586-C25D6BE355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B8-4907-8586-C25D6BE355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B8-4907-8586-C25D6BE355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B8-4907-8586-C25D6BE355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B8-4907-8586-C25D6BE3558D}"/>
              </c:ext>
            </c:extLst>
          </c:dPt>
          <c:dLbls>
            <c:dLbl>
              <c:idx val="0"/>
              <c:layout>
                <c:manualLayout>
                  <c:x val="0.27496809737999733"/>
                  <c:y val="-0.11733887310914619"/>
                </c:manualLayout>
              </c:layout>
              <c:tx>
                <c:rich>
                  <a:bodyPr/>
                  <a:lstStyle/>
                  <a:p>
                    <a:fld id="{426B4230-9A52-407E-9C28-34FAAC8BF131}" type="CATEGORYNAME">
                      <a:rPr lang="fi-FI"/>
                      <a:pPr/>
                      <a:t>[KATEGORIJOS PAVADINIMAS]</a:t>
                    </a:fld>
                    <a:r>
                      <a:rPr lang="fi-FI" baseline="0"/>
                      <a:t>
</a:t>
                    </a:r>
                    <a:fld id="{2807FBFE-033D-45B1-88AA-1632202596D9}" type="PERCENTAGE">
                      <a:rPr lang="fi-FI" baseline="0"/>
                      <a:pPr/>
                      <a:t>[PROCENTAI]</a:t>
                    </a:fld>
                    <a:endParaRPr lang="fi-FI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08429029734062"/>
                      <c:h val="0.136054054139970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B8-4907-8586-C25D6BE3558D}"/>
                </c:ext>
              </c:extLst>
            </c:dLbl>
            <c:dLbl>
              <c:idx val="1"/>
              <c:layout>
                <c:manualLayout>
                  <c:x val="1.2297978721502503E-2"/>
                  <c:y val="-0.12046532845265097"/>
                </c:manualLayout>
              </c:layout>
              <c:tx>
                <c:rich>
                  <a:bodyPr/>
                  <a:lstStyle/>
                  <a:p>
                    <a:fld id="{64F63198-5FD4-469B-B8A3-8B728CD7B61F}" type="CATEGORYNAME">
                      <a:rPr lang="en-US"/>
                      <a:pPr/>
                      <a:t>[KATEGORIJOS PAVADINIMAS]</a:t>
                    </a:fld>
                    <a:r>
                      <a:rPr lang="en-US" baseline="0"/>
                      <a:t>
 </a:t>
                    </a:r>
                    <a:fld id="{910A42B2-DBFC-4E3E-B12E-2CA02CEE9A1E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71565139787106"/>
                      <c:h val="8.6089896319937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B8-4907-8586-C25D6BE3558D}"/>
                </c:ext>
              </c:extLst>
            </c:dLbl>
            <c:dLbl>
              <c:idx val="2"/>
              <c:layout>
                <c:manualLayout>
                  <c:x val="8.3964825444125563E-2"/>
                  <c:y val="-2.472895107601028E-2"/>
                </c:manualLayout>
              </c:layout>
              <c:tx>
                <c:rich>
                  <a:bodyPr/>
                  <a:lstStyle/>
                  <a:p>
                    <a:fld id="{15F02EC5-77FD-4DE4-A0E6-B5C809875A36}" type="CATEGORYNAME">
                      <a:rPr lang="lt-LT"/>
                      <a:pPr/>
                      <a:t>[KATEGORIJOS PAVADINIMAS]</a:t>
                    </a:fld>
                    <a:r>
                      <a:rPr lang="lt-LT" baseline="0" dirty="0"/>
                      <a:t>
</a:t>
                    </a:r>
                    <a:fld id="{5A1BEB3C-9D18-4368-9004-8F31F7DB21BC}" type="PERCENTAGE">
                      <a:rPr lang="lt-LT" baseline="0"/>
                      <a:pPr/>
                      <a:t>[PROCENTAI]</a:t>
                    </a:fld>
                    <a:endParaRPr lang="lt-L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03438103187559"/>
                      <c:h val="0.14665602792352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B8-4907-8586-C25D6BE3558D}"/>
                </c:ext>
              </c:extLst>
            </c:dLbl>
            <c:dLbl>
              <c:idx val="3"/>
              <c:layout>
                <c:manualLayout>
                  <c:x val="7.9686065914646331E-2"/>
                  <c:y val="0.17653944234989716"/>
                </c:manualLayout>
              </c:layout>
              <c:tx>
                <c:rich>
                  <a:bodyPr/>
                  <a:lstStyle/>
                  <a:p>
                    <a:fld id="{15C2A348-F7A3-4248-83F0-2EDDF163F4E5}" type="CATEGORYNAME">
                      <a:rPr lang="lt-LT"/>
                      <a:pPr/>
                      <a:t>[KATEGORIJOS PAVADINIMAS]</a:t>
                    </a:fld>
                    <a:r>
                      <a:rPr lang="lt-LT" baseline="0"/>
                      <a:t>
</a:t>
                    </a:r>
                    <a:fld id="{512F2FED-58FA-4D8E-B9B3-D1E04ABE4394}" type="PERCENTAGE">
                      <a:rPr lang="lt-LT" baseline="0"/>
                      <a:pPr/>
                      <a:t>[PROCENTAI]</a:t>
                    </a:fld>
                    <a:endParaRPr lang="lt-LT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1880265250116"/>
                      <c:h val="0.134544391056462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B8-4907-8586-C25D6BE3558D}"/>
                </c:ext>
              </c:extLst>
            </c:dLbl>
            <c:dLbl>
              <c:idx val="4"/>
              <c:layout>
                <c:manualLayout>
                  <c:x val="9.0360459384201341E-2"/>
                  <c:y val="6.7178977377326836E-3"/>
                </c:manualLayout>
              </c:layout>
              <c:tx>
                <c:rich>
                  <a:bodyPr/>
                  <a:lstStyle/>
                  <a:p>
                    <a:fld id="{DD2388F1-F192-4A77-A040-5A5EF9C30C10}" type="CATEGORYNAME">
                      <a:rPr lang="lt-LT"/>
                      <a:pPr/>
                      <a:t>[KATEGORIJOS PAVADINIMAS]</a:t>
                    </a:fld>
                    <a:r>
                      <a:rPr lang="lt-LT" baseline="0"/>
                      <a:t>
6  </a:t>
                    </a:r>
                    <a:fld id="{29B2491A-8297-4205-990D-BD178759F5D6}" type="PERCENTAGE">
                      <a:rPr lang="lt-LT" baseline="0"/>
                      <a:pPr/>
                      <a:t>[PROCENTAI]</a:t>
                    </a:fld>
                    <a:endParaRPr lang="lt-LT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B8-4907-8586-C25D6BE35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grafikai!$S$2:$S$6</c:f>
              <c:strCache>
                <c:ptCount val="4"/>
                <c:pt idx="0">
                  <c:v>Ne, neduočiau jokiomis aplinkybėmis</c:v>
                </c:pt>
                <c:pt idx="1">
                  <c:v>Nežinau</c:v>
                </c:pt>
                <c:pt idx="2">
                  <c:v>Taip, jei tik to reikalautų pareigūnas</c:v>
                </c:pt>
                <c:pt idx="3">
                  <c:v>Duočiau, jei tai padėtų sklandžiai kirsti sieną</c:v>
                </c:pt>
              </c:strCache>
            </c:strRef>
          </c:cat>
          <c:val>
            <c:numRef>
              <c:f>grafikai!$T$2:$T$6</c:f>
              <c:numCache>
                <c:formatCode>General</c:formatCode>
                <c:ptCount val="5"/>
                <c:pt idx="0">
                  <c:v>1676</c:v>
                </c:pt>
                <c:pt idx="1">
                  <c:v>31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B8-4907-8586-C25D6BE3558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6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duotumėte kyšį?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8172060864574516E-2"/>
          <c:y val="9.7305220376521284E-2"/>
          <c:w val="0.9234932257287557"/>
          <c:h val="0.77582200092690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grafikai!$T$32</c:f>
              <c:strCache>
                <c:ptCount val="1"/>
                <c:pt idx="0">
                  <c:v>2018 m.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grafikai!$S$33:$S$36</c:f>
              <c:strCache>
                <c:ptCount val="4"/>
                <c:pt idx="0">
                  <c:v>Ne, neduočiau jokiomis aplinkybėmis (%)</c:v>
                </c:pt>
                <c:pt idx="1">
                  <c:v>Taip, tik jei to reikalautų pareigūnas (%)</c:v>
                </c:pt>
                <c:pt idx="2">
                  <c:v>Nežinau (%)</c:v>
                </c:pt>
                <c:pt idx="3">
                  <c:v>Duočiau, jei tai padėtų sklandžiai kirsti sieną (%)</c:v>
                </c:pt>
              </c:strCache>
            </c:strRef>
          </c:cat>
          <c:val>
            <c:numRef>
              <c:f>grafikai!$T$33:$T$36</c:f>
              <c:numCache>
                <c:formatCode>General</c:formatCode>
                <c:ptCount val="4"/>
                <c:pt idx="0">
                  <c:v>86</c:v>
                </c:pt>
                <c:pt idx="1">
                  <c:v>2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7-44B1-B755-31F55BB29706}"/>
            </c:ext>
          </c:extLst>
        </c:ser>
        <c:ser>
          <c:idx val="1"/>
          <c:order val="1"/>
          <c:tx>
            <c:strRef>
              <c:f>grafikai!$U$32</c:f>
              <c:strCache>
                <c:ptCount val="1"/>
                <c:pt idx="0">
                  <c:v>2021 m.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grafikai!$S$33:$S$36</c:f>
              <c:strCache>
                <c:ptCount val="4"/>
                <c:pt idx="0">
                  <c:v>Ne, neduočiau jokiomis aplinkybėmis (%)</c:v>
                </c:pt>
                <c:pt idx="1">
                  <c:v>Taip, tik jei to reikalautų pareigūnas (%)</c:v>
                </c:pt>
                <c:pt idx="2">
                  <c:v>Nežinau (%)</c:v>
                </c:pt>
                <c:pt idx="3">
                  <c:v>Duočiau, jei tai padėtų sklandžiai kirsti sieną (%)</c:v>
                </c:pt>
              </c:strCache>
            </c:strRef>
          </c:cat>
          <c:val>
            <c:numRef>
              <c:f>grafikai!$U$33:$U$36</c:f>
              <c:numCache>
                <c:formatCode>General</c:formatCode>
                <c:ptCount val="4"/>
                <c:pt idx="0">
                  <c:v>91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7-44B1-B755-31F55BB29706}"/>
            </c:ext>
          </c:extLst>
        </c:ser>
        <c:ser>
          <c:idx val="2"/>
          <c:order val="2"/>
          <c:tx>
            <c:strRef>
              <c:f>grafikai!$V$32</c:f>
              <c:strCache>
                <c:ptCount val="1"/>
                <c:pt idx="0">
                  <c:v>2023 m.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grafikai!$S$33:$S$36</c:f>
              <c:strCache>
                <c:ptCount val="4"/>
                <c:pt idx="0">
                  <c:v>Ne, neduočiau jokiomis aplinkybėmis (%)</c:v>
                </c:pt>
                <c:pt idx="1">
                  <c:v>Taip, tik jei to reikalautų pareigūnas (%)</c:v>
                </c:pt>
                <c:pt idx="2">
                  <c:v>Nežinau (%)</c:v>
                </c:pt>
                <c:pt idx="3">
                  <c:v>Duočiau, jei tai padėtų sklandžiai kirsti sieną (%)</c:v>
                </c:pt>
              </c:strCache>
            </c:strRef>
          </c:cat>
          <c:val>
            <c:numRef>
              <c:f>grafikai!$V$33:$V$36</c:f>
              <c:numCache>
                <c:formatCode>General</c:formatCode>
                <c:ptCount val="4"/>
                <c:pt idx="0">
                  <c:v>96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87-44B1-B755-31F55BB29706}"/>
            </c:ext>
          </c:extLst>
        </c:ser>
        <c:ser>
          <c:idx val="3"/>
          <c:order val="3"/>
          <c:tx>
            <c:strRef>
              <c:f>grafikai!$W$32</c:f>
              <c:strCache>
                <c:ptCount val="1"/>
                <c:pt idx="0">
                  <c:v>2025 m.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grafikai!$S$33:$S$36</c:f>
              <c:strCache>
                <c:ptCount val="4"/>
                <c:pt idx="0">
                  <c:v>Ne, neduočiau jokiomis aplinkybėmis (%)</c:v>
                </c:pt>
                <c:pt idx="1">
                  <c:v>Taip, tik jei to reikalautų pareigūnas (%)</c:v>
                </c:pt>
                <c:pt idx="2">
                  <c:v>Nežinau (%)</c:v>
                </c:pt>
                <c:pt idx="3">
                  <c:v>Duočiau, jei tai padėtų sklandžiai kirsti sieną (%)</c:v>
                </c:pt>
              </c:strCache>
            </c:strRef>
          </c:cat>
          <c:val>
            <c:numRef>
              <c:f>grafikai!$W$33:$W$36</c:f>
              <c:numCache>
                <c:formatCode>General</c:formatCode>
                <c:ptCount val="4"/>
                <c:pt idx="0">
                  <c:v>97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87-44B1-B755-31F55BB29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419168"/>
        <c:axId val="966419888"/>
      </c:barChart>
      <c:catAx>
        <c:axId val="9664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966419888"/>
        <c:crosses val="autoZero"/>
        <c:auto val="1"/>
        <c:lblAlgn val="ctr"/>
        <c:lblOffset val="100"/>
        <c:noMultiLvlLbl val="0"/>
      </c:catAx>
      <c:valAx>
        <c:axId val="96641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9664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15605617858589"/>
          <c:y val="0.95467569145428577"/>
          <c:w val="0.35368778749774799"/>
          <c:h val="3.9220272704610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>
                <a:solidFill>
                  <a:schemeClr val="tx1"/>
                </a:solidFill>
              </a:rPr>
              <a:t>Korupcinė patirtis (ar teko duoti kyšį?)</a:t>
            </a:r>
          </a:p>
          <a:p>
            <a:pPr algn="ctr">
              <a:defRPr sz="2400">
                <a:solidFill>
                  <a:schemeClr val="tx1"/>
                </a:solidFill>
              </a:defRPr>
            </a:pPr>
            <a:r>
              <a:rPr lang="lt-LT" sz="2400" dirty="0">
                <a:solidFill>
                  <a:schemeClr val="tx1"/>
                </a:solidFill>
              </a:rPr>
              <a:t>per paskutinius 12 mėnesių</a:t>
            </a:r>
          </a:p>
        </c:rich>
      </c:tx>
      <c:layout>
        <c:manualLayout>
          <c:xMode val="edge"/>
          <c:yMode val="edge"/>
          <c:x val="0.18761360086570616"/>
          <c:y val="7.2269450538537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5954324159150394"/>
          <c:y val="0.26370321685375786"/>
          <c:w val="0.48370317370954069"/>
          <c:h val="0.7523711000560076"/>
        </c:manualLayout>
      </c:layout>
      <c:pieChart>
        <c:varyColors val="1"/>
        <c:ser>
          <c:idx val="0"/>
          <c:order val="0"/>
          <c:spPr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EF-448F-8714-A017A87847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EF-448F-8714-A017A878473B}"/>
              </c:ext>
            </c:extLst>
          </c:dPt>
          <c:dLbls>
            <c:dLbl>
              <c:idx val="0"/>
              <c:layout>
                <c:manualLayout>
                  <c:x val="0.19541930115229778"/>
                  <c:y val="-0.22350871473501691"/>
                </c:manualLayout>
              </c:layout>
              <c:tx>
                <c:rich>
                  <a:bodyPr/>
                  <a:lstStyle/>
                  <a:p>
                    <a:fld id="{1756B210-CF15-47AB-80BA-8AC9EB761BF6}" type="CATEGORYNAME">
                      <a:rPr lang="lt-LT" sz="1400" b="0">
                        <a:solidFill>
                          <a:schemeClr val="tx1"/>
                        </a:solidFill>
                      </a:rPr>
                      <a:pPr/>
                      <a:t>[KATEGORIJOS PAVADINIMAS]</a:t>
                    </a:fld>
                    <a:r>
                      <a:rPr lang="lt-LT" sz="1400" b="0">
                        <a:solidFill>
                          <a:schemeClr val="tx1"/>
                        </a:solidFill>
                      </a:rPr>
                      <a:t>
</a:t>
                    </a:r>
                    <a:fld id="{468746C6-AE58-4D6C-B9D5-6EFC4EFE5C8F}" type="PERCENTAGE">
                      <a:rPr lang="lt-LT" sz="1400" b="0">
                        <a:solidFill>
                          <a:schemeClr val="tx1"/>
                        </a:solidFill>
                      </a:rPr>
                      <a:pPr/>
                      <a:t>[PROCENTAI]</a:t>
                    </a:fld>
                    <a:endParaRPr lang="lt-LT" sz="1400" b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96432833336086"/>
                      <c:h val="0.128312412831241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EF-448F-8714-A017A878473B}"/>
                </c:ext>
              </c:extLst>
            </c:dLbl>
            <c:dLbl>
              <c:idx val="1"/>
              <c:layout>
                <c:manualLayout>
                  <c:x val="4.3190758784547346E-3"/>
                  <c:y val="-2.9868546766382235E-3"/>
                </c:manualLayout>
              </c:layout>
              <c:tx>
                <c:rich>
                  <a:bodyPr/>
                  <a:lstStyle/>
                  <a:p>
                    <a:fld id="{D39F3CD4-15B6-42C9-9CEA-936EC476D429}" type="CATEGORYNAME">
                      <a:rPr lang="nb-NO" sz="1400" b="0">
                        <a:solidFill>
                          <a:schemeClr val="tx1"/>
                        </a:solidFill>
                      </a:rPr>
                      <a:pPr/>
                      <a:t>[KATEGORIJOS PAVADINIMAS]</a:t>
                    </a:fld>
                    <a:r>
                      <a:rPr lang="nb-NO" sz="1400" b="0" dirty="0">
                        <a:solidFill>
                          <a:schemeClr val="tx1"/>
                        </a:solidFill>
                      </a:rPr>
                      <a:t>
</a:t>
                    </a:r>
                    <a:fld id="{7603F4D1-0CE7-48AC-BFEF-CFE2B6E588AD}" type="PERCENTAGE">
                      <a:rPr lang="nb-NO" sz="1400" b="0">
                        <a:solidFill>
                          <a:schemeClr val="tx1"/>
                        </a:solidFill>
                      </a:rPr>
                      <a:pPr/>
                      <a:t>[PROCENTAI]</a:t>
                    </a:fld>
                    <a:endParaRPr lang="nb-NO" sz="1400" b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EF-448F-8714-A017A878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grafikai!$A$53:$A$54</c:f>
              <c:strCache>
                <c:ptCount val="2"/>
                <c:pt idx="0">
                  <c:v>Ne, nė karto</c:v>
                </c:pt>
                <c:pt idx="1">
                  <c:v>Taip, bet tik kartais</c:v>
                </c:pt>
              </c:strCache>
            </c:strRef>
          </c:cat>
          <c:val>
            <c:numRef>
              <c:f>grafikai!$B$53:$B$54</c:f>
              <c:numCache>
                <c:formatCode>General</c:formatCode>
                <c:ptCount val="2"/>
                <c:pt idx="0">
                  <c:v>1724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EF-448F-8714-A017A878473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Korupcinė patirtis (ar teko duoti kyšį?)</a:t>
            </a:r>
          </a:p>
          <a:p>
            <a: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paskutinius 12 mėnesių</a:t>
            </a:r>
          </a:p>
          <a:p>
            <a: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528626086789379"/>
          <c:y val="1.1933849170619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grafikai!$O$50</c:f>
              <c:strCache>
                <c:ptCount val="1"/>
                <c:pt idx="0">
                  <c:v>Ne, nė karto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grafikai!$P$49:$S$49</c:f>
              <c:strCache>
                <c:ptCount val="4"/>
                <c:pt idx="0">
                  <c:v>2018 m.</c:v>
                </c:pt>
                <c:pt idx="1">
                  <c:v>2021 m.</c:v>
                </c:pt>
                <c:pt idx="2">
                  <c:v>2023 m.</c:v>
                </c:pt>
                <c:pt idx="3">
                  <c:v>2025 m.</c:v>
                </c:pt>
              </c:strCache>
            </c:strRef>
          </c:cat>
          <c:val>
            <c:numRef>
              <c:f>grafikai!$P$50:$S$50</c:f>
              <c:numCache>
                <c:formatCode>General</c:formatCode>
                <c:ptCount val="4"/>
                <c:pt idx="0">
                  <c:v>97.7</c:v>
                </c:pt>
                <c:pt idx="1">
                  <c:v>98.6</c:v>
                </c:pt>
                <c:pt idx="2">
                  <c:v>99.1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B-406D-AE71-EF7A5409CA62}"/>
            </c:ext>
          </c:extLst>
        </c:ser>
        <c:ser>
          <c:idx val="1"/>
          <c:order val="1"/>
          <c:tx>
            <c:strRef>
              <c:f>grafikai!$O$51</c:f>
              <c:strCache>
                <c:ptCount val="1"/>
                <c:pt idx="0">
                  <c:v>Taip, bet tik kartais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grafikai!$P$49:$S$49</c:f>
              <c:strCache>
                <c:ptCount val="4"/>
                <c:pt idx="0">
                  <c:v>2018 m.</c:v>
                </c:pt>
                <c:pt idx="1">
                  <c:v>2021 m.</c:v>
                </c:pt>
                <c:pt idx="2">
                  <c:v>2023 m.</c:v>
                </c:pt>
                <c:pt idx="3">
                  <c:v>2025 m.</c:v>
                </c:pt>
              </c:strCache>
            </c:strRef>
          </c:cat>
          <c:val>
            <c:numRef>
              <c:f>grafikai!$P$51:$S$51</c:f>
              <c:numCache>
                <c:formatCode>General</c:formatCode>
                <c:ptCount val="4"/>
                <c:pt idx="0">
                  <c:v>2</c:v>
                </c:pt>
                <c:pt idx="1">
                  <c:v>1.2</c:v>
                </c:pt>
                <c:pt idx="2">
                  <c:v>0.8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B-406D-AE71-EF7A5409CA62}"/>
            </c:ext>
          </c:extLst>
        </c:ser>
        <c:ser>
          <c:idx val="2"/>
          <c:order val="2"/>
          <c:tx>
            <c:strRef>
              <c:f>grafikai!$O$52</c:f>
              <c:strCache>
                <c:ptCount val="1"/>
                <c:pt idx="0">
                  <c:v>Taip, nuolatos, nes tai įprasta praktika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grafikai!$P$49:$S$49</c:f>
              <c:strCache>
                <c:ptCount val="4"/>
                <c:pt idx="0">
                  <c:v>2018 m.</c:v>
                </c:pt>
                <c:pt idx="1">
                  <c:v>2021 m.</c:v>
                </c:pt>
                <c:pt idx="2">
                  <c:v>2023 m.</c:v>
                </c:pt>
                <c:pt idx="3">
                  <c:v>2025 m.</c:v>
                </c:pt>
              </c:strCache>
            </c:strRef>
          </c:cat>
          <c:val>
            <c:numRef>
              <c:f>grafikai!$P$52:$S$52</c:f>
              <c:numCache>
                <c:formatCode>General</c:formatCode>
                <c:ptCount val="4"/>
                <c:pt idx="0">
                  <c:v>0.3</c:v>
                </c:pt>
                <c:pt idx="1">
                  <c:v>0.2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B-406D-AE71-EF7A5409CA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778386848"/>
        <c:axId val="778388648"/>
        <c:axId val="0"/>
      </c:bar3DChart>
      <c:catAx>
        <c:axId val="7783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78388648"/>
        <c:crosses val="autoZero"/>
        <c:auto val="1"/>
        <c:lblAlgn val="ctr"/>
        <c:lblOffset val="100"/>
        <c:noMultiLvlLbl val="0"/>
      </c:catAx>
      <c:valAx>
        <c:axId val="77838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proc.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783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Nuomonė apie korupcijos lygį muitinėje</a:t>
            </a:r>
          </a:p>
        </c:rich>
      </c:tx>
      <c:layout>
        <c:manualLayout>
          <c:xMode val="edge"/>
          <c:yMode val="edge"/>
          <c:x val="0.2046733231075557"/>
          <c:y val="7.8806392127905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8585604439802231"/>
          <c:y val="0.25159017409742979"/>
          <c:w val="0.43037315635937345"/>
          <c:h val="0.708384825065717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6-4245-B0AE-55D58EB164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6-4245-B0AE-55D58EB164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6-4245-B0AE-55D58EB164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26-4245-B0AE-55D58EB164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26-4245-B0AE-55D58EB164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26-4245-B0AE-55D58EB164FC}"/>
              </c:ext>
            </c:extLst>
          </c:dPt>
          <c:dLbls>
            <c:dLbl>
              <c:idx val="0"/>
              <c:layout>
                <c:manualLayout>
                  <c:x val="-2.8056547435069166E-2"/>
                  <c:y val="-0.2506877773663026"/>
                </c:manualLayout>
              </c:layout>
              <c:tx>
                <c:rich>
                  <a:bodyPr/>
                  <a:lstStyle/>
                  <a:p>
                    <a:fld id="{A0903C8E-B585-482A-9305-D89D9BDFCAA5}" type="CATEGORYNAME">
                      <a:rPr lang="en-US"/>
                      <a:pPr/>
                      <a:t>[KATEGORIJOS PAVADINIMAS]</a:t>
                    </a:fld>
                    <a:r>
                      <a:rPr lang="en-US" baseline="0" dirty="0"/>
                      <a:t>
</a:t>
                    </a:r>
                    <a:fld id="{5AE7B84E-B052-4130-BB1F-1B3BF9584911}" type="PERCENTAGE">
                      <a:rPr lang="en-US" baseline="0" smtClean="0"/>
                      <a:pPr/>
                      <a:t>[PROCENTAI]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26-4245-B0AE-55D58EB164FC}"/>
                </c:ext>
              </c:extLst>
            </c:dLbl>
            <c:dLbl>
              <c:idx val="1"/>
              <c:layout>
                <c:manualLayout>
                  <c:x val="4.6280984175942008E-2"/>
                  <c:y val="0.21221935538705311"/>
                </c:manualLayout>
              </c:layout>
              <c:tx>
                <c:rich>
                  <a:bodyPr/>
                  <a:lstStyle/>
                  <a:p>
                    <a:fld id="{63AB1937-DAE5-4F9C-B305-2D9767C978E9}" type="CATEGORYNAME">
                      <a:rPr lang="lt-LT"/>
                      <a:pPr/>
                      <a:t>[KATEGORIJOS PAVADINIMAS]</a:t>
                    </a:fld>
                    <a:r>
                      <a:rPr lang="lt-LT" baseline="0" dirty="0"/>
                      <a:t>
</a:t>
                    </a:r>
                    <a:fld id="{76758BB0-ACA1-4034-9D0E-F2705A2AB5DC}" type="PERCENTAGE">
                      <a:rPr lang="lt-LT" baseline="0" smtClean="0"/>
                      <a:pPr/>
                      <a:t>[PROCENTAI]</a:t>
                    </a:fld>
                    <a:endParaRPr lang="lt-L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26-4245-B0AE-55D58EB164FC}"/>
                </c:ext>
              </c:extLst>
            </c:dLbl>
            <c:dLbl>
              <c:idx val="2"/>
              <c:layout>
                <c:manualLayout>
                  <c:x val="5.8009418629105934E-2"/>
                  <c:y val="-6.3905750417561441E-2"/>
                </c:manualLayout>
              </c:layout>
              <c:tx>
                <c:rich>
                  <a:bodyPr/>
                  <a:lstStyle/>
                  <a:p>
                    <a:fld id="{0BC94D6F-06F2-4E24-BCD1-BA8333AE98A2}" type="CATEGORYNAME">
                      <a:rPr lang="lt-LT"/>
                      <a:pPr/>
                      <a:t>[KATEGORIJOS PAVADINIMAS]</a:t>
                    </a:fld>
                    <a:r>
                      <a:rPr lang="lt-LT" baseline="0"/>
                      <a:t>
40  </a:t>
                    </a:r>
                    <a:fld id="{857FE0B0-67C0-4FE4-8F12-9651BDB01DEB}" type="PERCENTAGE">
                      <a:rPr lang="lt-LT" baseline="0"/>
                      <a:pPr/>
                      <a:t>[PROCENTAI]</a:t>
                    </a:fld>
                    <a:endParaRPr lang="lt-LT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26-4245-B0AE-55D58EB164FC}"/>
                </c:ext>
              </c:extLst>
            </c:dLbl>
            <c:dLbl>
              <c:idx val="3"/>
              <c:layout>
                <c:manualLayout>
                  <c:x val="4.1284744080823867E-2"/>
                  <c:y val="-2.9238764198422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BFC3F6-337C-4A07-89F3-DD76BBE069F0}" type="CATEGORYNAME">
                      <a:rPr lang="en-US" sz="1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[KATEGORIJOS PAVADINIMAS]</a:t>
                    </a:fld>
                    <a:r>
                      <a:rPr 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2128FE46-5833-4CE9-95D4-8197C01E4EBD}" type="PERCENTAGE">
                      <a:rPr lang="en-US" sz="1400" b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[PROCENTAI]</a:t>
                    </a:fld>
                    <a:endParaRPr lang="en-US" sz="1400" b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8804245498405"/>
                      <c:h val="0.11315343099460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26-4245-B0AE-55D58EB164FC}"/>
                </c:ext>
              </c:extLst>
            </c:dLbl>
            <c:dLbl>
              <c:idx val="4"/>
              <c:layout>
                <c:manualLayout>
                  <c:x val="4.7302214766179948E-2"/>
                  <c:y val="0.14721823226221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5D99BA5-EF0A-4FFE-8010-135794079356}" type="CATEGORYNAME">
                      <a:rPr lang="en-US" sz="1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[KATEGORIJOS PAVADINIMAS]</a:t>
                    </a:fld>
                    <a:r>
                      <a:rPr 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40E3836-E70F-4B12-A450-8437307D65D2}" type="PERCENTAGE">
                      <a:rPr lang="en-US" sz="1400" b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[PROCENTAI]</a:t>
                    </a:fld>
                    <a:endParaRPr lang="en-US" sz="1400" b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08791420364744"/>
                      <c:h val="0.12421663560366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26-4245-B0AE-55D58EB16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grafikai!$A$105:$A$110</c:f>
              <c:strCache>
                <c:ptCount val="5"/>
                <c:pt idx="0">
                  <c:v>Nekorumpuota                       </c:v>
                </c:pt>
                <c:pt idx="1">
                  <c:v>Neturiu nuomonės</c:v>
                </c:pt>
                <c:pt idx="3">
                  <c:v>Iš dalies korumpuota</c:v>
                </c:pt>
                <c:pt idx="4">
                  <c:v>Labai korumpuota</c:v>
                </c:pt>
              </c:strCache>
            </c:strRef>
          </c:cat>
          <c:val>
            <c:numRef>
              <c:f>grafikai!$B$105:$B$110</c:f>
              <c:numCache>
                <c:formatCode>General</c:formatCode>
                <c:ptCount val="6"/>
                <c:pt idx="0">
                  <c:v>1033</c:v>
                </c:pt>
                <c:pt idx="1">
                  <c:v>632</c:v>
                </c:pt>
                <c:pt idx="3">
                  <c:v>29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26-4245-B0AE-55D58EB164F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6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Nuomonė apie korupcijos lygį muitinėje</a:t>
            </a:r>
          </a:p>
        </c:rich>
      </c:tx>
      <c:layout>
        <c:manualLayout>
          <c:xMode val="edge"/>
          <c:yMode val="edge"/>
          <c:x val="0.2001654867107075"/>
          <c:y val="6.0914573038980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5.501306429816942E-2"/>
          <c:y val="0.19173694546166317"/>
          <c:w val="0.92930173146348993"/>
          <c:h val="0.64163222224567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grafikai!$P$105</c:f>
              <c:strCache>
                <c:ptCount val="1"/>
                <c:pt idx="0">
                  <c:v>2018 m. 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grafikai!$O$106:$O$109</c:f>
              <c:strCache>
                <c:ptCount val="4"/>
                <c:pt idx="0">
                  <c:v>Nekorumpuota (proc.)</c:v>
                </c:pt>
                <c:pt idx="1">
                  <c:v>Neturiu nuomonės (proc.)</c:v>
                </c:pt>
                <c:pt idx="2">
                  <c:v>Iš dalies korumpuota (proc.)</c:v>
                </c:pt>
                <c:pt idx="3">
                  <c:v>Labai korumpuota (proc.)</c:v>
                </c:pt>
              </c:strCache>
            </c:strRef>
          </c:cat>
          <c:val>
            <c:numRef>
              <c:f>grafikai!$P$106:$P$109</c:f>
              <c:numCache>
                <c:formatCode>General</c:formatCode>
                <c:ptCount val="4"/>
                <c:pt idx="0">
                  <c:v>52.7</c:v>
                </c:pt>
                <c:pt idx="1">
                  <c:v>41.9</c:v>
                </c:pt>
                <c:pt idx="2">
                  <c:v>5.2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1-4ACA-838A-5700E0232143}"/>
            </c:ext>
          </c:extLst>
        </c:ser>
        <c:ser>
          <c:idx val="1"/>
          <c:order val="1"/>
          <c:tx>
            <c:strRef>
              <c:f>grafikai!$Q$105</c:f>
              <c:strCache>
                <c:ptCount val="1"/>
                <c:pt idx="0">
                  <c:v>2021 m. 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grafikai!$O$106:$O$109</c:f>
              <c:strCache>
                <c:ptCount val="4"/>
                <c:pt idx="0">
                  <c:v>Nekorumpuota (proc.)</c:v>
                </c:pt>
                <c:pt idx="1">
                  <c:v>Neturiu nuomonės (proc.)</c:v>
                </c:pt>
                <c:pt idx="2">
                  <c:v>Iš dalies korumpuota (proc.)</c:v>
                </c:pt>
                <c:pt idx="3">
                  <c:v>Labai korumpuota (proc.)</c:v>
                </c:pt>
              </c:strCache>
            </c:strRef>
          </c:cat>
          <c:val>
            <c:numRef>
              <c:f>grafikai!$Q$106:$Q$109</c:f>
              <c:numCache>
                <c:formatCode>General</c:formatCode>
                <c:ptCount val="4"/>
                <c:pt idx="0">
                  <c:v>56.6</c:v>
                </c:pt>
                <c:pt idx="1">
                  <c:v>38.799999999999997</c:v>
                </c:pt>
                <c:pt idx="2">
                  <c:v>4.3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1-4ACA-838A-5700E0232143}"/>
            </c:ext>
          </c:extLst>
        </c:ser>
        <c:ser>
          <c:idx val="2"/>
          <c:order val="2"/>
          <c:tx>
            <c:strRef>
              <c:f>grafikai!$R$105</c:f>
              <c:strCache>
                <c:ptCount val="1"/>
                <c:pt idx="0">
                  <c:v>2023 m. 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grafikai!$O$106:$O$109</c:f>
              <c:strCache>
                <c:ptCount val="4"/>
                <c:pt idx="0">
                  <c:v>Nekorumpuota (proc.)</c:v>
                </c:pt>
                <c:pt idx="1">
                  <c:v>Neturiu nuomonės (proc.)</c:v>
                </c:pt>
                <c:pt idx="2">
                  <c:v>Iš dalies korumpuota (proc.)</c:v>
                </c:pt>
                <c:pt idx="3">
                  <c:v>Labai korumpuota (proc.)</c:v>
                </c:pt>
              </c:strCache>
            </c:strRef>
          </c:cat>
          <c:val>
            <c:numRef>
              <c:f>grafikai!$R$106:$R$109</c:f>
              <c:numCache>
                <c:formatCode>General</c:formatCode>
                <c:ptCount val="4"/>
                <c:pt idx="0">
                  <c:v>62</c:v>
                </c:pt>
                <c:pt idx="1">
                  <c:v>35.1</c:v>
                </c:pt>
                <c:pt idx="2">
                  <c:v>2.7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1-4ACA-838A-5700E0232143}"/>
            </c:ext>
          </c:extLst>
        </c:ser>
        <c:ser>
          <c:idx val="3"/>
          <c:order val="3"/>
          <c:tx>
            <c:strRef>
              <c:f>grafikai!$S$105</c:f>
              <c:strCache>
                <c:ptCount val="1"/>
                <c:pt idx="0">
                  <c:v>2025 m.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grafikai!$O$106:$O$109</c:f>
              <c:strCache>
                <c:ptCount val="4"/>
                <c:pt idx="0">
                  <c:v>Nekorumpuota (proc.)</c:v>
                </c:pt>
                <c:pt idx="1">
                  <c:v>Neturiu nuomonės (proc.)</c:v>
                </c:pt>
                <c:pt idx="2">
                  <c:v>Iš dalies korumpuota (proc.)</c:v>
                </c:pt>
                <c:pt idx="3">
                  <c:v>Labai korumpuota (proc.)</c:v>
                </c:pt>
              </c:strCache>
            </c:strRef>
          </c:cat>
          <c:val>
            <c:numRef>
              <c:f>grafikai!$S$106:$S$109</c:f>
              <c:numCache>
                <c:formatCode>General</c:formatCode>
                <c:ptCount val="4"/>
                <c:pt idx="0">
                  <c:v>60</c:v>
                </c:pt>
                <c:pt idx="1">
                  <c:v>36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D1-4ACA-838A-5700E02321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2506464"/>
        <c:axId val="1132503584"/>
      </c:barChart>
      <c:catAx>
        <c:axId val="113250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132503584"/>
        <c:crosses val="autoZero"/>
        <c:auto val="1"/>
        <c:lblAlgn val="ctr"/>
        <c:lblOffset val="100"/>
        <c:noMultiLvlLbl val="0"/>
      </c:catAx>
      <c:valAx>
        <c:axId val="11325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12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1325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Nuomonė apie korupcijos lygio pokyčius muitinėje per  paskutinius 2 metus?</a:t>
            </a:r>
          </a:p>
        </c:rich>
      </c:tx>
      <c:layout>
        <c:manualLayout>
          <c:xMode val="edge"/>
          <c:yMode val="edge"/>
          <c:x val="0.14381969936310104"/>
          <c:y val="5.8889211647955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296907088248952"/>
          <c:y val="0.24231993420890227"/>
          <c:w val="0.51763077913989164"/>
          <c:h val="0.765376782077393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6F-4415-9D2C-6BFDCB65C6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6F-4415-9D2C-6BFDCB65C6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6F-4415-9D2C-6BFDCB65C6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6F-4415-9D2C-6BFDCB65C6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66F-4415-9D2C-6BFDCB65C63A}"/>
              </c:ext>
            </c:extLst>
          </c:dPt>
          <c:dLbls>
            <c:dLbl>
              <c:idx val="0"/>
              <c:layout>
                <c:manualLayout>
                  <c:x val="0.12905910639607096"/>
                  <c:y val="-0.23514039518645075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err="1">
                        <a:solidFill>
                          <a:schemeClr val="tx1"/>
                        </a:solidFill>
                      </a:rPr>
                      <a:t>Teigiami</a:t>
                    </a:r>
                    <a:r>
                      <a:rPr lang="en-US" b="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0" baseline="0" dirty="0" err="1">
                        <a:solidFill>
                          <a:schemeClr val="tx1"/>
                        </a:solidFill>
                      </a:rPr>
                      <a:t>pokyčiai</a:t>
                    </a:r>
                    <a:r>
                      <a:rPr lang="en-US" b="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0" baseline="0" dirty="0" err="1">
                        <a:solidFill>
                          <a:schemeClr val="tx1"/>
                        </a:solidFill>
                      </a:rPr>
                      <a:t>yra</a:t>
                    </a:r>
                    <a:r>
                      <a:rPr lang="en-US" b="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0" baseline="0" dirty="0" err="1">
                        <a:solidFill>
                          <a:schemeClr val="tx1"/>
                        </a:solidFill>
                      </a:rPr>
                      <a:t>akivaizdūs</a:t>
                    </a:r>
                    <a:endParaRPr lang="en-US" b="0" baseline="0" dirty="0">
                      <a:solidFill>
                        <a:schemeClr val="tx1"/>
                      </a:solidFill>
                    </a:endParaRPr>
                  </a:p>
                  <a:p>
                    <a:fld id="{839F6AB9-D21A-4A6F-A303-610D259E28C0}" type="PERCENTAGE">
                      <a:rPr lang="en-US" b="0" baseline="0" smtClean="0">
                        <a:solidFill>
                          <a:schemeClr val="tx1"/>
                        </a:solidFill>
                      </a:rPr>
                      <a:pPr/>
                      <a:t>[PROCENTAI]</a:t>
                    </a:fld>
                    <a:endParaRPr lang="lt-LT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6F-4415-9D2C-6BFDCB65C63A}"/>
                </c:ext>
              </c:extLst>
            </c:dLbl>
            <c:dLbl>
              <c:idx val="1"/>
              <c:layout>
                <c:manualLayout>
                  <c:x val="3.9815032273908249E-3"/>
                  <c:y val="2.2533482026762024E-2"/>
                </c:manualLayout>
              </c:layout>
              <c:tx>
                <c:rich>
                  <a:bodyPr/>
                  <a:lstStyle/>
                  <a:p>
                    <a:r>
                      <a:rPr lang="lt-LT" dirty="0"/>
                      <a:t>Situacija gerėja</a:t>
                    </a:r>
                  </a:p>
                  <a:p>
                    <a:fld id="{37273814-2ADF-4DE8-8763-54F0A2C7D2B4}" type="PERCENTAGE">
                      <a:rPr lang="en-US" smtClean="0"/>
                      <a:pPr/>
                      <a:t>[PROCENTAI]</a:t>
                    </a:fld>
                    <a:endParaRPr lang="lt-LT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27882296189096"/>
                      <c:h val="0.154041004308423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6F-4415-9D2C-6BFDCB65C63A}"/>
                </c:ext>
              </c:extLst>
            </c:dLbl>
            <c:dLbl>
              <c:idx val="2"/>
              <c:layout>
                <c:manualLayout>
                  <c:x val="-1.3388485628876708E-3"/>
                  <c:y val="2.7097013816669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Niekas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nesikeičia</a:t>
                    </a:r>
                    <a:endParaRPr lang="en-US" dirty="0"/>
                  </a:p>
                  <a:p>
                    <a:fld id="{4D8163E7-81E4-4F9B-99E3-624D3E0B63FB}" type="PERCENTAGE">
                      <a:rPr lang="en-US" baseline="0" smtClean="0"/>
                      <a:pPr/>
                      <a:t>[PROCENTAI]</a:t>
                    </a:fld>
                    <a:endParaRPr lang="lt-LT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6F-4415-9D2C-6BFDCB65C63A}"/>
                </c:ext>
              </c:extLst>
            </c:dLbl>
            <c:dLbl>
              <c:idx val="3"/>
              <c:layout>
                <c:manualLayout>
                  <c:x val="2.3610731302420303E-2"/>
                  <c:y val="-2.6541093896546696E-2"/>
                </c:manualLayout>
              </c:layout>
              <c:tx>
                <c:rich>
                  <a:bodyPr/>
                  <a:lstStyle/>
                  <a:p>
                    <a:r>
                      <a:rPr lang="lt-LT" dirty="0"/>
                      <a:t>Padėtis tik blogėja</a:t>
                    </a:r>
                  </a:p>
                  <a:p>
                    <a:fld id="{288C7682-470C-4F8E-B4E3-5B6E348E5491}" type="PERCENTAGE">
                      <a:rPr lang="en-US" baseline="0" smtClean="0"/>
                      <a:pPr/>
                      <a:t>[PROCENTAI]</a:t>
                    </a:fld>
                    <a:endParaRPr lang="lt-LT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6F-4415-9D2C-6BFDCB65C63A}"/>
                </c:ext>
              </c:extLst>
            </c:dLbl>
            <c:dLbl>
              <c:idx val="4"/>
              <c:layout>
                <c:manualLayout>
                  <c:x val="-0.15302437412400158"/>
                  <c:y val="0.21662135393453172"/>
                </c:manualLayout>
              </c:layout>
              <c:tx>
                <c:rich>
                  <a:bodyPr/>
                  <a:lstStyle/>
                  <a:p>
                    <a:r>
                      <a:rPr lang="lt-LT" b="0" dirty="0">
                        <a:solidFill>
                          <a:schemeClr val="tx1"/>
                        </a:solidFill>
                      </a:rPr>
                      <a:t>Neturiu nuomonės</a:t>
                    </a:r>
                  </a:p>
                  <a:p>
                    <a:fld id="{4F431DC1-B59E-4E71-962A-E6467185D15D}" type="PERCENTAGE">
                      <a:rPr lang="en-US" b="0" baseline="0" smtClean="0">
                        <a:solidFill>
                          <a:schemeClr val="tx1"/>
                        </a:solidFill>
                      </a:rPr>
                      <a:pPr/>
                      <a:t>[PROCENTAI]</a:t>
                    </a:fld>
                    <a:endParaRPr lang="lt-LT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66F-4415-9D2C-6BFDCB65C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grafikai!$A$127:$A$131</c:f>
              <c:strCache>
                <c:ptCount val="5"/>
                <c:pt idx="0">
                  <c:v>Teigiami pokyčiai yra akivaizdūs</c:v>
                </c:pt>
                <c:pt idx="1">
                  <c:v>Situacija gerėja</c:v>
                </c:pt>
                <c:pt idx="2">
                  <c:v>Niekas nesikeičia</c:v>
                </c:pt>
                <c:pt idx="3">
                  <c:v>Padėtis tik blogėja</c:v>
                </c:pt>
                <c:pt idx="4">
                  <c:v>Neturiu nuomonės</c:v>
                </c:pt>
              </c:strCache>
            </c:strRef>
          </c:cat>
          <c:val>
            <c:numRef>
              <c:f>grafikai!$B$127:$B$131</c:f>
              <c:numCache>
                <c:formatCode>General</c:formatCode>
                <c:ptCount val="5"/>
                <c:pt idx="0">
                  <c:v>566</c:v>
                </c:pt>
                <c:pt idx="1">
                  <c:v>109</c:v>
                </c:pt>
                <c:pt idx="2">
                  <c:v>73</c:v>
                </c:pt>
                <c:pt idx="3">
                  <c:v>10</c:v>
                </c:pt>
                <c:pt idx="4">
                  <c:v>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6F-4415-9D2C-6BFDCB65C6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26D6-4F81-4E87-A0D4-73138C4B3FDA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E164-3940-4860-B377-B1695AC1EE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09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viršelio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skaidrė.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600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01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E7AE-6D48-4967-6704-041CCDA31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1E307-CD70-B60C-E10F-0E7516142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69199-FE9A-E90D-0B0A-45E22ED2A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spc="-10" dirty="0">
                <a:solidFill>
                  <a:srgbClr val="2B2A29"/>
                </a:solidFill>
                <a:latin typeface="Arial"/>
                <a:cs typeface="Arial"/>
              </a:rPr>
              <a:t>temos pavadinimas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</a:p>
          <a:p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temos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gali būti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išskiriamas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atskira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skaidre,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rekomenduojamas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žalias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skaidrės fonas,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baltos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tekstas,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šriftas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BFB28-FA32-7FAE-5547-0A34F6246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0605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318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338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baigiamoji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skaidrė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su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adresu.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5897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baigiamoji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skaidrė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adreso.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045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įvado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skaidrė: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45"/>
              </a:lnSpc>
              <a:spcBef>
                <a:spcPts val="930"/>
              </a:spcBef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05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Įvado</a:t>
            </a:r>
            <a:r>
              <a:rPr lang="lt-LT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skaidrėje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nurodoma</a:t>
            </a:r>
            <a:r>
              <a:rPr lang="lt-LT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(centruotai):</a:t>
            </a:r>
            <a:endParaRPr lang="lt-LT" sz="1200" dirty="0">
              <a:latin typeface="Arial"/>
              <a:cs typeface="Arial"/>
            </a:endParaRPr>
          </a:p>
          <a:p>
            <a:pPr marL="76200" marR="5080">
              <a:lnSpc>
                <a:spcPts val="1010"/>
              </a:lnSpc>
              <a:spcBef>
                <a:spcPts val="55"/>
              </a:spcBef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(darbo)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68-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80</a:t>
            </a:r>
            <a:r>
              <a:rPr lang="lt-LT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.);</a:t>
            </a:r>
            <a:r>
              <a:rPr lang="lt-LT" sz="1200" spc="5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</a:p>
          <a:p>
            <a:pPr marL="76200" marR="5080">
              <a:lnSpc>
                <a:spcPts val="1010"/>
              </a:lnSpc>
              <a:spcBef>
                <a:spcPts val="55"/>
              </a:spcBef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Rengėjo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vardas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ir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pavardė,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pareigos,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įstaiga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);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980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Data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32-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34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.).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27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spc="-10" dirty="0">
                <a:solidFill>
                  <a:srgbClr val="2B2A29"/>
                </a:solidFill>
                <a:latin typeface="Arial"/>
                <a:cs typeface="Arial"/>
              </a:rPr>
              <a:t>temos pavadinimas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</a:p>
          <a:p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temos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gali būti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išskiriamas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atskira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skaidre,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rekomenduojamas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žalias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skaidrės fonas,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baltos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tekstas,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šriftas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015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33375">
              <a:lnSpc>
                <a:spcPts val="1010"/>
              </a:lnSpc>
              <a:spcBef>
                <a:spcPts val="190"/>
              </a:spcBef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temos</a:t>
            </a:r>
            <a:r>
              <a:rPr lang="lt-LT" sz="1200" b="1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dėstymas</a:t>
            </a:r>
            <a:r>
              <a:rPr lang="lt-LT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lang="lt-LT" sz="1200" b="1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teksto</a:t>
            </a:r>
            <a:r>
              <a:rPr lang="lt-LT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25" dirty="0">
                <a:solidFill>
                  <a:srgbClr val="2B2A29"/>
                </a:solidFill>
                <a:latin typeface="Arial"/>
                <a:cs typeface="Arial"/>
              </a:rPr>
              <a:t>be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paveikslėlių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skaidrė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(be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nuotraukų,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diagramų)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45"/>
              </a:lnSpc>
              <a:spcBef>
                <a:spcPts val="905"/>
              </a:spcBef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05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Vienoje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skaidrėje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naudoti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iki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</a:t>
            </a:r>
            <a:r>
              <a:rPr lang="lt-LT" sz="1200" spc="2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teksto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eilučių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32-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34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.);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45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Vienoje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eilutėje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naudoti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iki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(7)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žodžių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32-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34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.).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285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940"/>
              </a:lnSpc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Skaidrių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fonų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spalva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rekomenduojama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keisti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kas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2-3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skaidres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atsižvelgiant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į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pagrindines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spalvas.</a:t>
            </a:r>
          </a:p>
          <a:p>
            <a:pPr marL="12700" marR="0" lvl="0" indent="0" algn="l" defTabSz="914400" rtl="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Jeigu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žalias</a:t>
            </a:r>
            <a:r>
              <a:rPr lang="pt-BR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fonas</a:t>
            </a:r>
            <a:r>
              <a:rPr lang="pt-BR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-</a:t>
            </a:r>
            <a:r>
              <a:rPr lang="pt-BR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baltos</a:t>
            </a:r>
            <a:r>
              <a:rPr lang="pt-BR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pt-BR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spc="-10" dirty="0">
                <a:solidFill>
                  <a:srgbClr val="2B2A29"/>
                </a:solidFill>
                <a:latin typeface="Arial"/>
                <a:cs typeface="Arial"/>
              </a:rPr>
              <a:t>raidės,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baltas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/geltonas</a:t>
            </a:r>
            <a:r>
              <a:rPr lang="pt-BR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fonas</a:t>
            </a:r>
            <a:r>
              <a:rPr lang="pt-BR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lang="pt-BR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juodos</a:t>
            </a:r>
            <a:r>
              <a:rPr lang="pt-BR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pt-BR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spc="-10" dirty="0">
                <a:solidFill>
                  <a:srgbClr val="2B2A29"/>
                </a:solidFill>
                <a:latin typeface="Arial"/>
                <a:cs typeface="Arial"/>
              </a:rPr>
              <a:t>raidės.</a:t>
            </a:r>
            <a:endParaRPr lang="lt-LT" sz="1200" spc="-1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Geresniam</a:t>
            </a:r>
            <a:r>
              <a:rPr lang="lt-LT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ryškumui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užtikrinti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patartina</a:t>
            </a:r>
            <a:r>
              <a:rPr lang="lt-LT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nenaudoti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geltonos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teksto</a:t>
            </a:r>
            <a:r>
              <a:rPr lang="lt-LT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spalvos.</a:t>
            </a:r>
            <a:endParaRPr lang="lt-LT" sz="1200" dirty="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Nenaudoti</a:t>
            </a:r>
            <a:r>
              <a:rPr lang="lt-LT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vandens</a:t>
            </a:r>
            <a:r>
              <a:rPr lang="lt-LT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ženklų.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3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(1) Nuotraukos, diagramos,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 err="1">
                <a:solidFill>
                  <a:srgbClr val="2B2A29"/>
                </a:solidFill>
                <a:latin typeface="Arial"/>
                <a:cs typeface="Arial"/>
              </a:rPr>
              <a:t>graﬁkai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 ir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kiti </a:t>
            </a:r>
            <a:r>
              <a:rPr lang="lt-LT" sz="1200" b="1" dirty="0" err="1">
                <a:solidFill>
                  <a:srgbClr val="2B2A29"/>
                </a:solidFill>
                <a:latin typeface="Arial"/>
                <a:cs typeface="Arial"/>
              </a:rPr>
              <a:t>graﬁniai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elementai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 elektroniniame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pristatyme</a:t>
            </a:r>
          </a:p>
          <a:p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Vienoje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skaidrėje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naudoti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iki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3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vnt.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vaizdinės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informacijos.</a:t>
            </a:r>
          </a:p>
          <a:p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Jeigu naudojamas 1 grafinis elementas, patartina išdidinti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per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visą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skaidrės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dydį,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teksto.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295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333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136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962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175A-AB6A-F831-768C-96064CA1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AD7C-76F8-A29A-15A4-58C6A3864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3F23-CA2C-E578-12B8-46DC9BF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1B76-8F2B-3806-4594-BAFE28F3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55B2-8053-019D-B99F-8104681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18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7FB9-72CE-6F11-70C8-2504E362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432D0-D863-DCF9-A162-1EE1BA6F0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FFEE-FD20-3B5C-1D69-3E9D2A20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16757-9A97-D248-AC3A-3139043A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7FCC-4F06-E66E-48C2-B2DC86B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387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C7BA0-DA14-20D1-1FBB-E5970C412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60963-3415-3890-3B74-875F8F4F2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4096-1C69-B3B8-2EEF-9DE6CBE1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C72A-1181-D722-863A-E39BACF8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F9316-B70F-EBDD-DE9E-A12D6D5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262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C6DE-8DED-A1F6-4103-97AB39B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1830-C9DE-F8F7-0FA2-9F1B0A8F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CAC49-96B7-F686-904F-76B92C54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9D81-4DC7-562A-48D4-50BF03A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5EC7A-86A1-4260-128E-933D4697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451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B487-2626-D6BF-7C4F-D683602E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3DE6-DA5A-FA7A-AFA7-C4A1E8A6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2E1E-A674-0BF0-348D-6B09E853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923F7-8304-4C56-580F-B8F9F345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B93A-2AEC-D296-DA9B-086626F2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8977-2E78-EA51-D658-3C812083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108E-72C0-ABE5-08EA-E11FA4910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84DEF-C752-05ED-2491-7C918C24E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CE34D-302E-652F-DD6A-4CC1B75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3CBF1-E0AA-2428-1598-82C530AC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D70BA-A610-1605-2A4B-301F9702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431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B9B0-D8A6-0027-7761-DDB4FD13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51B2-DE08-E21E-1732-B426ADABC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A6ED-3880-7CAD-C3C6-C2E26ADE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DE41-1744-99AC-8379-4611550A5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43481-BCBF-D3A8-AD9B-FFC34009B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8FE3F-184A-42AF-AFAA-6DB67416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86DE7-1A73-B781-BCC1-179480AB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A030-012C-5431-D47B-580C4336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78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8C66-20F8-53D7-BD66-324BD99E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A3A7A-66DC-66E4-E91E-51943A3E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C6EB1-3E34-8C81-BC4D-004DE7A3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0291-7E30-5959-7261-DE4BE64F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463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3ED2A-D3EF-CB69-494B-FE679945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1CE2-0509-C2BB-73BE-E69086ED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ECA-C1D5-0864-374C-B5432A0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186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9623-6D2E-025A-0E85-69BEB128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508E-E375-E453-A76B-7B0FA849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1EB5D-1306-518A-A179-F2F28F1DE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367E-AE0A-4214-9BF7-575FBEE8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EADD8-51F6-8B25-933D-D0CDB7BB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9CDC-49B3-9EB1-40DD-416D851E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1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C2EF-BD74-2AC4-82CF-2FE22151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1FB29-2763-B0E9-DDB5-39D9BA08B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5987-ED7F-FCC1-6B96-CCA207020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DA217-7CCA-DE6A-77BC-475F94E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DA7F-8BFA-7E48-17DB-97F213C2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F1F5C-8A01-0B4F-A110-DC629111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805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23DBB-805C-655F-54D0-17F24602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14E5-3C2B-4D32-8ADC-DC405EC8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F051B-99CE-CDE5-794B-08A37816B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7AFD-923E-4CFF-8381-D0852A6EA026}" type="datetimeFigureOut">
              <a:rPr lang="lt-LT" smtClean="0"/>
              <a:t>2025-06-13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D4A03-8F56-FDE9-2351-F9C0E0F00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04-8827-73A0-3BCF-6E03B2B9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915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LietuvosMuitine" TargetMode="External"/><Relationship Id="rId5" Type="http://schemas.openxmlformats.org/officeDocument/2006/relationships/hyperlink" Target="http://www.lrmuitine.lt/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499496-5E53-6447-592C-C4B792FF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86BEA5B-A564-C086-062A-9EAF050F8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1143298"/>
            <a:ext cx="4536956" cy="45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F61EC9-B2DB-4101-A392-645017AE2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220096"/>
              </p:ext>
            </p:extLst>
          </p:nvPr>
        </p:nvGraphicFramePr>
        <p:xfrm>
          <a:off x="1560443" y="129209"/>
          <a:ext cx="9541565" cy="645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07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DA60A3-042F-4F5C-9DC0-A3BEDFD7B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11295"/>
              </p:ext>
            </p:extLst>
          </p:nvPr>
        </p:nvGraphicFramePr>
        <p:xfrm>
          <a:off x="1364974" y="268357"/>
          <a:ext cx="9985513" cy="624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684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AA1500-A8D0-29EE-EAF3-17D0A921C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286781"/>
              </p:ext>
            </p:extLst>
          </p:nvPr>
        </p:nvGraphicFramePr>
        <p:xfrm>
          <a:off x="1543878" y="149089"/>
          <a:ext cx="9104244" cy="612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85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7932FC-96B7-EF66-970A-36C9E7C21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291517"/>
              </p:ext>
            </p:extLst>
          </p:nvPr>
        </p:nvGraphicFramePr>
        <p:xfrm>
          <a:off x="1101587" y="447260"/>
          <a:ext cx="9988826" cy="625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86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8C360AA-80E1-C951-2073-E0504AE59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42309"/>
              </p:ext>
            </p:extLst>
          </p:nvPr>
        </p:nvGraphicFramePr>
        <p:xfrm>
          <a:off x="864776" y="163996"/>
          <a:ext cx="10462448" cy="633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00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334F7E-6BCB-31F9-3D04-10BDFDA6B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688095"/>
              </p:ext>
            </p:extLst>
          </p:nvPr>
        </p:nvGraphicFramePr>
        <p:xfrm>
          <a:off x="1152939" y="0"/>
          <a:ext cx="10118033" cy="655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424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5EF5F8-711F-E509-58BB-65B0C284A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336695"/>
              </p:ext>
            </p:extLst>
          </p:nvPr>
        </p:nvGraphicFramePr>
        <p:xfrm>
          <a:off x="1536525" y="208503"/>
          <a:ext cx="9324870" cy="644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00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2BD232-779D-24B5-C650-15DDB92C4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547764"/>
              </p:ext>
            </p:extLst>
          </p:nvPr>
        </p:nvGraphicFramePr>
        <p:xfrm>
          <a:off x="1477108" y="221064"/>
          <a:ext cx="8872694" cy="663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44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2855183-BC44-29B5-FD15-A3BD24744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56080"/>
              </p:ext>
            </p:extLst>
          </p:nvPr>
        </p:nvGraphicFramePr>
        <p:xfrm>
          <a:off x="1376516" y="370041"/>
          <a:ext cx="9907674" cy="597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672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7826-BCC7-49B6-388F-5AF91081B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053DC80E-6B1E-A290-65D0-CC198DC21E2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E9B1B669-BA6D-A256-87F9-0204A8AF7324}"/>
              </a:ext>
            </a:extLst>
          </p:cNvPr>
          <p:cNvSpPr txBox="1"/>
          <p:nvPr/>
        </p:nvSpPr>
        <p:spPr>
          <a:xfrm>
            <a:off x="0" y="3083392"/>
            <a:ext cx="121920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4400" dirty="0">
                <a:solidFill>
                  <a:schemeClr val="bg1"/>
                </a:solidFill>
                <a:latin typeface="Arial"/>
                <a:cs typeface="Arial"/>
              </a:rPr>
              <a:t>Apibendrinimas</a:t>
            </a:r>
          </a:p>
        </p:txBody>
      </p:sp>
    </p:spTree>
    <p:extLst>
      <p:ext uri="{BB962C8B-B14F-4D97-AF65-F5344CB8AC3E}">
        <p14:creationId xmlns:p14="http://schemas.microsoft.com/office/powerpoint/2010/main" val="106113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9AEB8E61-1BC1-BCEA-B9A2-E1D578BD7E25}"/>
              </a:ext>
            </a:extLst>
          </p:cNvPr>
          <p:cNvSpPr txBox="1"/>
          <p:nvPr/>
        </p:nvSpPr>
        <p:spPr>
          <a:xfrm>
            <a:off x="571470" y="2122228"/>
            <a:ext cx="11041972" cy="24763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/>
            <a:r>
              <a:rPr lang="lt-LT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Krovininių automobilių vairuotojų, </a:t>
            </a:r>
          </a:p>
          <a:p>
            <a:pPr algn="ctr"/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lt-LT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ykstančių per Lietuvos Respublikos valstybės sieną, </a:t>
            </a:r>
          </a:p>
          <a:p>
            <a:pPr algn="ctr"/>
            <a:r>
              <a:rPr lang="lt-LT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anoniminės apklausos, skirtos korupcijos situacijai Lietuvos muitinės kelio postuose įvertinti, apibendrinimas</a:t>
            </a:r>
            <a:endParaRPr lang="lt-LT" sz="3200" dirty="0">
              <a:solidFill>
                <a:srgbClr val="2B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1B22C98D-B981-7093-ED6B-F6486F5E8926}"/>
              </a:ext>
            </a:extLst>
          </p:cNvPr>
          <p:cNvSpPr txBox="1"/>
          <p:nvPr/>
        </p:nvSpPr>
        <p:spPr>
          <a:xfrm>
            <a:off x="0" y="5643526"/>
            <a:ext cx="12184912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2400" dirty="0">
                <a:solidFill>
                  <a:srgbClr val="2B2A29"/>
                </a:solidFill>
                <a:latin typeface="Arial"/>
                <a:cs typeface="Arial"/>
              </a:rPr>
              <a:t>2025 m. birželis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90A21-3FA7-B3DE-9330-42017C52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2"/>
            <a:ext cx="12191262" cy="13315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789228-D23F-8223-4C75-F543DE843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4" y="106144"/>
            <a:ext cx="1757880" cy="17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B799E-31CE-D2E0-63D3-D28DEECAA877}"/>
              </a:ext>
            </a:extLst>
          </p:cNvPr>
          <p:cNvSpPr txBox="1"/>
          <p:nvPr/>
        </p:nvSpPr>
        <p:spPr>
          <a:xfrm>
            <a:off x="397566" y="283557"/>
            <a:ext cx="1130079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87 proc. anketų surinkta pasienyje su BY, 13 proc. – su RU.</a:t>
            </a:r>
          </a:p>
          <a:p>
            <a:pPr algn="just"/>
            <a:endParaRPr lang="lt-L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Iš 1735 apklausoje dalyvavusių respondentų absoliučią daugumą (75 proc.) sudarė BY ir RU pilietybes turintys asmenys.</a:t>
            </a:r>
          </a:p>
          <a:p>
            <a:pPr algn="just"/>
            <a:endParaRPr lang="lt-L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97 proc. respondentų atsakė, kad kyšio neduotų jokiomis aplinkybėmis.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Stebima šio </a:t>
            </a:r>
            <a:r>
              <a:rPr lang="pt-BR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rodiklio didėjimo tendencija teigiama linkme</a:t>
            </a: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nuo 2018 m. taip manančiųjų padaugėjo 11 proc.</a:t>
            </a:r>
            <a:endParaRPr lang="lt-L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t-L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 paskutinius 12 mėn. kyšio Lietuvos muitininkams nedavė 99 proc. respondentų.</a:t>
            </a:r>
          </a:p>
          <a:p>
            <a:pPr algn="just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Vertinant 2018 m., 2021 m., 2023 m. ir 2025 m. apklausų rezultatus, teigiama korupcinė patirtis nuo 2018 m. lieka nepakitusi.</a:t>
            </a:r>
          </a:p>
          <a:p>
            <a:pPr algn="just"/>
            <a:endParaRPr lang="lt-L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61 proc. respondentų nurodė, kad Lietuvos muitinė yra  nekorumpuota. </a:t>
            </a:r>
          </a:p>
          <a:p>
            <a:pPr algn="just"/>
            <a:endParaRPr lang="lt-L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38 proc. respondentų įvertinę korupcijos lygio pokyčius Lietuvos muitinėje per paskutinius 2 metus nurodė, kad teigiami pokyčiai yra akivaizdūs (34 proc.) ir situacija gerėja (4 proc.). </a:t>
            </a:r>
          </a:p>
          <a:p>
            <a:pPr algn="just"/>
            <a:endParaRPr lang="lt-LT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Palyginus apklausų rezultatus nuo 2018 m., matyti, kad iki 2023 m. kyšio reikalavimo mažėjimo tendencija nežymiai pakito priešinga linkme – 2025 m. atsakiusiųjų, kad nė karto nebuvo susidūrę su situacija, kai leidžiama suprasti, jog norima kyšio, sumažėjo 0,5 proc., o atsakiusiųjų, kad su tokia situacija susiduria kartais, padidėjo 0,7 proc., tačiau nuo 2018 m. šie rodikliai išlieka padidėję arba sumažėję teigiama linkme.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1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4EF4F50-7534-64A0-CB90-7109B1409557}"/>
              </a:ext>
            </a:extLst>
          </p:cNvPr>
          <p:cNvSpPr/>
          <p:nvPr/>
        </p:nvSpPr>
        <p:spPr>
          <a:xfrm>
            <a:off x="0" y="-558005"/>
            <a:ext cx="12192000" cy="7416006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AD82A6-AB3A-352C-0BF3-708E0D285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 r="5046"/>
          <a:stretch/>
        </p:blipFill>
        <p:spPr>
          <a:xfrm>
            <a:off x="2652568" y="-438909"/>
            <a:ext cx="6501823" cy="72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9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34982-B5B9-6CDE-64EB-9C2CD8FF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5570D3-C207-1E69-2CEF-E3BC0CE02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595460"/>
            <a:ext cx="4536956" cy="4560767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3B665B18-1BCF-1A57-D6C5-C3A2E38AFD57}"/>
              </a:ext>
            </a:extLst>
          </p:cNvPr>
          <p:cNvSpPr txBox="1"/>
          <p:nvPr/>
        </p:nvSpPr>
        <p:spPr>
          <a:xfrm>
            <a:off x="0" y="5190658"/>
            <a:ext cx="121920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2320" algn="ctr"/>
            <a:r>
              <a:rPr lang="lt-LT" sz="2000" b="1" dirty="0">
                <a:solidFill>
                  <a:srgbClr val="2B2A29"/>
                </a:solidFill>
                <a:latin typeface="Arial"/>
                <a:cs typeface="Arial"/>
              </a:rPr>
              <a:t>Muitinės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2000" b="1" spc="-10" dirty="0">
                <a:solidFill>
                  <a:srgbClr val="2B2A29"/>
                </a:solidFill>
                <a:latin typeface="Arial"/>
                <a:cs typeface="Arial"/>
              </a:rPr>
              <a:t>departamentas </a:t>
            </a:r>
            <a:r>
              <a:rPr lang="lt-LT" sz="2000" b="1" dirty="0">
                <a:solidFill>
                  <a:srgbClr val="2B2A29"/>
                </a:solidFill>
                <a:latin typeface="Arial"/>
                <a:cs typeface="Arial"/>
              </a:rPr>
              <a:t>prie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Lietuvos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Respublikos</a:t>
            </a:r>
            <a:r>
              <a:rPr sz="2000" b="1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ﬁnansų</a:t>
            </a:r>
            <a:r>
              <a:rPr sz="20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ministerijos</a:t>
            </a:r>
            <a:endParaRPr sz="2000" dirty="0">
              <a:latin typeface="Arial"/>
              <a:cs typeface="Arial"/>
            </a:endParaRPr>
          </a:p>
          <a:p>
            <a:pPr marL="1879600" marR="1885950" algn="ctr"/>
            <a:r>
              <a:rPr lang="lt-LT" sz="2000" b="1" dirty="0">
                <a:solidFill>
                  <a:srgbClr val="2B2A29"/>
                </a:solidFill>
                <a:latin typeface="Arial"/>
                <a:cs typeface="Arial"/>
              </a:rPr>
              <a:t>A. Jakšto 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g.</a:t>
            </a:r>
            <a:r>
              <a:rPr sz="20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2000" b="1" spc="-5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sz="20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Vilnius </a:t>
            </a:r>
            <a:endParaRPr lang="lt-LT" sz="2000" b="1" spc="-1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879600" marR="1885950" algn="ctr"/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  <a:hlinkClick r:id="rId5"/>
              </a:rPr>
              <a:t>www.lrmuitine.lt</a:t>
            </a:r>
            <a:r>
              <a:rPr lang="lt-LT" sz="20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R="5715" algn="ctr"/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</a:rPr>
              <a:t>facebook.com/Lietuvosmuitine</a:t>
            </a:r>
            <a:endParaRPr sz="2000" dirty="0">
              <a:latin typeface="Arial"/>
              <a:cs typeface="Arial"/>
            </a:endParaRPr>
          </a:p>
          <a:p>
            <a:pPr marR="5715" algn="ctr"/>
            <a:r>
              <a:rPr sz="2000" b="1" spc="-10" dirty="0">
                <a:solidFill>
                  <a:srgbClr val="2B2A29"/>
                </a:solidFill>
                <a:latin typeface="Arial"/>
                <a:cs typeface="Arial"/>
                <a:hlinkClick r:id="rId6"/>
              </a:rPr>
              <a:t>https://www.youtube.com/user/LietuvosMuitine</a:t>
            </a:r>
            <a:r>
              <a:rPr lang="lt-LT" sz="20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78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D3BA8-8340-1E4B-E1BE-5C518994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207"/>
            <a:ext cx="12192000" cy="686863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1722A01-1DFD-A7C1-D6B2-85531B10A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1143298"/>
            <a:ext cx="4536956" cy="45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0" y="3083392"/>
            <a:ext cx="121920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4400" dirty="0">
                <a:solidFill>
                  <a:schemeClr val="bg1"/>
                </a:solidFill>
                <a:latin typeface="Arial"/>
                <a:cs typeface="Arial"/>
              </a:rPr>
              <a:t>Tikslas</a:t>
            </a:r>
          </a:p>
        </p:txBody>
      </p:sp>
    </p:spTree>
    <p:extLst>
      <p:ext uri="{BB962C8B-B14F-4D97-AF65-F5344CB8AC3E}">
        <p14:creationId xmlns:p14="http://schemas.microsoft.com/office/powerpoint/2010/main" val="55744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F00B4-6C79-482F-7011-BB773C1E3F20}"/>
              </a:ext>
            </a:extLst>
          </p:cNvPr>
          <p:cNvSpPr txBox="1"/>
          <p:nvPr/>
        </p:nvSpPr>
        <p:spPr>
          <a:xfrm>
            <a:off x="693019" y="1810403"/>
            <a:ext cx="109150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Įvertinti Lietuvos Respublikos valstybės sieną kertančių krovininių transporto priemonių vairuotojų nuomonę apie korupcijos paplitimo lygį ir jo pokyčius Lietuvos muitinės kelio postuose</a:t>
            </a:r>
          </a:p>
        </p:txBody>
      </p:sp>
    </p:spTree>
    <p:extLst>
      <p:ext uri="{BB962C8B-B14F-4D97-AF65-F5344CB8AC3E}">
        <p14:creationId xmlns:p14="http://schemas.microsoft.com/office/powerpoint/2010/main" val="173807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97465DAE-0192-4575-6A88-D54749023A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5EED4-AC3A-1422-03F8-E33ADDD083A6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</a:p>
        </p:txBody>
      </p:sp>
    </p:spTree>
    <p:extLst>
      <p:ext uri="{BB962C8B-B14F-4D97-AF65-F5344CB8AC3E}">
        <p14:creationId xmlns:p14="http://schemas.microsoft.com/office/powerpoint/2010/main" val="262036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B69E9F-F763-97E2-EFB0-E77A85F936B4}"/>
              </a:ext>
            </a:extLst>
          </p:cNvPr>
          <p:cNvSpPr txBox="1"/>
          <p:nvPr/>
        </p:nvSpPr>
        <p:spPr>
          <a:xfrm>
            <a:off x="962526" y="821068"/>
            <a:ext cx="1040491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lt-LT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Tyrimo uždaviniai: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įvertinti tikslinės respondentų grupės požiūrį į korupciją Lietuvos muitinės kelio postuose;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nustatyti respondentų korupcinę patirtį ir jų antikorupcinį potencialą. </a:t>
            </a:r>
          </a:p>
          <a:p>
            <a:pPr algn="just"/>
            <a:endParaRPr lang="lt-LT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Tikslinė respondentų grupė </a:t>
            </a:r>
            <a:r>
              <a:rPr lang="lt-L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t-LT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arptautinių pervežimų įmonių krovininių automobilių vairuotojai.                         </a:t>
            </a:r>
          </a:p>
          <a:p>
            <a:pPr algn="just"/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Tyrimo metodas </a:t>
            </a:r>
            <a:r>
              <a:rPr lang="lt-L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– a</a:t>
            </a:r>
            <a:r>
              <a:rPr lang="lt-LT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pklausa raštu – anoniminis anketavimas.</a:t>
            </a:r>
          </a:p>
          <a:p>
            <a:pPr algn="just"/>
            <a:endParaRPr lang="lt-LT" sz="24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Tyrimo atlikimo laikas ir vieta:</a:t>
            </a:r>
            <a:endParaRPr lang="lt-LT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2025 m. kovo 10 d. – gegužės 11 d. </a:t>
            </a:r>
          </a:p>
          <a:p>
            <a:pPr algn="just"/>
            <a:r>
              <a:rPr lang="lt-LT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Vilniaus ir Kauno teritorinių muitinių kelio postai  </a:t>
            </a:r>
          </a:p>
          <a:p>
            <a:pPr algn="just"/>
            <a:r>
              <a:rPr lang="lt-LT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(Medininkų, Šalčininkų ir Kybartų)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2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E85A25E9-845B-26D0-6A8E-5920990B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A517D-F55F-CEDC-F122-17449CFD3125}"/>
              </a:ext>
            </a:extLst>
          </p:cNvPr>
          <p:cNvSpPr txBox="1"/>
          <p:nvPr/>
        </p:nvSpPr>
        <p:spPr>
          <a:xfrm flipH="1">
            <a:off x="4712472" y="2806812"/>
            <a:ext cx="2767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Analizė</a:t>
            </a:r>
          </a:p>
        </p:txBody>
      </p:sp>
    </p:spTree>
    <p:extLst>
      <p:ext uri="{BB962C8B-B14F-4D97-AF65-F5344CB8AC3E}">
        <p14:creationId xmlns:p14="http://schemas.microsoft.com/office/powerpoint/2010/main" val="399263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1691F6-EF13-4B5E-BD75-54327BB54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962218"/>
              </p:ext>
            </p:extLst>
          </p:nvPr>
        </p:nvGraphicFramePr>
        <p:xfrm>
          <a:off x="1063227" y="143470"/>
          <a:ext cx="10065545" cy="657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651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DBFA64A-F32B-4ACA-8A9A-C352885F2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736975"/>
              </p:ext>
            </p:extLst>
          </p:nvPr>
        </p:nvGraphicFramePr>
        <p:xfrm>
          <a:off x="1911626" y="59635"/>
          <a:ext cx="8368748" cy="673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72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897</Words>
  <Application>Microsoft Office PowerPoint</Application>
  <PresentationFormat>Plačiaekranė</PresentationFormat>
  <Paragraphs>154</Paragraphs>
  <Slides>23</Slides>
  <Notes>15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Evelina Pagounis</dc:creator>
  <cp:lastModifiedBy>Sigita Kašalynė</cp:lastModifiedBy>
  <cp:revision>76</cp:revision>
  <dcterms:created xsi:type="dcterms:W3CDTF">2023-01-10T10:44:58Z</dcterms:created>
  <dcterms:modified xsi:type="dcterms:W3CDTF">2025-06-13T04:58:54Z</dcterms:modified>
</cp:coreProperties>
</file>