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9"/>
  </p:notesMasterIdLst>
  <p:sldIdLst>
    <p:sldId id="256" r:id="rId2"/>
    <p:sldId id="259" r:id="rId3"/>
    <p:sldId id="260" r:id="rId4"/>
    <p:sldId id="262" r:id="rId5"/>
    <p:sldId id="263" r:id="rId6"/>
    <p:sldId id="269" r:id="rId7"/>
    <p:sldId id="268" r:id="rId8"/>
    <p:sldId id="331" r:id="rId9"/>
    <p:sldId id="267" r:id="rId10"/>
    <p:sldId id="323" r:id="rId11"/>
    <p:sldId id="351" r:id="rId12"/>
    <p:sldId id="420" r:id="rId13"/>
    <p:sldId id="322" r:id="rId14"/>
    <p:sldId id="378" r:id="rId15"/>
    <p:sldId id="379" r:id="rId16"/>
    <p:sldId id="343" r:id="rId17"/>
    <p:sldId id="350" r:id="rId18"/>
    <p:sldId id="347" r:id="rId19"/>
    <p:sldId id="333" r:id="rId20"/>
    <p:sldId id="377" r:id="rId21"/>
    <p:sldId id="380" r:id="rId22"/>
    <p:sldId id="390" r:id="rId23"/>
    <p:sldId id="416" r:id="rId24"/>
    <p:sldId id="335" r:id="rId25"/>
    <p:sldId id="430" r:id="rId26"/>
    <p:sldId id="341" r:id="rId27"/>
    <p:sldId id="360" r:id="rId28"/>
    <p:sldId id="407" r:id="rId29"/>
    <p:sldId id="411" r:id="rId30"/>
    <p:sldId id="406" r:id="rId31"/>
    <p:sldId id="409" r:id="rId32"/>
    <p:sldId id="410" r:id="rId33"/>
    <p:sldId id="422" r:id="rId34"/>
    <p:sldId id="419" r:id="rId35"/>
    <p:sldId id="421" r:id="rId36"/>
    <p:sldId id="273" r:id="rId37"/>
    <p:sldId id="274" r:id="rId38"/>
    <p:sldId id="381" r:id="rId39"/>
    <p:sldId id="382" r:id="rId40"/>
    <p:sldId id="385" r:id="rId41"/>
    <p:sldId id="386" r:id="rId42"/>
    <p:sldId id="662" r:id="rId43"/>
    <p:sldId id="663" r:id="rId44"/>
    <p:sldId id="664" r:id="rId45"/>
    <p:sldId id="387" r:id="rId46"/>
    <p:sldId id="388" r:id="rId47"/>
    <p:sldId id="391" r:id="rId48"/>
    <p:sldId id="394" r:id="rId49"/>
    <p:sldId id="396" r:id="rId50"/>
    <p:sldId id="397" r:id="rId51"/>
    <p:sldId id="665" r:id="rId52"/>
    <p:sldId id="398" r:id="rId53"/>
    <p:sldId id="667" r:id="rId54"/>
    <p:sldId id="668" r:id="rId55"/>
    <p:sldId id="669" r:id="rId56"/>
    <p:sldId id="666" r:id="rId57"/>
    <p:sldId id="748" r:id="rId58"/>
    <p:sldId id="749" r:id="rId59"/>
    <p:sldId id="336" r:id="rId60"/>
    <p:sldId id="758" r:id="rId61"/>
    <p:sldId id="759" r:id="rId62"/>
    <p:sldId id="760" r:id="rId63"/>
    <p:sldId id="761" r:id="rId64"/>
    <p:sldId id="344" r:id="rId65"/>
    <p:sldId id="401" r:id="rId66"/>
    <p:sldId id="691" r:id="rId67"/>
    <p:sldId id="402" r:id="rId68"/>
    <p:sldId id="348" r:id="rId69"/>
    <p:sldId id="403" r:id="rId70"/>
    <p:sldId id="405" r:id="rId71"/>
    <p:sldId id="404" r:id="rId72"/>
    <p:sldId id="431" r:id="rId73"/>
    <p:sldId id="413" r:id="rId74"/>
    <p:sldId id="414" r:id="rId75"/>
    <p:sldId id="415" r:id="rId76"/>
    <p:sldId id="362" r:id="rId77"/>
    <p:sldId id="418" r:id="rId78"/>
    <p:sldId id="423" r:id="rId79"/>
    <p:sldId id="353" r:id="rId80"/>
    <p:sldId id="432" r:id="rId81"/>
    <p:sldId id="433" r:id="rId82"/>
    <p:sldId id="424" r:id="rId83"/>
    <p:sldId id="426" r:id="rId84"/>
    <p:sldId id="425" r:id="rId85"/>
    <p:sldId id="427" r:id="rId86"/>
    <p:sldId id="429" r:id="rId87"/>
    <p:sldId id="670" r:id="rId88"/>
    <p:sldId id="675" r:id="rId89"/>
    <p:sldId id="672" r:id="rId90"/>
    <p:sldId id="683" r:id="rId91"/>
    <p:sldId id="684" r:id="rId92"/>
    <p:sldId id="673" r:id="rId93"/>
    <p:sldId id="693" r:id="rId94"/>
    <p:sldId id="694" r:id="rId95"/>
    <p:sldId id="696" r:id="rId96"/>
    <p:sldId id="698" r:id="rId97"/>
    <p:sldId id="697" r:id="rId98"/>
    <p:sldId id="699" r:id="rId99"/>
    <p:sldId id="692" r:id="rId100"/>
    <p:sldId id="358" r:id="rId101"/>
    <p:sldId id="437" r:id="rId102"/>
    <p:sldId id="756" r:id="rId103"/>
    <p:sldId id="700" r:id="rId104"/>
    <p:sldId id="701" r:id="rId105"/>
    <p:sldId id="702" r:id="rId106"/>
    <p:sldId id="750" r:id="rId107"/>
    <p:sldId id="751" r:id="rId108"/>
    <p:sldId id="752" r:id="rId109"/>
    <p:sldId id="753" r:id="rId110"/>
    <p:sldId id="755" r:id="rId111"/>
    <p:sldId id="757" r:id="rId112"/>
    <p:sldId id="690" r:id="rId113"/>
    <p:sldId id="434" r:id="rId114"/>
    <p:sldId id="686" r:id="rId115"/>
    <p:sldId id="687" r:id="rId116"/>
    <p:sldId id="436" r:id="rId117"/>
    <p:sldId id="369" r:id="rId118"/>
    <p:sldId id="370" r:id="rId119"/>
    <p:sldId id="412" r:id="rId120"/>
    <p:sldId id="399" r:id="rId121"/>
    <p:sldId id="400" r:id="rId122"/>
    <p:sldId id="689" r:id="rId123"/>
    <p:sldId id="366" r:id="rId124"/>
    <p:sldId id="444" r:id="rId125"/>
    <p:sldId id="367" r:id="rId126"/>
    <p:sldId id="445" r:id="rId127"/>
    <p:sldId id="661" r:id="rId12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30"/>
      <p:bold r:id="rId131"/>
      <p:italic r:id="rId132"/>
      <p:boldItalic r:id="rId133"/>
    </p:embeddedFont>
    <p:embeddedFont>
      <p:font typeface="Franklin Gothic Book" panose="020B0503020102020204" pitchFamily="34" charset="0"/>
      <p:regular r:id="rId134"/>
      <p:italic r:id="rId135"/>
    </p:embeddedFont>
    <p:embeddedFont>
      <p:font typeface="Segoe UI" panose="020B0502040204020203" pitchFamily="34" charset="0"/>
      <p:regular r:id="rId136"/>
      <p:bold r:id="rId137"/>
      <p:italic r:id="rId138"/>
      <p:boldItalic r:id="rId139"/>
    </p:embeddedFont>
    <p:embeddedFont>
      <p:font typeface="Segoe UI Semibold" panose="020B0702040204020203" pitchFamily="34" charset="0"/>
      <p:regular r:id="rId140"/>
      <p:bold r:id="rId141"/>
      <p:italic r:id="rId142"/>
      <p:boldItalic r:id="rId143"/>
    </p:embeddedFont>
    <p:embeddedFont>
      <p:font typeface="Wingdings 2" panose="05020102010507070707" pitchFamily="18" charset="2"/>
      <p:regular r:id="rId144"/>
    </p:embeddedFont>
  </p:embeddedFontLst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ius" initials="V" userId="Author" providerId="AD"/>
  <p188:author id="{4860425C-0E2D-9BB6-3D4B-6BDCED929C2E}" name="Dalija Gabrielaitienė" initials="DG" userId="S::MD0088@lrmuitine.lt::d8210f0c-3d55-47be-9995-381b094465e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F4"/>
    <a:srgbClr val="00FFFF"/>
    <a:srgbClr val="08F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5" autoAdjust="0"/>
    <p:restoredTop sz="86418" autoAdjust="0"/>
  </p:normalViewPr>
  <p:slideViewPr>
    <p:cSldViewPr>
      <p:cViewPr varScale="1">
        <p:scale>
          <a:sx n="103" d="100"/>
          <a:sy n="103" d="100"/>
        </p:scale>
        <p:origin x="13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4.fntdata"/><Relationship Id="rId138" Type="http://schemas.openxmlformats.org/officeDocument/2006/relationships/font" Target="fonts/font9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font" Target="fonts/font15.fntdata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5.fntdata"/><Relationship Id="rId139" Type="http://schemas.openxmlformats.org/officeDocument/2006/relationships/font" Target="fonts/font10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microsoft.com/office/2016/11/relationships/changesInfo" Target="changesInfos/changesInfo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13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font" Target="fonts/font3.fntdata"/><Relationship Id="rId140" Type="http://schemas.openxmlformats.org/officeDocument/2006/relationships/font" Target="fonts/font11.fntdata"/><Relationship Id="rId14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font" Target="fonts/font1.fntdata"/><Relationship Id="rId135" Type="http://schemas.openxmlformats.org/officeDocument/2006/relationships/font" Target="fonts/font6.fntdata"/><Relationship Id="rId143" Type="http://schemas.openxmlformats.org/officeDocument/2006/relationships/font" Target="fonts/font14.fntdata"/><Relationship Id="rId148" Type="http://schemas.openxmlformats.org/officeDocument/2006/relationships/theme" Target="theme/theme1.xml"/><Relationship Id="rId15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font" Target="fonts/font12.fntdata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2.fntdata"/><Relationship Id="rId136" Type="http://schemas.openxmlformats.org/officeDocument/2006/relationships/font" Target="fonts/font7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ringa Motiejūnaitė" userId="5fbabd44-c9bf-43fe-b063-00a628edc465" providerId="ADAL" clId="{558B384C-C54C-49AF-A1E6-414B1144A32F}"/>
    <pc:docChg chg="undo custSel addSld delSld">
      <pc:chgData name="Neringa Motiejūnaitė" userId="5fbabd44-c9bf-43fe-b063-00a628edc465" providerId="ADAL" clId="{558B384C-C54C-49AF-A1E6-414B1144A32F}" dt="2025-11-14T11:29:30.116" v="5" actId="2696"/>
      <pc:docMkLst>
        <pc:docMk/>
      </pc:docMkLst>
      <pc:sldChg chg="del">
        <pc:chgData name="Neringa Motiejūnaitė" userId="5fbabd44-c9bf-43fe-b063-00a628edc465" providerId="ADAL" clId="{558B384C-C54C-49AF-A1E6-414B1144A32F}" dt="2025-11-14T11:14:22.683" v="0" actId="2696"/>
        <pc:sldMkLst>
          <pc:docMk/>
          <pc:sldMk cId="2933700046" sldId="660"/>
        </pc:sldMkLst>
      </pc:sldChg>
      <pc:sldChg chg="add del">
        <pc:chgData name="Neringa Motiejūnaitė" userId="5fbabd44-c9bf-43fe-b063-00a628edc465" providerId="ADAL" clId="{558B384C-C54C-49AF-A1E6-414B1144A32F}" dt="2025-11-14T11:14:48.905" v="2" actId="2696"/>
        <pc:sldMkLst>
          <pc:docMk/>
          <pc:sldMk cId="760250288" sldId="661"/>
        </pc:sldMkLst>
      </pc:sldChg>
      <pc:sldChg chg="del">
        <pc:chgData name="Neringa Motiejūnaitė" userId="5fbabd44-c9bf-43fe-b063-00a628edc465" providerId="ADAL" clId="{558B384C-C54C-49AF-A1E6-414B1144A32F}" dt="2025-11-14T11:29:14.955" v="3" actId="2696"/>
        <pc:sldMkLst>
          <pc:docMk/>
          <pc:sldMk cId="773409421" sldId="744"/>
        </pc:sldMkLst>
      </pc:sldChg>
      <pc:sldChg chg="del">
        <pc:chgData name="Neringa Motiejūnaitė" userId="5fbabd44-c9bf-43fe-b063-00a628edc465" providerId="ADAL" clId="{558B384C-C54C-49AF-A1E6-414B1144A32F}" dt="2025-11-14T11:29:21.389" v="4" actId="2696"/>
        <pc:sldMkLst>
          <pc:docMk/>
          <pc:sldMk cId="2062470275" sldId="745"/>
        </pc:sldMkLst>
      </pc:sldChg>
      <pc:sldChg chg="del">
        <pc:chgData name="Neringa Motiejūnaitė" userId="5fbabd44-c9bf-43fe-b063-00a628edc465" providerId="ADAL" clId="{558B384C-C54C-49AF-A1E6-414B1144A32F}" dt="2025-11-14T11:29:30.116" v="5" actId="2696"/>
        <pc:sldMkLst>
          <pc:docMk/>
          <pc:sldMk cId="1024008396" sldId="747"/>
        </pc:sldMkLst>
      </pc:sldChg>
      <pc:sldMasterChg chg="addSldLayout delSldLayout">
        <pc:chgData name="Neringa Motiejūnaitė" userId="5fbabd44-c9bf-43fe-b063-00a628edc465" providerId="ADAL" clId="{558B384C-C54C-49AF-A1E6-414B1144A32F}" dt="2025-11-14T11:14:48.905" v="2" actId="2696"/>
        <pc:sldMasterMkLst>
          <pc:docMk/>
          <pc:sldMasterMk cId="0" sldId="2147483660"/>
        </pc:sldMasterMkLst>
        <pc:sldLayoutChg chg="add del">
          <pc:chgData name="Neringa Motiejūnaitė" userId="5fbabd44-c9bf-43fe-b063-00a628edc465" providerId="ADAL" clId="{558B384C-C54C-49AF-A1E6-414B1144A32F}" dt="2025-11-14T11:14:48.905" v="2" actId="2696"/>
          <pc:sldLayoutMkLst>
            <pc:docMk/>
            <pc:sldMasterMk cId="0" sldId="2147483660"/>
            <pc:sldLayoutMk cId="4117543750" sldId="2147483664"/>
          </pc:sldLayoutMkLst>
        </pc:sldLayoutChg>
      </pc:sldMasterChg>
    </pc:docChg>
  </pc:docChgLst>
  <pc:docChgLst>
    <pc:chgData name="Dalija Gabrielaitienė" userId="d8210f0c-3d55-47be-9995-381b094465e1" providerId="ADAL" clId="{5BDD9618-E77D-415F-9B63-F5B7A100C698}"/>
    <pc:docChg chg="custSel modSld">
      <pc:chgData name="Dalija Gabrielaitienė" userId="d8210f0c-3d55-47be-9995-381b094465e1" providerId="ADAL" clId="{5BDD9618-E77D-415F-9B63-F5B7A100C698}" dt="2025-10-06T12:01:24.310" v="1338" actId="20577"/>
      <pc:docMkLst>
        <pc:docMk/>
      </pc:docMkLst>
      <pc:sldChg chg="modSp mod">
        <pc:chgData name="Dalija Gabrielaitienė" userId="d8210f0c-3d55-47be-9995-381b094465e1" providerId="ADAL" clId="{5BDD9618-E77D-415F-9B63-F5B7A100C698}" dt="2025-10-06T10:36:29.838" v="277" actId="6549"/>
        <pc:sldMkLst>
          <pc:docMk/>
          <pc:sldMk cId="3777598159" sldId="268"/>
        </pc:sldMkLst>
      </pc:sldChg>
      <pc:sldChg chg="modSp mod">
        <pc:chgData name="Dalija Gabrielaitienė" userId="d8210f0c-3d55-47be-9995-381b094465e1" providerId="ADAL" clId="{5BDD9618-E77D-415F-9B63-F5B7A100C698}" dt="2025-10-06T10:36:58.154" v="283" actId="20577"/>
        <pc:sldMkLst>
          <pc:docMk/>
          <pc:sldMk cId="1668721919" sldId="331"/>
        </pc:sldMkLst>
      </pc:sldChg>
      <pc:sldChg chg="modSp mod">
        <pc:chgData name="Dalija Gabrielaitienė" userId="d8210f0c-3d55-47be-9995-381b094465e1" providerId="ADAL" clId="{5BDD9618-E77D-415F-9B63-F5B7A100C698}" dt="2025-10-06T10:43:00.715" v="357" actId="6549"/>
        <pc:sldMkLst>
          <pc:docMk/>
          <pc:sldMk cId="3280645858" sldId="335"/>
        </pc:sldMkLst>
      </pc:sldChg>
      <pc:sldChg chg="modSp mod">
        <pc:chgData name="Dalija Gabrielaitienė" userId="d8210f0c-3d55-47be-9995-381b094465e1" providerId="ADAL" clId="{5BDD9618-E77D-415F-9B63-F5B7A100C698}" dt="2025-10-06T10:44:13.877" v="405" actId="6549"/>
        <pc:sldMkLst>
          <pc:docMk/>
          <pc:sldMk cId="371445584" sldId="341"/>
        </pc:sldMkLst>
      </pc:sldChg>
      <pc:sldChg chg="modSp mod">
        <pc:chgData name="Dalija Gabrielaitienė" userId="d8210f0c-3d55-47be-9995-381b094465e1" providerId="ADAL" clId="{5BDD9618-E77D-415F-9B63-F5B7A100C698}" dt="2025-10-06T10:39:30.631" v="306" actId="6549"/>
        <pc:sldMkLst>
          <pc:docMk/>
          <pc:sldMk cId="3079343201" sldId="347"/>
        </pc:sldMkLst>
      </pc:sldChg>
      <pc:sldChg chg="modSp mod">
        <pc:chgData name="Dalija Gabrielaitienė" userId="d8210f0c-3d55-47be-9995-381b094465e1" providerId="ADAL" clId="{5BDD9618-E77D-415F-9B63-F5B7A100C698}" dt="2025-10-06T11:04:57.361" v="717" actId="400"/>
        <pc:sldMkLst>
          <pc:docMk/>
          <pc:sldMk cId="261012628" sldId="353"/>
        </pc:sldMkLst>
      </pc:sldChg>
      <pc:sldChg chg="modSp mod">
        <pc:chgData name="Dalija Gabrielaitienė" userId="d8210f0c-3d55-47be-9995-381b094465e1" providerId="ADAL" clId="{5BDD9618-E77D-415F-9B63-F5B7A100C698}" dt="2025-10-06T11:50:25.129" v="1111" actId="6549"/>
        <pc:sldMkLst>
          <pc:docMk/>
          <pc:sldMk cId="80404538" sldId="369"/>
        </pc:sldMkLst>
      </pc:sldChg>
      <pc:sldChg chg="modSp mod">
        <pc:chgData name="Dalija Gabrielaitienė" userId="d8210f0c-3d55-47be-9995-381b094465e1" providerId="ADAL" clId="{5BDD9618-E77D-415F-9B63-F5B7A100C698}" dt="2025-10-06T10:41:43.183" v="345" actId="1076"/>
        <pc:sldMkLst>
          <pc:docMk/>
          <pc:sldMk cId="2175650546" sldId="377"/>
        </pc:sldMkLst>
      </pc:sldChg>
      <pc:sldChg chg="modSp mod">
        <pc:chgData name="Dalija Gabrielaitienė" userId="d8210f0c-3d55-47be-9995-381b094465e1" providerId="ADAL" clId="{5BDD9618-E77D-415F-9B63-F5B7A100C698}" dt="2025-10-06T10:49:22.026" v="515" actId="6549"/>
        <pc:sldMkLst>
          <pc:docMk/>
          <pc:sldMk cId="3010934215" sldId="381"/>
        </pc:sldMkLst>
      </pc:sldChg>
      <pc:sldChg chg="modSp mod">
        <pc:chgData name="Dalija Gabrielaitienė" userId="d8210f0c-3d55-47be-9995-381b094465e1" providerId="ADAL" clId="{5BDD9618-E77D-415F-9B63-F5B7A100C698}" dt="2025-10-06T10:50:20.870" v="521" actId="20577"/>
        <pc:sldMkLst>
          <pc:docMk/>
          <pc:sldMk cId="878369813" sldId="387"/>
        </pc:sldMkLst>
      </pc:sldChg>
      <pc:sldChg chg="modSp mod">
        <pc:chgData name="Dalija Gabrielaitienė" userId="d8210f0c-3d55-47be-9995-381b094465e1" providerId="ADAL" clId="{5BDD9618-E77D-415F-9B63-F5B7A100C698}" dt="2025-10-06T10:51:50.810" v="531" actId="6549"/>
        <pc:sldMkLst>
          <pc:docMk/>
          <pc:sldMk cId="2125670404" sldId="388"/>
        </pc:sldMkLst>
      </pc:sldChg>
      <pc:sldChg chg="modSp mod">
        <pc:chgData name="Dalija Gabrielaitienė" userId="d8210f0c-3d55-47be-9995-381b094465e1" providerId="ADAL" clId="{5BDD9618-E77D-415F-9B63-F5B7A100C698}" dt="2025-10-06T10:57:18.638" v="650" actId="6549"/>
        <pc:sldMkLst>
          <pc:docMk/>
          <pc:sldMk cId="2398214105" sldId="402"/>
        </pc:sldMkLst>
      </pc:sldChg>
      <pc:sldChg chg="modSp mod">
        <pc:chgData name="Dalija Gabrielaitienė" userId="d8210f0c-3d55-47be-9995-381b094465e1" providerId="ADAL" clId="{5BDD9618-E77D-415F-9B63-F5B7A100C698}" dt="2025-10-06T10:58:18.090" v="670" actId="6549"/>
        <pc:sldMkLst>
          <pc:docMk/>
          <pc:sldMk cId="2372894677" sldId="405"/>
        </pc:sldMkLst>
      </pc:sldChg>
      <pc:sldChg chg="modSp mod">
        <pc:chgData name="Dalija Gabrielaitienė" userId="d8210f0c-3d55-47be-9995-381b094465e1" providerId="ADAL" clId="{5BDD9618-E77D-415F-9B63-F5B7A100C698}" dt="2025-10-06T10:45:53.816" v="443" actId="6549"/>
        <pc:sldMkLst>
          <pc:docMk/>
          <pc:sldMk cId="2986039247" sldId="406"/>
        </pc:sldMkLst>
      </pc:sldChg>
      <pc:sldChg chg="modSp mod">
        <pc:chgData name="Dalija Gabrielaitienė" userId="d8210f0c-3d55-47be-9995-381b094465e1" providerId="ADAL" clId="{5BDD9618-E77D-415F-9B63-F5B7A100C698}" dt="2025-10-06T10:46:37.365" v="459" actId="20577"/>
        <pc:sldMkLst>
          <pc:docMk/>
          <pc:sldMk cId="1231887778" sldId="409"/>
        </pc:sldMkLst>
      </pc:sldChg>
      <pc:sldChg chg="modSp mod">
        <pc:chgData name="Dalija Gabrielaitienė" userId="d8210f0c-3d55-47be-9995-381b094465e1" providerId="ADAL" clId="{5BDD9618-E77D-415F-9B63-F5B7A100C698}" dt="2025-10-06T10:47:03.049" v="462" actId="20577"/>
        <pc:sldMkLst>
          <pc:docMk/>
          <pc:sldMk cId="1349041046" sldId="410"/>
        </pc:sldMkLst>
      </pc:sldChg>
      <pc:sldChg chg="modSp mod">
        <pc:chgData name="Dalija Gabrielaitienė" userId="d8210f0c-3d55-47be-9995-381b094465e1" providerId="ADAL" clId="{5BDD9618-E77D-415F-9B63-F5B7A100C698}" dt="2025-10-06T10:47:31.492" v="468" actId="6549"/>
        <pc:sldMkLst>
          <pc:docMk/>
          <pc:sldMk cId="702028738" sldId="419"/>
        </pc:sldMkLst>
      </pc:sldChg>
      <pc:sldChg chg="modSp mod">
        <pc:chgData name="Dalija Gabrielaitienė" userId="d8210f0c-3d55-47be-9995-381b094465e1" providerId="ADAL" clId="{5BDD9618-E77D-415F-9B63-F5B7A100C698}" dt="2025-10-06T10:48:36.278" v="489" actId="20577"/>
        <pc:sldMkLst>
          <pc:docMk/>
          <pc:sldMk cId="292355007" sldId="421"/>
        </pc:sldMkLst>
      </pc:sldChg>
      <pc:sldChg chg="modSp mod">
        <pc:chgData name="Dalija Gabrielaitienė" userId="d8210f0c-3d55-47be-9995-381b094465e1" providerId="ADAL" clId="{5BDD9618-E77D-415F-9B63-F5B7A100C698}" dt="2025-10-06T11:11:55.139" v="867" actId="20577"/>
        <pc:sldMkLst>
          <pc:docMk/>
          <pc:sldMk cId="748268336" sldId="424"/>
        </pc:sldMkLst>
      </pc:sldChg>
      <pc:sldChg chg="modSp mod">
        <pc:chgData name="Dalija Gabrielaitienė" userId="d8210f0c-3d55-47be-9995-381b094465e1" providerId="ADAL" clId="{5BDD9618-E77D-415F-9B63-F5B7A100C698}" dt="2025-10-06T11:42:43.974" v="1027" actId="6549"/>
        <pc:sldMkLst>
          <pc:docMk/>
          <pc:sldMk cId="3041731254" sldId="425"/>
        </pc:sldMkLst>
      </pc:sldChg>
      <pc:sldChg chg="modSp mod">
        <pc:chgData name="Dalija Gabrielaitienė" userId="d8210f0c-3d55-47be-9995-381b094465e1" providerId="ADAL" clId="{5BDD9618-E77D-415F-9B63-F5B7A100C698}" dt="2025-10-06T11:13:11.675" v="940" actId="20577"/>
        <pc:sldMkLst>
          <pc:docMk/>
          <pc:sldMk cId="144620111" sldId="426"/>
        </pc:sldMkLst>
      </pc:sldChg>
      <pc:sldChg chg="modSp mod">
        <pc:chgData name="Dalija Gabrielaitienė" userId="d8210f0c-3d55-47be-9995-381b094465e1" providerId="ADAL" clId="{5BDD9618-E77D-415F-9B63-F5B7A100C698}" dt="2025-10-06T11:44:06.534" v="1053" actId="6549"/>
        <pc:sldMkLst>
          <pc:docMk/>
          <pc:sldMk cId="3288290372" sldId="427"/>
        </pc:sldMkLst>
      </pc:sldChg>
      <pc:sldChg chg="modSp mod">
        <pc:chgData name="Dalija Gabrielaitienė" userId="d8210f0c-3d55-47be-9995-381b094465e1" providerId="ADAL" clId="{5BDD9618-E77D-415F-9B63-F5B7A100C698}" dt="2025-10-06T11:48:37.919" v="1102" actId="6549"/>
        <pc:sldMkLst>
          <pc:docMk/>
          <pc:sldMk cId="1173650566" sldId="429"/>
        </pc:sldMkLst>
      </pc:sldChg>
      <pc:sldChg chg="modSp mod">
        <pc:chgData name="Dalija Gabrielaitienė" userId="d8210f0c-3d55-47be-9995-381b094465e1" providerId="ADAL" clId="{5BDD9618-E77D-415F-9B63-F5B7A100C698}" dt="2025-10-06T11:08:39.837" v="775" actId="6549"/>
        <pc:sldMkLst>
          <pc:docMk/>
          <pc:sldMk cId="560245058" sldId="433"/>
        </pc:sldMkLst>
      </pc:sldChg>
      <pc:sldChg chg="modSp mod">
        <pc:chgData name="Dalija Gabrielaitienė" userId="d8210f0c-3d55-47be-9995-381b094465e1" providerId="ADAL" clId="{5BDD9618-E77D-415F-9B63-F5B7A100C698}" dt="2025-10-06T11:52:21.888" v="1180" actId="6549"/>
        <pc:sldMkLst>
          <pc:docMk/>
          <pc:sldMk cId="1098308034" sldId="436"/>
        </pc:sldMkLst>
      </pc:sldChg>
      <pc:sldChg chg="modSp mod">
        <pc:chgData name="Dalija Gabrielaitienė" userId="d8210f0c-3d55-47be-9995-381b094465e1" providerId="ADAL" clId="{5BDD9618-E77D-415F-9B63-F5B7A100C698}" dt="2025-10-06T10:52:37.901" v="554" actId="6549"/>
        <pc:sldMkLst>
          <pc:docMk/>
          <pc:sldMk cId="1056857299" sldId="666"/>
        </pc:sldMkLst>
      </pc:sldChg>
      <pc:sldChg chg="modSp mod">
        <pc:chgData name="Dalija Gabrielaitienė" userId="d8210f0c-3d55-47be-9995-381b094465e1" providerId="ADAL" clId="{5BDD9618-E77D-415F-9B63-F5B7A100C698}" dt="2025-10-06T11:53:38.210" v="1207" actId="20577"/>
        <pc:sldMkLst>
          <pc:docMk/>
          <pc:sldMk cId="2146864386" sldId="673"/>
        </pc:sldMkLst>
      </pc:sldChg>
      <pc:sldChg chg="modSp mod">
        <pc:chgData name="Dalija Gabrielaitienė" userId="d8210f0c-3d55-47be-9995-381b094465e1" providerId="ADAL" clId="{5BDD9618-E77D-415F-9B63-F5B7A100C698}" dt="2025-10-06T11:55:30.770" v="1269" actId="123"/>
        <pc:sldMkLst>
          <pc:docMk/>
          <pc:sldMk cId="3699970783" sldId="693"/>
        </pc:sldMkLst>
      </pc:sldChg>
      <pc:sldChg chg="modSp mod">
        <pc:chgData name="Dalija Gabrielaitienė" userId="d8210f0c-3d55-47be-9995-381b094465e1" providerId="ADAL" clId="{5BDD9618-E77D-415F-9B63-F5B7A100C698}" dt="2025-10-06T11:59:01.412" v="1307" actId="20577"/>
        <pc:sldMkLst>
          <pc:docMk/>
          <pc:sldMk cId="1827336513" sldId="697"/>
        </pc:sldMkLst>
      </pc:sldChg>
      <pc:sldChg chg="modSp mod">
        <pc:chgData name="Dalija Gabrielaitienė" userId="d8210f0c-3d55-47be-9995-381b094465e1" providerId="ADAL" clId="{5BDD9618-E77D-415F-9B63-F5B7A100C698}" dt="2025-10-06T11:58:12.655" v="1278" actId="123"/>
        <pc:sldMkLst>
          <pc:docMk/>
          <pc:sldMk cId="1098793270" sldId="698"/>
        </pc:sldMkLst>
      </pc:sldChg>
      <pc:sldChg chg="modSp mod">
        <pc:chgData name="Dalija Gabrielaitienė" userId="d8210f0c-3d55-47be-9995-381b094465e1" providerId="ADAL" clId="{5BDD9618-E77D-415F-9B63-F5B7A100C698}" dt="2025-10-06T10:54:34.403" v="588" actId="123"/>
        <pc:sldMkLst>
          <pc:docMk/>
          <pc:sldMk cId="4228312673" sldId="748"/>
        </pc:sldMkLst>
      </pc:sldChg>
      <pc:sldChg chg="modSp mod">
        <pc:chgData name="Dalija Gabrielaitienė" userId="d8210f0c-3d55-47be-9995-381b094465e1" providerId="ADAL" clId="{5BDD9618-E77D-415F-9B63-F5B7A100C698}" dt="2025-10-06T10:54:58.083" v="596" actId="6549"/>
        <pc:sldMkLst>
          <pc:docMk/>
          <pc:sldMk cId="4183262704" sldId="749"/>
        </pc:sldMkLst>
      </pc:sldChg>
      <pc:sldChg chg="modSp mod">
        <pc:chgData name="Dalija Gabrielaitienė" userId="d8210f0c-3d55-47be-9995-381b094465e1" providerId="ADAL" clId="{5BDD9618-E77D-415F-9B63-F5B7A100C698}" dt="2025-10-06T12:01:24.310" v="1338" actId="20577"/>
        <pc:sldMkLst>
          <pc:docMk/>
          <pc:sldMk cId="3872143729" sldId="757"/>
        </pc:sldMkLst>
      </pc:sldChg>
      <pc:sldChg chg="modSp mod">
        <pc:chgData name="Dalija Gabrielaitienė" userId="d8210f0c-3d55-47be-9995-381b094465e1" providerId="ADAL" clId="{5BDD9618-E77D-415F-9B63-F5B7A100C698}" dt="2025-10-06T10:56:18.749" v="622" actId="6549"/>
        <pc:sldMkLst>
          <pc:docMk/>
          <pc:sldMk cId="3915902485" sldId="7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7CB19EE-7C1E-4C10-9BDE-4B7312AA9E67}" type="datetimeFigureOut">
              <a:rPr lang="el-GR" smtClean="0"/>
              <a:t>14/11/2025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"/>
              <a:t>Click to edit Master text styles</a:t>
            </a:r>
          </a:p>
          <a:p>
            <a:pPr lvl="1" rtl="0"/>
            <a:r>
              <a:rPr lang="lt"/>
              <a:t>Second level</a:t>
            </a:r>
          </a:p>
          <a:p>
            <a:pPr lvl="2" rtl="0"/>
            <a:r>
              <a:rPr lang="lt"/>
              <a:t>Third level</a:t>
            </a:r>
          </a:p>
          <a:p>
            <a:pPr lvl="3" rtl="0"/>
            <a:r>
              <a:rPr lang="lt"/>
              <a:t>Fourth level</a:t>
            </a:r>
          </a:p>
          <a:p>
            <a:pPr lvl="4" rtl="0"/>
            <a:r>
              <a:rPr lang="lt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8FC07C-48CC-4178-A2EA-7BE55A6B359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615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5101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626490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100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480879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101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083655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E7194-BFE8-7B28-E7E8-22013E7C8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B125B6-2C97-8967-D4AF-95BF87659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6671E2-8B48-277D-FFFE-EA59AC237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7B7F3-DF14-BC6B-D0F4-80E6E3AD3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102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295550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7C98C-5935-8B78-D632-247C444B1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FD149-0538-D60A-10FB-E48987526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D6B26F-8B47-AE17-6E2E-364FF2887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CA54C-DC73-2F72-FA14-5C3C3D0C4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103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826328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A032E-8F2F-BCF1-0B0E-60D60AB45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BC30D-9910-5D9C-44A2-0EB99291F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8E9B8C-F17C-1CF2-78B2-66C589386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563CD-9EAC-C123-84A8-20B03118D8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104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54651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45F29-146C-7CBB-49B9-9A616D8EF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642092-FE0A-DD10-E6AD-531A8F956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36D178-9410-CD9B-47FE-9BC6B7EF6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C6531-782D-C240-FF7C-FBBE07017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105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560639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5D450-8572-77E8-8712-C5F2C1A85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C1688-2B47-5C7F-DC32-08A6CFCF1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7F491-0265-3249-5DD9-A5B57266F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D54B2-AEE1-26D8-FE7C-D1846E7FC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106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784903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586CD-62E7-E676-B50E-80CDD10F4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231A94-A8D6-4927-0794-F8E267938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0E661-0201-B7F3-AC51-991AFD34B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264AC-29B9-9DB2-023C-8E4C9CBBD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107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329994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52A64-81BF-2F6F-F488-114120D0C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16D4AE-7676-75A0-3A53-0AD6938A8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234426-C1CB-0AF7-C2DA-9FE1ADC09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5164A-9902-DC83-301A-CC81BF029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108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319094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0851B-5977-31DD-33C8-B4417C68A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0C0377-B914-C6D4-CCFA-613455801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FCA9DF-A624-521F-E0E7-A15EE0CFC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8408F-C6F2-C25D-8B12-90E6BDAF69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109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821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181925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79904-C37B-79D3-2889-49B08986F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EBFEE-FDBD-F75B-059D-38C5F5E4B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D852F-919D-715B-B5F2-2A6C3D9A4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DDA54-8D59-7194-E800-78ADDAB0E1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487580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A161A-3823-4EC9-A7BC-6C50E3DB2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81AF06-B8AB-85B5-7CC7-1F14D97235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F42F3-B546-1065-C3AD-0759370A6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77B7A-3B40-2EA2-5118-58D5AC4454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541732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F8A3C-6022-45C9-478E-541078263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E19C0-F668-F4A9-87B0-BB3E8D09E7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9B752B-6891-12CD-4FC5-5DC4688E5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893BD-8D90-BC42-B916-3BA6B518C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526004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401558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05125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497400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107790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172978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706790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8860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97192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324868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695826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D8A53-2BAB-44FA-4B8D-D2797C93B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12AC48-ABEE-6626-C249-E33B294EF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E43278-E345-EB84-7A16-FB9E21D61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71EE2-318C-D59B-C9B4-9542E52C1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32439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172978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435538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lt"/>
              <a:t>Start/ End Dates: The boundaries dates for which the query will be performed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20669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4225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696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" b="1"/>
              <a:t>Customs Broker:</a:t>
            </a:r>
            <a:r>
              <a:rPr lang="lt"/>
              <a:t> </a:t>
            </a:r>
            <a:r>
              <a:rPr lang="l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person and/or legal entity that presents the declaration to Customs Authorities.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 Trader: </a:t>
            </a:r>
            <a:r>
              <a:rPr lang="l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person and/or legal entity that is responsible for the completion of the transit operation in accordance with the rules.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lt" b="0"/>
              <a:t>Direct (no Broker details)/ Indirect Representation</a:t>
            </a:r>
            <a:endParaRPr lang="el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8428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0482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6374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6762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5453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287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6264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6964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479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7270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3988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1218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9768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5155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947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88109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47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4345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1253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5132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8730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17890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45707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63036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61684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98750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47249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01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28362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97357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99889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22020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04454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11707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15538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55305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09575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32830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7189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80125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23469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90423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44082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04310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68322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47667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92405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C3205-66CF-F527-BE47-9F6B90B2D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82DA42-992C-29BF-9F8F-CFFF9E140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316BE3-A997-AF2E-B0E3-E370CDB43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29360-4C0E-A917-8CFA-A94324835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18477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0380F-46C6-A9F1-109A-7F4E6CB3F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0E761F-205F-ABBE-63C5-AA81085CF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4FA10D-36CE-996C-6FEC-14A16C8CC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F446E-DF8B-4C1D-256B-267C61C7BB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20491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9875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10509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14258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29144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3D649-B5F3-6693-D818-1C95752D9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7E867D-D983-26F3-9529-72A17F3D0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C310FD-E560-AE43-1840-31CA5187D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99996-03AF-3E22-FB16-8FB16872EB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08521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36781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13975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5585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3D649-B5F3-6693-D818-1C95752D9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7E867D-D983-26F3-9529-72A17F3D0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C310FD-E560-AE43-1840-31CA5187D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99996-03AF-3E22-FB16-8FB16872EB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2396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85827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987505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312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670879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46799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356401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25656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682640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65537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560941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173612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147631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74600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839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508985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045196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302801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67295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11182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809087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00660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86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194242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87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707118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88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928081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89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2232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510009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90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89601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91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55169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92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404562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6FA58-2BEA-7C8D-8896-D5DA5B17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8E7D20-8313-4B83-067D-A25477A58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65FBC6-C025-0B55-0F06-296A054C0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7AEE0-DA15-17B6-8061-7399B6E779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93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347722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53973-5338-473E-F2DF-E6EB525BB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7A582C-977F-4648-3D58-1DB669F25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39D8C-9912-4217-474B-74E7A5BAA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955AD-26AF-33E5-B1A7-7949EA2D5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94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327132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67CD4-8846-28EF-DAF0-1169A1C22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2C307E-EC3F-DF6C-C379-B59124DB2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BB3DF0-F29B-BE2E-C976-2F4C42C8C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EA1F1-8D61-3B6C-30A9-BD387EC2B7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95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451617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AD5AA-6F32-7B80-3186-4FD64852D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B21A0-326D-3726-BAD1-465571D149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53464-F2C0-1E62-40AA-39D71E76A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E01A0-F511-1175-2827-9366CF6E1A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96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066409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8031D-A829-7694-71F1-B324AA02B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A4C0F8-0200-7FE1-C0E0-408A9BD02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02540F-F572-4F61-38AF-A4332F912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A4E71-FDDC-77C2-0EAC-AADBC2E002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97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237644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5DF34-B2F6-5D7C-A0FE-F7CE93B9C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74F40-EC78-0053-93AC-A6F699EA82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F7FC3-220F-6681-EA03-A9EDA4E47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95192-0AA4-5E2A-95CE-B033518FE9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98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903550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E0B4B-527D-B63B-5583-762724540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BE0CDD-BC02-19C1-6637-E1E9BBBC5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F4F912-710B-C88D-6E3E-277E82872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1577D-58F3-2CF4-F61B-6F4B63EAA0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B8FC07C-48CC-4178-A2EA-7BE55A6B3595}" type="slidenum">
              <a:rPr lang="el-GR" smtClean="0"/>
              <a:t>99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161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0" y="5733256"/>
            <a:ext cx="9144000" cy="11318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00B0F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t" compatLnSpc="1"/>
          <a:lstStyle/>
          <a:p>
            <a:pPr lvl="0" rtl="0"/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auto">
          <a:xfrm rot="16200000">
            <a:off x="3397560" y="-3397560"/>
            <a:ext cx="2348880" cy="9144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0070C0">
              <a:alpha val="8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t" compatLnSpc="1"/>
          <a:lstStyle/>
          <a:p>
            <a:pPr rtl="0"/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796790" y="6021288"/>
            <a:ext cx="1758986" cy="504056"/>
          </a:xfrm>
        </p:spPr>
        <p:txBody>
          <a:bodyPr rtlCol="0" anchor="ctr"/>
          <a:lstStyle>
            <a:lvl1pPr>
              <a:defRPr sz="1600">
                <a:solidFill>
                  <a:srgbClr val="0070C0"/>
                </a:solidFill>
                <a:effectLst/>
                <a:latin typeface="Segoe UI Semibold" pitchFamily="34" charset="0"/>
              </a:defRPr>
            </a:lvl1pPr>
          </a:lstStyle>
          <a:p>
            <a:pPr rtl="0"/>
            <a:r>
              <a:rPr lang="en-GB"/>
              <a:t>19/11/2024</a:t>
            </a:r>
            <a:endParaRPr lang="el-GR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998276" y="6623774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" sz="1100">
                <a:solidFill>
                  <a:srgbClr val="7030A0"/>
                </a:solidFill>
                <a:latin typeface="Segoe UI Semibold" pitchFamily="34" charset="0"/>
                <a:cs typeface="+mn-cs"/>
              </a:rPr>
              <a:t>&lt;Restricted – In confidence&gt;</a:t>
            </a:r>
            <a:endParaRPr lang="el-GR" sz="1400" dirty="0"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650ED7-E4E9-4A53-94F2-C0CFF57CCCB5}"/>
              </a:ext>
            </a:extLst>
          </p:cNvPr>
          <p:cNvSpPr/>
          <p:nvPr userDrawn="1"/>
        </p:nvSpPr>
        <p:spPr>
          <a:xfrm>
            <a:off x="72008" y="162185"/>
            <a:ext cx="6444208" cy="998099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6">
                  <a:lumMod val="20000"/>
                  <a:lumOff val="80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AEF3AB8-1F75-43D1-A0F7-C99EC76CE6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69" y="29054"/>
            <a:ext cx="1262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EF9224-DFD5-3EF0-152A-496C6606A2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37" y="254610"/>
            <a:ext cx="1740267" cy="75853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5229200"/>
            <a:ext cx="9144000" cy="16358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00B0F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t" compatLnSpc="1"/>
          <a:lstStyle/>
          <a:p>
            <a:pPr lvl="0" rtl="0"/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7884368" y="0"/>
            <a:ext cx="1259632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0070C0">
              <a:alpha val="8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t" compatLnSpc="1"/>
          <a:lstStyle/>
          <a:p>
            <a:pPr rtl="0"/>
            <a:endParaRPr kumimoji="0"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16632"/>
            <a:ext cx="7308304" cy="106976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marL="420624" indent="-384048">
              <a:buFont typeface="Wingdings 2" pitchFamily="18" charset="2"/>
              <a:buChar char=""/>
              <a:defRPr sz="2600">
                <a:solidFill>
                  <a:schemeClr val="bg1"/>
                </a:solidFill>
                <a:latin typeface="Segoe UI Semibold" pitchFamily="34" charset="0"/>
              </a:defRPr>
            </a:lvl1pPr>
            <a:lvl2pPr marL="722376" indent="-274320">
              <a:buFont typeface="Wingdings" pitchFamily="2" charset="2"/>
              <a:buChar char=""/>
              <a:defRPr sz="2400">
                <a:solidFill>
                  <a:schemeClr val="bg1"/>
                </a:solidFill>
                <a:latin typeface="Segoe UI Semibold" pitchFamily="34" charset="0"/>
              </a:defRPr>
            </a:lvl2pPr>
            <a:lvl3pPr marL="1005840" indent="-256032">
              <a:buClr>
                <a:schemeClr val="accent4">
                  <a:lumMod val="50000"/>
                </a:schemeClr>
              </a:buClr>
              <a:buFont typeface="Arial" pitchFamily="34" charset="0"/>
              <a:buChar char="►"/>
              <a:defRPr sz="2200" baseline="0">
                <a:solidFill>
                  <a:schemeClr val="bg1"/>
                </a:solidFill>
                <a:latin typeface="Segoe UI Semibold" pitchFamily="34" charset="0"/>
              </a:defRPr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Segoe UI Semibold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 Semibold" pitchFamily="34" charset="0"/>
              </a:defRPr>
            </a:lvl5pPr>
          </a:lstStyle>
          <a:p>
            <a:pPr lvl="0" rtl="0" eaLnBrk="1" latinLnBrk="0" hangingPunct="1"/>
            <a:r>
              <a:rPr lang="lt"/>
              <a:t>Click to edit Master text styles</a:t>
            </a:r>
          </a:p>
          <a:p>
            <a:pPr lvl="1" rtl="0" eaLnBrk="1" latinLnBrk="0" hangingPunct="1"/>
            <a:r>
              <a:rPr lang="lt"/>
              <a:t> 2nd  level</a:t>
            </a:r>
          </a:p>
          <a:p>
            <a:pPr lvl="2" rtl="0" eaLnBrk="1" latinLnBrk="0" hangingPunct="1"/>
            <a:r>
              <a:rPr lang="lt"/>
              <a:t> 3rd level</a:t>
            </a:r>
          </a:p>
          <a:p>
            <a:pPr lvl="3" rtl="0" eaLnBrk="1" latinLnBrk="0" hangingPunct="1"/>
            <a:r>
              <a:rPr lang="lt"/>
              <a:t> ffefe</a:t>
            </a:r>
            <a:endParaRPr lang="en-US" dirty="0"/>
          </a:p>
          <a:p>
            <a:pPr lvl="4" rtl="0" eaLnBrk="1" latinLnBrk="0" hangingPunct="1"/>
            <a:r>
              <a:rPr lang="lt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504914" cy="1069768"/>
          </a:xfrm>
          <a:noFill/>
        </p:spPr>
        <p:txBody>
          <a:bodyPr rtlCol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600" b="1" kern="1200" cap="none" spc="0" baseline="0" dirty="0">
                <a:ln>
                  <a:noFill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/>
                <a:latin typeface="Century Gothic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lt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3539"/>
            <a:ext cx="2133600" cy="189837"/>
          </a:xfrm>
        </p:spPr>
        <p:txBody>
          <a:bodyPr rtlCol="0"/>
          <a:lstStyle>
            <a:lvl1pPr>
              <a:defRPr sz="11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defRPr>
            </a:lvl1pPr>
          </a:lstStyle>
          <a:p>
            <a:pPr rtl="0"/>
            <a:r>
              <a:rPr lang="en-GB"/>
              <a:t>19/11/2024</a:t>
            </a:r>
            <a:endParaRPr lang="el-GR" dirty="0"/>
          </a:p>
        </p:txBody>
      </p:sp>
      <p:sp>
        <p:nvSpPr>
          <p:cNvPr id="15" name="Rounded Rectangular Callout 14"/>
          <p:cNvSpPr/>
          <p:nvPr userDrawn="1"/>
        </p:nvSpPr>
        <p:spPr>
          <a:xfrm>
            <a:off x="0" y="254821"/>
            <a:ext cx="611560" cy="509642"/>
          </a:xfrm>
          <a:prstGeom prst="wedgeRoundRectCallout">
            <a:avLst>
              <a:gd name="adj1" fmla="val 83670"/>
              <a:gd name="adj2" fmla="val 44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2998276" y="6623774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" sz="1100">
                <a:solidFill>
                  <a:srgbClr val="7030A0"/>
                </a:solidFill>
                <a:latin typeface="Segoe UI Semibold" pitchFamily="34" charset="0"/>
                <a:cs typeface="+mn-cs"/>
              </a:rPr>
              <a:t>&lt;Restricted – In confidence&gt;</a:t>
            </a:r>
            <a:endParaRPr lang="el-GR" sz="1400" dirty="0">
              <a:latin typeface="+mn-lt"/>
              <a:cs typeface="+mn-cs"/>
            </a:endParaRPr>
          </a:p>
        </p:txBody>
      </p:sp>
      <p:pic>
        <p:nvPicPr>
          <p:cNvPr id="13" name="Picture 3" descr="C:\Users\adamopouloui\Desktop\L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35" y="254610"/>
            <a:ext cx="796061" cy="758532"/>
          </a:xfrm>
          <a:prstGeom prst="rect">
            <a:avLst/>
          </a:prstGeom>
          <a:noFill/>
          <a:effectLst>
            <a:glow rad="228600">
              <a:schemeClr val="bg1">
                <a:lumMod val="65000"/>
                <a:lumOff val="3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2EBC462-09EB-4903-B7BB-93E79FD93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8264" y="65202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DC61115-CC90-4D88-A02F-8F520680F5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B551B59-84D5-0772-6C8C-A772770839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37" y="254610"/>
            <a:ext cx="1740267" cy="758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A9FE831A-0CA4-418D-9213-2B30436A4D0F}"/>
              </a:ext>
            </a:extLst>
          </p:cNvPr>
          <p:cNvSpPr>
            <a:spLocks/>
          </p:cNvSpPr>
          <p:nvPr userDrawn="1"/>
        </p:nvSpPr>
        <p:spPr bwMode="auto">
          <a:xfrm>
            <a:off x="0" y="5229200"/>
            <a:ext cx="9144000" cy="16358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00B0F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t" compatLnSpc="1"/>
          <a:lstStyle/>
          <a:p>
            <a:pPr lvl="0" rtl="0"/>
            <a:endParaRPr kumimoji="0"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CAEF447C-6C5A-44E9-BF19-A1535E136DFA}"/>
              </a:ext>
            </a:extLst>
          </p:cNvPr>
          <p:cNvSpPr>
            <a:spLocks/>
          </p:cNvSpPr>
          <p:nvPr userDrawn="1"/>
        </p:nvSpPr>
        <p:spPr bwMode="auto">
          <a:xfrm>
            <a:off x="7884368" y="0"/>
            <a:ext cx="1259632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0070C0">
              <a:alpha val="8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t" compatLnSpc="1"/>
          <a:lstStyle/>
          <a:p>
            <a:pPr rtl="0"/>
            <a:endParaRPr kumimoji="0"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3D7506-CE13-4500-A12F-54C00043B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80" y="1340768"/>
            <a:ext cx="7938628" cy="5040560"/>
          </a:xfrm>
        </p:spPr>
        <p:txBody>
          <a:bodyPr rtlCol="0">
            <a:normAutofit/>
          </a:bodyPr>
          <a:lstStyle>
            <a:lvl1pPr marL="550926" indent="-514350">
              <a:buClrTx/>
              <a:buFont typeface="+mj-lt"/>
              <a:buAutoNum type="arabicPeriod"/>
              <a:defRPr kumimoji="0" lang="en-US" sz="3000" kern="1200" dirty="0" smtClean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962406" indent="-514350">
              <a:buClrTx/>
              <a:buFont typeface="+mj-lt"/>
              <a:buAutoNum type="alphaLcPeriod"/>
              <a:defRPr kumimoji="0" lang="en-US" sz="3000" kern="1200" dirty="0" smtClean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>
              <a:buClrTx/>
              <a:buFont typeface="Wingdings" panose="05000000000000000000" pitchFamily="2" charset="2"/>
              <a:buChar char="Ø"/>
              <a:defRPr kumimoji="0" lang="en-US" sz="3000" kern="1200" dirty="0" smtClean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>
              <a:buClrTx/>
              <a:buFont typeface="Wingdings" panose="05000000000000000000" pitchFamily="2" charset="2"/>
              <a:buChar char="§"/>
              <a:defRPr kumimoji="0" lang="en-US" sz="3000" kern="1200" dirty="0" smtClean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>
              <a:buClrTx/>
              <a:buFont typeface="Arial" panose="020B0604020202020204" pitchFamily="34" charset="0"/>
              <a:buChar char="•"/>
              <a:defRPr kumimoji="0" lang="en-US" sz="3000" kern="1200" dirty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</a:lstStyle>
          <a:p>
            <a:pPr lvl="0" rtl="0" eaLnBrk="1" latinLnBrk="0" hangingPunct="1"/>
            <a:r>
              <a:rPr lang="lt"/>
              <a:t>Click to edit Master text styles</a:t>
            </a:r>
          </a:p>
          <a:p>
            <a:pPr lvl="1" rtl="0" eaLnBrk="1" latinLnBrk="0" hangingPunct="1"/>
            <a:r>
              <a:rPr lang="lt"/>
              <a:t>2nd  level</a:t>
            </a:r>
          </a:p>
          <a:p>
            <a:pPr lvl="2" rtl="0" eaLnBrk="1" latinLnBrk="0" hangingPunct="1"/>
            <a:r>
              <a:rPr lang="lt"/>
              <a:t> 3rd level</a:t>
            </a:r>
          </a:p>
          <a:p>
            <a:pPr lvl="3" rtl="0" eaLnBrk="1" latinLnBrk="0" hangingPunct="1"/>
            <a:r>
              <a:rPr lang="lt"/>
              <a:t> ffefe</a:t>
            </a:r>
            <a:endParaRPr lang="en-US" dirty="0"/>
          </a:p>
          <a:p>
            <a:pPr lvl="4" rtl="0" eaLnBrk="1" latinLnBrk="0" hangingPunct="1"/>
            <a:r>
              <a:rPr lang="lt"/>
              <a:t>Fifth level</a:t>
            </a:r>
            <a:endParaRPr kumimoji="0"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3ACBAA-B50C-415D-B13E-E1E1DA44F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6504914" cy="1069768"/>
          </a:xfrm>
          <a:noFill/>
        </p:spPr>
        <p:txBody>
          <a:bodyPr rtlCol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600" b="1" kern="1200" cap="none" spc="0" baseline="0" dirty="0">
                <a:ln>
                  <a:noFill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/>
                <a:latin typeface="Century Gothic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lt"/>
              <a:t>End of Presentation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4621C64-8D3A-4F48-B5C2-438940B3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3539"/>
            <a:ext cx="2133600" cy="189837"/>
          </a:xfrm>
        </p:spPr>
        <p:txBody>
          <a:bodyPr rtlCol="0"/>
          <a:lstStyle>
            <a:lvl1pPr>
              <a:defRPr sz="11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defRPr>
            </a:lvl1pPr>
          </a:lstStyle>
          <a:p>
            <a:pPr rtl="0"/>
            <a:r>
              <a:rPr lang="en-GB"/>
              <a:t>19/11/2024</a:t>
            </a:r>
            <a:endParaRPr lang="el-GR" dirty="0"/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D9709F1-6126-7E85-D015-EDE0A22E2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37" y="254610"/>
            <a:ext cx="1740267" cy="758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35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A9FE831A-0CA4-418D-9213-2B30436A4D0F}"/>
              </a:ext>
            </a:extLst>
          </p:cNvPr>
          <p:cNvSpPr>
            <a:spLocks/>
          </p:cNvSpPr>
          <p:nvPr userDrawn="1"/>
        </p:nvSpPr>
        <p:spPr bwMode="auto">
          <a:xfrm>
            <a:off x="0" y="5229200"/>
            <a:ext cx="9144000" cy="16358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00B0F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t" compatLnSpc="1"/>
          <a:lstStyle/>
          <a:p>
            <a:pPr lvl="0" rtl="0"/>
            <a:endParaRPr kumimoji="0"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CAEF447C-6C5A-44E9-BF19-A1535E136DFA}"/>
              </a:ext>
            </a:extLst>
          </p:cNvPr>
          <p:cNvSpPr>
            <a:spLocks/>
          </p:cNvSpPr>
          <p:nvPr userDrawn="1"/>
        </p:nvSpPr>
        <p:spPr bwMode="auto">
          <a:xfrm>
            <a:off x="7884368" y="0"/>
            <a:ext cx="1259632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0070C0">
              <a:alpha val="8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t" compatLnSpc="1"/>
          <a:lstStyle/>
          <a:p>
            <a:pPr rtl="0"/>
            <a:endParaRPr kumimoji="0"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D0D1428-3429-4382-9F5B-3286DA8C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3539"/>
            <a:ext cx="2133600" cy="189837"/>
          </a:xfrm>
        </p:spPr>
        <p:txBody>
          <a:bodyPr rtlCol="0"/>
          <a:lstStyle>
            <a:lvl1pPr>
              <a:defRPr sz="11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defRPr>
            </a:lvl1pPr>
          </a:lstStyle>
          <a:p>
            <a:pPr rtl="0"/>
            <a:r>
              <a:rPr lang="en-GB"/>
              <a:t>19/11/2024</a:t>
            </a:r>
            <a:endParaRPr lang="el-GR" dirty="0"/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5BB0FB-E6CD-14CE-1254-90876DBD0B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37" y="254610"/>
            <a:ext cx="1740267" cy="758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5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tx1"/>
            </a:gs>
            <a:gs pos="100000">
              <a:srgbClr val="00B0F0">
                <a:alpha val="42000"/>
              </a:srgbClr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rtlCol="0" anchor="ctr">
            <a:normAutofit/>
          </a:bodyPr>
          <a:lstStyle/>
          <a:p>
            <a:pPr rtl="0"/>
            <a:r>
              <a:rPr lang="lt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lt"/>
              <a:t>Click to edit Master text styles</a:t>
            </a:r>
          </a:p>
          <a:p>
            <a:pPr lvl="1" rtl="0" eaLnBrk="1" latinLnBrk="0" hangingPunct="1"/>
            <a:r>
              <a:rPr lang="lt"/>
              <a:t>Second level</a:t>
            </a:r>
          </a:p>
          <a:p>
            <a:pPr lvl="2" rtl="0" eaLnBrk="1" latinLnBrk="0" hangingPunct="1"/>
            <a:r>
              <a:rPr lang="lt"/>
              <a:t>Third level</a:t>
            </a:r>
          </a:p>
          <a:p>
            <a:pPr lvl="3" rtl="0" eaLnBrk="1" latinLnBrk="0" hangingPunct="1"/>
            <a:r>
              <a:rPr lang="lt"/>
              <a:t>Fourth level</a:t>
            </a:r>
          </a:p>
          <a:p>
            <a:pPr lvl="4" rtl="0" eaLnBrk="1" latinLnBrk="0" hangingPunct="1"/>
            <a:r>
              <a:rPr lang="lt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rtlCol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rtl="0"/>
            <a:r>
              <a:rPr lang="en-GB"/>
              <a:t>19/11/2024</a:t>
            </a:r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6"/>
          <p:cNvSpPr txBox="1">
            <a:spLocks/>
          </p:cNvSpPr>
          <p:nvPr/>
        </p:nvSpPr>
        <p:spPr>
          <a:xfrm>
            <a:off x="1907704" y="1544812"/>
            <a:ext cx="6516216" cy="1752600"/>
          </a:xfrm>
          <a:prstGeom prst="rect">
            <a:avLst/>
          </a:prstGeom>
        </p:spPr>
        <p:txBody>
          <a:bodyPr tIns="0" rIns="45720" bIns="0" rtlCol="0" anchor="t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200" kern="120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dirty="0"/>
          </a:p>
        </p:txBody>
      </p:sp>
      <p:sp>
        <p:nvSpPr>
          <p:cNvPr id="6" name="Title 8"/>
          <p:cNvSpPr>
            <a:spLocks noGrp="1"/>
          </p:cNvSpPr>
          <p:nvPr>
            <p:ph type="ctrTitle" idx="4294967295"/>
          </p:nvPr>
        </p:nvSpPr>
        <p:spPr>
          <a:xfrm>
            <a:off x="107942" y="198474"/>
            <a:ext cx="5328592" cy="946050"/>
          </a:xfrm>
        </p:spPr>
        <p:txBody>
          <a:bodyPr r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lang="en-US" b="1" cap="all" spc="0" baseline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Heavy" pitchFamily="34" charset="0"/>
              </a:defRPr>
            </a:lvl1pPr>
          </a:lstStyle>
          <a:p>
            <a:pPr rtl="0"/>
            <a:r>
              <a:rPr lang="lt" sz="4400" cap="none">
                <a:ln>
                  <a:noFill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/>
                <a:latin typeface="Century Gothic" pitchFamily="34" charset="0"/>
              </a:rPr>
              <a:t>NTKS projektas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227483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lt" sz="4800" b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Segoe UI Semibold" pitchFamily="34" charset="0"/>
              </a:rPr>
              <a:t>NTKS – kliento portalas</a:t>
            </a:r>
          </a:p>
          <a:p>
            <a:pPr algn="ctr" rtl="0">
              <a:defRPr/>
            </a:pPr>
            <a:r>
              <a:rPr lang="lt" sz="4800" b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Segoe UI Semibold" pitchFamily="34" charset="0"/>
              </a:rPr>
              <a:t>Mokymo medžiaga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96790" y="5949280"/>
            <a:ext cx="1758986" cy="504056"/>
          </a:xfrm>
        </p:spPr>
        <p:txBody>
          <a:bodyPr rtlCol="0"/>
          <a:lstStyle/>
          <a:p>
            <a:pPr rtl="0"/>
            <a:r>
              <a:rPr lang="en-GB" dirty="0"/>
              <a:t>2025-09-26</a:t>
            </a:r>
            <a:endParaRPr lang="el-GR" dirty="0"/>
          </a:p>
        </p:txBody>
      </p:sp>
      <p:pic>
        <p:nvPicPr>
          <p:cNvPr id="1027" name="Picture 3" descr="I:\Other\cliparts\j04326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5264"/>
            <a:ext cx="749238" cy="7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7504" y="1268760"/>
            <a:ext cx="8568952" cy="4857403"/>
          </a:xfrm>
        </p:spPr>
        <p:txBody>
          <a:bodyPr rtlCol="0"/>
          <a:lstStyle/>
          <a:p>
            <a:pPr marL="36576" indent="0" rtl="0">
              <a:buNone/>
            </a:pPr>
            <a:endParaRPr lang="en-GB" sz="3200" dirty="0"/>
          </a:p>
          <a:p>
            <a:pPr marL="36576" indent="0" rtl="0">
              <a:buNone/>
            </a:pPr>
            <a:endParaRPr lang="en-GB" sz="3200" dirty="0"/>
          </a:p>
          <a:p>
            <a:pPr rtl="0"/>
            <a:endParaRPr lang="el-G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55576" y="116632"/>
            <a:ext cx="5544616" cy="1069768"/>
          </a:xfrm>
        </p:spPr>
        <p:txBody>
          <a:bodyPr rtlCol="0"/>
          <a:lstStyle/>
          <a:p>
            <a:pPr rtl="0"/>
            <a:r>
              <a:rPr lang="lt" sz="3200"/>
              <a:t>NTKS kliento portalo programa</a:t>
            </a:r>
            <a:endParaRPr lang="el-GR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2274838"/>
            <a:ext cx="720080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rtl="0"/>
            <a:r>
              <a:rPr lang="lt" sz="4800" b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NTKS – kliento portalas</a:t>
            </a:r>
            <a:br>
              <a:rPr lang="en-US" sz="48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lt" sz="4800" b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Programos apžvalga</a:t>
            </a:r>
            <a:endParaRPr lang="el-GR" sz="48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C28B5-C0F4-4D73-84A9-182FBC598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9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400600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iškrovimo rezultatus (2/13)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AF6B73-27CD-4CA9-A42D-F26B31634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100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69F54-7AF5-1B36-3CBC-0CA8FA714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57765"/>
            <a:ext cx="8686800" cy="3055717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17C06CF-8CCF-50CD-68A0-A400AE8EFA09}"/>
              </a:ext>
            </a:extLst>
          </p:cNvPr>
          <p:cNvSpPr txBox="1">
            <a:spLocks/>
          </p:cNvSpPr>
          <p:nvPr/>
        </p:nvSpPr>
        <p:spPr>
          <a:xfrm>
            <a:off x="502467" y="1268760"/>
            <a:ext cx="7467600" cy="88961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600"/>
              <a:t>3 žingsnis. Rodomas langas „Registruoti iškrovimo rezultatus“</a:t>
            </a:r>
          </a:p>
          <a:p>
            <a:pPr marL="36576" indent="0" rtl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400600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iškrovimo rezultatus (3/13)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439C-2034-42E5-9271-E8A8E775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101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6AEE2-A883-8DC5-A55B-5EFC53635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14" y="1474185"/>
            <a:ext cx="8904171" cy="458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AF8E1-1E26-47F7-65B6-4C20E6A7C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7278E8-B444-1F15-B9A3-A09A80FC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400600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iškrovimo rezultatus (4/13)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1CA10-3AD7-9341-2612-22631C4B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21646-460D-64F6-29F7-FB8448312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102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7A888-5023-AE4C-BD7D-21D6DF0E0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3" y="2112632"/>
            <a:ext cx="8688333" cy="440762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0BD8B5-16B5-69CA-F875-D9BBD77C3F4F}"/>
              </a:ext>
            </a:extLst>
          </p:cNvPr>
          <p:cNvSpPr txBox="1">
            <a:spLocks/>
          </p:cNvSpPr>
          <p:nvPr/>
        </p:nvSpPr>
        <p:spPr>
          <a:xfrm>
            <a:off x="502467" y="1268760"/>
            <a:ext cx="7467600" cy="947152"/>
          </a:xfrm>
          <a:prstGeom prst="rect">
            <a:avLst/>
          </a:prstGeom>
        </p:spPr>
        <p:txBody>
          <a:bodyPr vert="horz" rtlCol="0">
            <a:normAutofit fontScale="925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400" dirty="0"/>
              <a:t>4 žingsnis. Spustelėkite „Pridėti transporto įrenginį“, kad pridėtumėte transporto įrenginio informaciją</a:t>
            </a:r>
          </a:p>
          <a:p>
            <a:pPr marL="36576" indent="0" rtl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3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3A192-1949-6E40-C409-9C1C90F23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E8C5B7-68ED-3C89-7916-0B829567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400600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iškrovimo rezultatus (5/13)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28248-B99F-950E-44FD-25B93233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60B99-2198-42E8-551C-FDD19990A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103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565B7C-9E50-0701-6340-C1EDCA5E5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91" y="2132856"/>
            <a:ext cx="8442817" cy="3926500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134B9C2-B9BD-4100-59B2-E70F3C94386C}"/>
              </a:ext>
            </a:extLst>
          </p:cNvPr>
          <p:cNvSpPr txBox="1">
            <a:spLocks/>
          </p:cNvSpPr>
          <p:nvPr/>
        </p:nvSpPr>
        <p:spPr>
          <a:xfrm>
            <a:off x="502467" y="1268760"/>
            <a:ext cx="7467600" cy="947152"/>
          </a:xfrm>
          <a:prstGeom prst="rect">
            <a:avLst/>
          </a:prstGeom>
        </p:spPr>
        <p:txBody>
          <a:bodyPr vert="horz" rtlCol="0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200" dirty="0"/>
              <a:t>5 žingsnis. Užpildykite visus transporto įrangos duomenis ir spustelėkite mygtuką „Išsaugoti“, kad išsaugotumėte informaciją</a:t>
            </a:r>
          </a:p>
          <a:p>
            <a:pPr marL="36576" indent="0" rtl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46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63834-7E7B-91F3-0F09-5B57B5C61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91A6A6-5E81-2CBC-D2E0-36B85965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400600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iškrovimo rezultatus (6/13)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404A3-A5FA-ED2C-1679-D7A545D8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480F1-14AF-5C5E-AE7C-AABCC27B3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104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9F8C6-D69F-BCC0-BE18-71185CCEB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1268760"/>
            <a:ext cx="8604448" cy="496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2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02039-B0C2-0D6C-3568-3B6F45B65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98A245-679D-771B-ED31-88ECD6B1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400600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iškrovimo rezultatus (7/13)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4A369-1C27-D655-4C9B-7EE6E4F8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932D8-C3C2-19FF-A4E1-A9BAC4ABE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105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FA98C-EECD-FC28-253E-751EDBBCD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708920"/>
            <a:ext cx="8686800" cy="2989688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DD4513B-D8A1-5F86-95FC-15AB6CF03FC9}"/>
              </a:ext>
            </a:extLst>
          </p:cNvPr>
          <p:cNvSpPr txBox="1">
            <a:spLocks/>
          </p:cNvSpPr>
          <p:nvPr/>
        </p:nvSpPr>
        <p:spPr>
          <a:xfrm>
            <a:off x="502467" y="1268760"/>
            <a:ext cx="7467600" cy="1224136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600"/>
              <a:t>6 žingsnis. Spustelėkite „Pridėti ekspeditoriaus siuntą“, kad pridėtumėte siuntos informaciją</a:t>
            </a:r>
          </a:p>
          <a:p>
            <a:pPr marL="36576" indent="0" rtl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8E051-A38F-CE86-F546-15987C19B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A22260-D49A-E659-2E7B-9315AE9C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400600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iškrovimo rezultatus (8/13)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56A29-17FF-AEEE-BDEB-94F95B4F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E7FCE-B22E-22CC-EC4D-C64939BF7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106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2B1273-CA84-15A3-737E-EEF57B1C9CF3}"/>
              </a:ext>
            </a:extLst>
          </p:cNvPr>
          <p:cNvSpPr txBox="1">
            <a:spLocks/>
          </p:cNvSpPr>
          <p:nvPr/>
        </p:nvSpPr>
        <p:spPr>
          <a:xfrm>
            <a:off x="502467" y="1268760"/>
            <a:ext cx="7467600" cy="122413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600"/>
              <a:t>7 žingsnis. Bus rodomas informacijos langas „Ekspeditoriaus siunta“</a:t>
            </a:r>
          </a:p>
          <a:p>
            <a:pPr marL="36576" indent="0" rtl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D72067-86F5-F597-4E5E-261DDB05C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41" y="2024834"/>
            <a:ext cx="8101591" cy="45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4ABE3-0DB0-453F-990F-03E66DB4D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AD6903-9B7C-0FA9-483D-CC08808B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400600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iškrovimo rezultatus (9/13)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0C5C3-EFE9-7FF6-DD11-D292B600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9F4E3-7BC4-C455-D93C-6DD7001AB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107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F91FB-9402-9DDD-FFAA-D1DB177A7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5" y="1318473"/>
            <a:ext cx="8529310" cy="49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50CD8-8F9B-DCBF-F81A-0A33E3703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18E722-2573-E719-58B0-305ED4E8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400600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iškrovimo rezultatus (10/13)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D64BF-D661-EE34-EEB1-BC6D8099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790B6-2A49-36ED-0368-FF7581420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108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F36F73-B839-356E-0E22-14F4124EEFDC}"/>
              </a:ext>
            </a:extLst>
          </p:cNvPr>
          <p:cNvSpPr txBox="1">
            <a:spLocks/>
          </p:cNvSpPr>
          <p:nvPr/>
        </p:nvSpPr>
        <p:spPr>
          <a:xfrm>
            <a:off x="502467" y="1268760"/>
            <a:ext cx="7467600" cy="1224136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600"/>
              <a:t>8 žingsnis. Jei norite pridėti siuntos elemento informaciją, spustelėkite mygtuką „Pridėti važtos prekių rūšį“.</a:t>
            </a:r>
          </a:p>
          <a:p>
            <a:pPr marL="36576" indent="0" rtl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B1B963-5353-AC6F-CF2C-DB83506AB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64" y="2780928"/>
            <a:ext cx="8686800" cy="22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0ABC0-23DA-7D45-4B8E-DB71B734C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E44CE9-54F1-4639-8C3C-1E0766ED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400600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iškrovimo rezultatus (11/13)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153F0-2073-B9CF-3C23-341E839E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A6763-D576-DBA3-3781-DC14CFEAF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109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12A5BB-A4BE-248E-5013-939BDDE022D1}"/>
              </a:ext>
            </a:extLst>
          </p:cNvPr>
          <p:cNvSpPr txBox="1">
            <a:spLocks/>
          </p:cNvSpPr>
          <p:nvPr/>
        </p:nvSpPr>
        <p:spPr>
          <a:xfrm>
            <a:off x="502467" y="1268760"/>
            <a:ext cx="7467600" cy="122413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200" dirty="0"/>
              <a:t>9 žingsnis. Naudotojui bus parodytas langas „Siuntos elementas“, kurį jis turės užpildyti.</a:t>
            </a:r>
          </a:p>
          <a:p>
            <a:pPr marL="36576" indent="0" rtl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8AF7A9-F2F1-DB50-5A5A-1FF82B6A1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139" y="2094731"/>
            <a:ext cx="6353721" cy="460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tx1"/>
            </a:gs>
            <a:gs pos="100000">
              <a:srgbClr val="00B0F0">
                <a:alpha val="42000"/>
              </a:srgbClr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7848600" cy="936104"/>
          </a:xfrm>
        </p:spPr>
        <p:txBody>
          <a:bodyPr rtlCol="0">
            <a:noAutofit/>
          </a:bodyPr>
          <a:lstStyle/>
          <a:p>
            <a:pPr rtl="0"/>
            <a:r>
              <a:rPr lang="lt"/>
              <a:t>1 žingsnis. Įsijunkite NTKS kliento portalą</a:t>
            </a:r>
          </a:p>
          <a:p>
            <a:pPr lvl="1" rtl="0"/>
            <a:r>
              <a:rPr lang="lt"/>
              <a:t>Rodomas langas „Pranešimai“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800" dirty="0"/>
              <a:t>Prisijungimo procedūra – Lietuvos muitinės sistema (1/5)</a:t>
            </a:r>
            <a:endParaRPr lang="el-G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17ACD6B-AFC2-40A3-B574-197A47A0D956}"/>
              </a:ext>
            </a:extLst>
          </p:cNvPr>
          <p:cNvSpPr txBox="1">
            <a:spLocks/>
          </p:cNvSpPr>
          <p:nvPr/>
        </p:nvSpPr>
        <p:spPr>
          <a:xfrm>
            <a:off x="457200" y="5613505"/>
            <a:ext cx="7848600" cy="47979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4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2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/>
              <a:t>2 žingsnis. Spustelėkite mygtuką „Prisijungti“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94499-1D9F-4752-A3E5-D15456091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34F15-B60C-1CDF-639A-216977CC5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868" y="2564904"/>
            <a:ext cx="5424264" cy="308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19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A63DB-D13D-2E1C-7323-86351D2A6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6173BF-25C7-7166-E0CE-ADC159E8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400600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iškrovimo rezultatus (12/13)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35648-9B74-7DBF-00C1-D7B5C932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A0262-8467-C829-4BA2-B472AFBF7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BCDAA-9D87-CDDF-6422-B7CE7214C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53" y="1293304"/>
            <a:ext cx="7703494" cy="49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EC731-6EA3-2768-C6F7-DC083BE2E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05F998-9686-DB9D-5F81-2421DB0F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400600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iškrovimo rezultatus (13/13)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E7C04-13D8-918F-A810-45F7A9BC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B723A-7667-0079-660D-A0A878DA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111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3759352-4510-71EE-A1B4-40F9E61CB6F0}"/>
              </a:ext>
            </a:extLst>
          </p:cNvPr>
          <p:cNvSpPr txBox="1">
            <a:spLocks/>
          </p:cNvSpPr>
          <p:nvPr/>
        </p:nvSpPr>
        <p:spPr>
          <a:xfrm>
            <a:off x="502467" y="1268759"/>
            <a:ext cx="7467600" cy="4824537"/>
          </a:xfrm>
          <a:prstGeom prst="rect">
            <a:avLst/>
          </a:prstGeom>
        </p:spPr>
        <p:txBody>
          <a:bodyPr vert="horz" rtlCol="0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100" dirty="0"/>
              <a:t>10 žingsnis. Užpildykite siuntos elemento informaciją ir spustelėkite mygtuką „Išsaugoti“, kad išsaugotumėte informaciją; sistema nukreips į langą „Ekspeditoriaus siunta“.</a:t>
            </a:r>
          </a:p>
          <a:p>
            <a:pPr rtl="0"/>
            <a:r>
              <a:rPr lang="lt" sz="2100" dirty="0"/>
              <a:t>11 žingsnis. Kai naudotojas jau bus užpildęs visus duomenis, lange „Ekspeditoriaus siunta“ spustelėkite mygtuką. „Išsaugoti“, sistema nukreips į langą „Registruoti iškrovimo rezultatus“.</a:t>
            </a:r>
          </a:p>
          <a:p>
            <a:pPr rtl="0"/>
            <a:endParaRPr lang="en-US" sz="2100" dirty="0"/>
          </a:p>
          <a:p>
            <a:pPr rtl="0"/>
            <a:endParaRPr lang="en-US" sz="2100" dirty="0"/>
          </a:p>
          <a:p>
            <a:pPr rtl="0"/>
            <a:r>
              <a:rPr lang="lt" sz="2100" dirty="0"/>
              <a:t>12 žingsnis. Užpildykite reikiamus duomenų elementus.</a:t>
            </a:r>
          </a:p>
          <a:p>
            <a:pPr rtl="0"/>
            <a:r>
              <a:rPr lang="lt" sz="2100" dirty="0"/>
              <a:t>13 žingsnis. Spustelėkite mygtuką „Pateikti“ ir patvirtinkite atliekamą veiksmą.</a:t>
            </a:r>
          </a:p>
          <a:p>
            <a:pPr lvl="1" rtl="0"/>
            <a:r>
              <a:rPr lang="lt" sz="2100" dirty="0"/>
              <a:t>Iškrovimo pastabos yra užregistruotos.</a:t>
            </a:r>
          </a:p>
          <a:p>
            <a:pPr lvl="1" rtl="0"/>
            <a:r>
              <a:rPr lang="lt" sz="2100" dirty="0"/>
              <a:t>Vartotojas nukreipiamas į „Pranešimų“ langą.</a:t>
            </a:r>
          </a:p>
          <a:p>
            <a:pPr lvl="1" rtl="0"/>
            <a:r>
              <a:rPr lang="lt" sz="2100" dirty="0"/>
              <a:t>Pranešimas apie sėkmę rodomas pateikiant „čia“ mygtuką, susietą su „Pranešimo“ langu.</a:t>
            </a:r>
          </a:p>
          <a:p>
            <a:pPr rtl="0"/>
            <a:endParaRPr lang="en-US" sz="2100" dirty="0"/>
          </a:p>
          <a:p>
            <a:pPr marL="36576" indent="0" rtl="0">
              <a:buNone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570660-80AF-46C0-27E8-8A228DBA6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02141"/>
            <a:ext cx="8686800" cy="501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B6EAE2-C210-A468-7906-670EC08EF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026391"/>
            <a:ext cx="8686800" cy="5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4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8DEEC-9049-735A-CB41-99198295D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5303A1-BE66-A69D-305A-94423A30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informaciją apie neatvykusius gabenimus (1/6)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3719B-92C8-B6B9-6877-C1290D6B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B3635BF-BE80-DACE-4484-64FAAE83D700}"/>
              </a:ext>
            </a:extLst>
          </p:cNvPr>
          <p:cNvSpPr txBox="1">
            <a:spLocks/>
          </p:cNvSpPr>
          <p:nvPr/>
        </p:nvSpPr>
        <p:spPr>
          <a:xfrm>
            <a:off x="466725" y="1412776"/>
            <a:ext cx="7467600" cy="4641379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200" dirty="0"/>
              <a:t>1 žingsnis. Atlikite deklaracijos paiešką ir pereikite į deklaracijos informacijos langą</a:t>
            </a:r>
            <a:endParaRPr lang="en-GB" sz="2200" dirty="0"/>
          </a:p>
          <a:p>
            <a:pPr rtl="0"/>
            <a:r>
              <a:rPr lang="lt" sz="2200" dirty="0"/>
              <a:t>2 žingsnis. Veiksmų meniu pasirinkite parinktį „Registruoti informaciją apie neatvykusius gabenimus“</a:t>
            </a:r>
          </a:p>
          <a:p>
            <a:pPr lvl="1" rtl="0"/>
            <a:r>
              <a:rPr lang="lt" sz="2200" dirty="0"/>
              <a:t>Verslininkui reikia atsakyti į prašymą dėl neatvykusio gabenimo (IE140) per muitinės pareigūno nustatytą terminą.</a:t>
            </a:r>
          </a:p>
          <a:p>
            <a:pPr marL="36576" indent="0" rtl="0">
              <a:buNone/>
            </a:pPr>
            <a:endParaRPr lang="en-GB" sz="2600" dirty="0"/>
          </a:p>
          <a:p>
            <a:pPr rtl="0"/>
            <a:endParaRPr lang="en-GB" sz="2400" dirty="0"/>
          </a:p>
          <a:p>
            <a:pPr rt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D88DB-C8CA-ADE6-D9BF-F6569CF76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A76373-F59D-A1EE-1E1B-7A4AE440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382142"/>
            <a:ext cx="3581710" cy="21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9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informaciją apie neatvykusius gabenimus (3/6)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66725" y="1412776"/>
            <a:ext cx="7467600" cy="86409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rtl="0">
              <a:buNone/>
            </a:pPr>
            <a:endParaRPr lang="en-GB" sz="2600" dirty="0"/>
          </a:p>
          <a:p>
            <a:pPr rtl="0"/>
            <a:endParaRPr lang="en-GB" sz="2400" dirty="0"/>
          </a:p>
          <a:p>
            <a:pPr rt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B7E22-1909-463B-9677-B7A613629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113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BFB32D6-DE8A-5DCD-853C-9B6B433D68EA}"/>
              </a:ext>
            </a:extLst>
          </p:cNvPr>
          <p:cNvSpPr txBox="1">
            <a:spLocks/>
          </p:cNvSpPr>
          <p:nvPr/>
        </p:nvSpPr>
        <p:spPr>
          <a:xfrm>
            <a:off x="838200" y="1499639"/>
            <a:ext cx="7467600" cy="86409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400"/>
              <a:t>3 žingsnis. Rodomas langas „Informacija dėl neatvykusio gabenimo“</a:t>
            </a:r>
            <a:endParaRPr lang="en-GB" sz="2400" dirty="0"/>
          </a:p>
          <a:p>
            <a:pPr rtl="0"/>
            <a:endParaRPr lang="en-GB" sz="2400" dirty="0"/>
          </a:p>
          <a:p>
            <a:pPr rtl="0"/>
            <a:endParaRPr lang="en-GB" sz="2400" dirty="0"/>
          </a:p>
          <a:p>
            <a:pPr rtl="0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B423D2-AF04-D317-A27D-2105A51A5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75" y="2500695"/>
            <a:ext cx="8337649" cy="39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informaciją apie neatvykusius gabenimus (4/6)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B7E22-1909-463B-9677-B7A613629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FF278A-5B77-4BBB-2D7F-20AB96C1F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2" y="1340768"/>
            <a:ext cx="7439796" cy="52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informaciją apie neatvykusius gabenimus (5/6)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B7E22-1909-463B-9677-B7A613629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8FBC90-9D87-2BAA-D834-4591D874B0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904"/>
          <a:stretch/>
        </p:blipFill>
        <p:spPr>
          <a:xfrm>
            <a:off x="303056" y="1340768"/>
            <a:ext cx="853788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informaciją apie neatvykusius gabenimus (6/6)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323528" y="2383034"/>
            <a:ext cx="8219256" cy="2702150"/>
          </a:xfrm>
          <a:prstGeom prst="rect">
            <a:avLst/>
          </a:prstGeom>
        </p:spPr>
        <p:txBody>
          <a:bodyPr vert="horz" rtlCol="0">
            <a:normAutofit fontScale="8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600" dirty="0"/>
              <a:t>4 žingsnis. Užpildykite atitinkamą informaciją;</a:t>
            </a:r>
          </a:p>
          <a:p>
            <a:pPr rtl="0"/>
            <a:r>
              <a:rPr lang="lt" sz="2600" dirty="0"/>
              <a:t>5 žingsnis. Spustelėkite mygtuką „Pateikti“ ir patvirtinkite atliekamą veiksmą;</a:t>
            </a:r>
          </a:p>
          <a:p>
            <a:pPr lvl="1" rtl="0"/>
            <a:r>
              <a:rPr lang="lt" sz="2400" dirty="0"/>
              <a:t>Informacija apie neatvykusius gabenimus užregistruota;</a:t>
            </a:r>
          </a:p>
          <a:p>
            <a:pPr lvl="1" rtl="0"/>
            <a:r>
              <a:rPr lang="lt" sz="2400" dirty="0"/>
              <a:t>Sistema išsiunčia IE141 į Kompetentingą tyrimą atliekančią muitinės įstaigą;</a:t>
            </a:r>
          </a:p>
          <a:p>
            <a:pPr lvl="1" rtl="0"/>
            <a:r>
              <a:rPr lang="lt-LT" sz="2400" dirty="0"/>
              <a:t>N</a:t>
            </a:r>
            <a:r>
              <a:rPr lang="lt" sz="2400" dirty="0"/>
              <a:t>audotojas  nukreipiamas į „Pranešimų“ langą</a:t>
            </a:r>
          </a:p>
          <a:p>
            <a:pPr lvl="1" rtl="0"/>
            <a:r>
              <a:rPr lang="lt" sz="2400" dirty="0"/>
              <a:t>Parodomas pranešimas apie sėkmingai atliktus veiksmus, pateikiant mygtuką „čia“, susietą su langu „Pranešimai“</a:t>
            </a:r>
          </a:p>
          <a:p>
            <a:pPr rtl="0"/>
            <a:endParaRPr lang="en-GB" sz="2800" dirty="0"/>
          </a:p>
          <a:p>
            <a:pPr rt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6D538-9724-4C14-93F3-103E9AB1F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116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B93FC0-3E8D-8DC0-A34A-2BA355E70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842849"/>
            <a:ext cx="8686800" cy="501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4C503C-0229-37CA-BA42-BF3C3068A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6" y="5114346"/>
            <a:ext cx="8686800" cy="5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7571184" cy="4752528"/>
          </a:xfrm>
        </p:spPr>
        <p:txBody>
          <a:bodyPr rtlCol="0">
            <a:normAutofit/>
          </a:bodyPr>
          <a:lstStyle/>
          <a:p>
            <a:pPr rtl="0"/>
            <a:r>
              <a:rPr lang="lt" sz="2600" dirty="0"/>
              <a:t>Naudotojas gali gauti lydinčiųjų dokumentų, atitinkančių paieškos kriterijuose nurodytą laikotarpį, sąrašą</a:t>
            </a:r>
          </a:p>
          <a:p>
            <a:pPr rtl="0"/>
            <a:r>
              <a:rPr lang="lt" sz="2600" dirty="0"/>
              <a:t>Sistema pateikia turimus rezultatus, o naudotojas gali peržiūrėti ir atsisiųsti kiekvieną iš jų į savo vietinę bylų sistemą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5832648" cy="1069768"/>
          </a:xfrm>
        </p:spPr>
        <p:txBody>
          <a:bodyPr rtlCol="0"/>
          <a:lstStyle/>
          <a:p>
            <a:pPr rtl="0"/>
            <a:r>
              <a:rPr lang="lt" sz="2800"/>
              <a:t>Lydintieji dokumentai (1/6)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CFA70-ED8D-46CF-BF80-D7F9D300E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5904656" cy="1069768"/>
          </a:xfrm>
        </p:spPr>
        <p:txBody>
          <a:bodyPr rtlCol="0"/>
          <a:lstStyle/>
          <a:p>
            <a:pPr rtl="0"/>
            <a:r>
              <a:rPr lang="lt" sz="2800"/>
              <a:t>Lydintieji dokumentai (2/6)</a:t>
            </a:r>
            <a:endParaRPr lang="el-G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BC64F26-4488-4D01-B06F-03CC3FFE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1"/>
            <a:ext cx="8075240" cy="839777"/>
          </a:xfrm>
        </p:spPr>
        <p:txBody>
          <a:bodyPr rtlCol="0">
            <a:normAutofit/>
          </a:bodyPr>
          <a:lstStyle/>
          <a:p>
            <a:pPr rtl="0"/>
            <a:r>
              <a:rPr lang="lt" sz="2400" dirty="0"/>
              <a:t>1 žingsnis. Pereikite į langą „Lydintieji dokumentai“</a:t>
            </a:r>
          </a:p>
          <a:p>
            <a:pPr lvl="1" rtl="0"/>
            <a:endParaRPr lang="en-US" sz="16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912095D-087A-4039-8703-3BDE3932883A}"/>
              </a:ext>
            </a:extLst>
          </p:cNvPr>
          <p:cNvSpPr txBox="1">
            <a:spLocks/>
          </p:cNvSpPr>
          <p:nvPr/>
        </p:nvSpPr>
        <p:spPr>
          <a:xfrm>
            <a:off x="457200" y="4747585"/>
            <a:ext cx="8075240" cy="1893709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4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2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400" dirty="0"/>
              <a:t>2 žingsnis. Pateikite paieškos kriterijus „Data nuo“ ir „Data iki“</a:t>
            </a:r>
          </a:p>
          <a:p>
            <a:pPr lvl="1" rtl="0"/>
            <a:r>
              <a:rPr lang="lt" dirty="0"/>
              <a:t>„Data nuo“ ir „Data iki“ sistemoje iš pradžių nustatyta kaip dabartinė data</a:t>
            </a:r>
          </a:p>
          <a:p>
            <a:pPr lvl="1" rtl="0"/>
            <a:endParaRPr lang="en-US" sz="1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1D89F2-4322-4CFE-9679-D805A98F2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90FA84-C4AA-FBE0-B0BF-C2B3880F3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017390"/>
            <a:ext cx="6565304" cy="25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5904656" cy="1069768"/>
          </a:xfrm>
        </p:spPr>
        <p:txBody>
          <a:bodyPr rtlCol="0"/>
          <a:lstStyle/>
          <a:p>
            <a:pPr rtl="0"/>
            <a:r>
              <a:rPr lang="lt" sz="2800"/>
              <a:t>Lydintieji dokumentai (3/6)</a:t>
            </a:r>
            <a:endParaRPr lang="el-G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BC64F26-4488-4D01-B06F-03CC3FFE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1"/>
            <a:ext cx="8075240" cy="2088233"/>
          </a:xfrm>
        </p:spPr>
        <p:txBody>
          <a:bodyPr rtlCol="0">
            <a:normAutofit/>
          </a:bodyPr>
          <a:lstStyle/>
          <a:p>
            <a:pPr rtl="0"/>
            <a:r>
              <a:rPr lang="lt" sz="2600"/>
              <a:t>3 žingsnis. Spustelėkite mygtuką „Ieškoti“</a:t>
            </a:r>
          </a:p>
          <a:p>
            <a:pPr lvl="1" rtl="0"/>
            <a:r>
              <a:rPr lang="lt" sz="2400"/>
              <a:t>Sistema patikrina, ar pateikti paieškos kriterijai yra tinkami (t. y. </a:t>
            </a:r>
            <a:r>
              <a:rPr lang="lt" sz="2200"/>
              <a:t>nurodytas laikotarpis negali būti ilgesnis nei 10 dienų, </a:t>
            </a:r>
            <a:endParaRPr lang="en-US" dirty="0"/>
          </a:p>
          <a:p>
            <a:pPr lvl="2" rtl="0">
              <a:lnSpc>
                <a:spcPct val="90000"/>
              </a:lnSpc>
            </a:pPr>
            <a:r>
              <a:rPr lang="lt"/>
              <a:t>Jei ne, rodomas pranešimas apie klaidą</a:t>
            </a:r>
          </a:p>
          <a:p>
            <a:pPr marL="749808" lvl="2" indent="0" rtl="0">
              <a:lnSpc>
                <a:spcPct val="90000"/>
              </a:lnSpc>
              <a:buNone/>
            </a:pPr>
            <a:endParaRPr lang="en-US" dirty="0"/>
          </a:p>
          <a:p>
            <a:pPr marL="749808" lvl="2" indent="0" rtl="0">
              <a:lnSpc>
                <a:spcPct val="90000"/>
              </a:lnSpc>
              <a:buNone/>
            </a:pPr>
            <a:endParaRPr lang="en-US" dirty="0"/>
          </a:p>
          <a:p>
            <a:pPr marL="749808" lvl="2" indent="0" rtl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15FEF45-8605-4012-8D35-71AB0F107782}"/>
              </a:ext>
            </a:extLst>
          </p:cNvPr>
          <p:cNvSpPr txBox="1">
            <a:spLocks/>
          </p:cNvSpPr>
          <p:nvPr/>
        </p:nvSpPr>
        <p:spPr>
          <a:xfrm>
            <a:off x="457200" y="4274154"/>
            <a:ext cx="8075240" cy="117107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4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2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rtl="0">
              <a:lnSpc>
                <a:spcPct val="90000"/>
              </a:lnSpc>
            </a:pPr>
            <a:r>
              <a:rPr lang="lt" dirty="0"/>
              <a:t>Jei taip, rodomi deklaracijų, susijusių su lydinčiaisiais dokumentais, atitinkančiais pateiktus paieškos kriterijus, MRN</a:t>
            </a:r>
            <a:endParaRPr lang="en-GB" dirty="0"/>
          </a:p>
          <a:p>
            <a:pPr lvl="1" rtl="0"/>
            <a:endParaRPr lang="en-US" sz="1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206F35-DED5-4D62-9726-C0FB9BAAD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A837B-1C5A-85D5-5295-157554DF9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48" y="3524233"/>
            <a:ext cx="8794304" cy="7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7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tx1"/>
            </a:gs>
            <a:gs pos="100000">
              <a:srgbClr val="00B0F0">
                <a:alpha val="42000"/>
              </a:srgbClr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467544" y="1356603"/>
            <a:ext cx="7817152" cy="1064285"/>
          </a:xfrm>
        </p:spPr>
        <p:txBody>
          <a:bodyPr rtlCol="0">
            <a:noAutofit/>
          </a:bodyPr>
          <a:lstStyle/>
          <a:p>
            <a:pPr lvl="1" rtl="0"/>
            <a:r>
              <a:rPr lang="lt" sz="2000" dirty="0"/>
              <a:t>Naudotojas nukreipiamas į BAP sistemą, kad galėtų prisijungti. Rodomas prisijungimo puslapis, kuriame naudotojas raginamas pasirinkti norimą prisijungimo būdą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800" dirty="0"/>
              <a:t>Prisijungimo procedūra – Lietuvos muitinės sistema (2/5)</a:t>
            </a:r>
            <a:endParaRPr lang="el-G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DBBD8A9-AE0C-4230-9746-66D642EA16AB}"/>
              </a:ext>
            </a:extLst>
          </p:cNvPr>
          <p:cNvSpPr txBox="1">
            <a:spLocks/>
          </p:cNvSpPr>
          <p:nvPr/>
        </p:nvSpPr>
        <p:spPr>
          <a:xfrm>
            <a:off x="467544" y="5933636"/>
            <a:ext cx="7817152" cy="44769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4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2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lvl="1" indent="-384048" rtl="0">
              <a:buSzPct val="80000"/>
              <a:buFont typeface="Wingdings 2" pitchFamily="18" charset="2"/>
              <a:buChar char=""/>
            </a:pPr>
            <a:r>
              <a:rPr lang="lt" sz="2000" dirty="0"/>
              <a:t>3 žingsnis. Spustelėkite mygtuką „Sertifikatas“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9F716-FF96-4C65-8DB3-F68384067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6E536-FFE2-E8B5-2470-17C1CDE81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894" y="2377062"/>
            <a:ext cx="670621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36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9" y="116632"/>
            <a:ext cx="5832648" cy="1069768"/>
          </a:xfrm>
        </p:spPr>
        <p:txBody>
          <a:bodyPr rtlCol="0"/>
          <a:lstStyle/>
          <a:p>
            <a:pPr rtl="0"/>
            <a:r>
              <a:rPr lang="lt" sz="2800"/>
              <a:t>Lydintieji dokumentai (4/6)</a:t>
            </a:r>
            <a:endParaRPr lang="el-G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E9106B-808A-4C80-B2C9-6CA7DC3A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074"/>
            <a:ext cx="7467600" cy="519336"/>
          </a:xfrm>
        </p:spPr>
        <p:txBody>
          <a:bodyPr rtlCol="0">
            <a:normAutofit/>
          </a:bodyPr>
          <a:lstStyle/>
          <a:p>
            <a:pPr rtl="0"/>
            <a:r>
              <a:rPr lang="lt"/>
              <a:t>4 žingsnis. Spustelėkite MRN saitą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8C9F-0FE9-4BCA-8C14-D00C89826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193CE-CA9D-CAF9-CF82-D600ABE13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44" y="1838770"/>
            <a:ext cx="8346712" cy="47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5832648" cy="1069768"/>
          </a:xfrm>
        </p:spPr>
        <p:txBody>
          <a:bodyPr rtlCol="0"/>
          <a:lstStyle/>
          <a:p>
            <a:pPr rtl="0"/>
            <a:r>
              <a:rPr lang="lt" sz="2800"/>
              <a:t>Lydintieji dokumentai (5/6)</a:t>
            </a:r>
            <a:endParaRPr lang="el-G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99236-8FB0-44FF-BA3E-FABE4EA6A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8" y="1556792"/>
            <a:ext cx="3270402" cy="3124943"/>
          </a:xfrm>
        </p:spPr>
        <p:txBody>
          <a:bodyPr rtlCol="0">
            <a:normAutofit/>
          </a:bodyPr>
          <a:lstStyle/>
          <a:p>
            <a:pPr lvl="1" rtl="0"/>
            <a:r>
              <a:rPr lang="lt"/>
              <a:t>Pasirinkto MRN lydintysis dokumentas rodomas naujoje naršyklės kortelėje</a:t>
            </a:r>
          </a:p>
          <a:p>
            <a:pPr marL="36576" indent="0" rtl="0">
              <a:buNone/>
            </a:pP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7D525-950A-4D91-BDC2-68F399FC9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121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7D731-2227-9B12-BFF0-967DCFDF6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720" y="1219051"/>
            <a:ext cx="606081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0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9A27C-9089-7941-F087-927964060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78AC6D-3129-C5C3-94C6-F1889AFC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5832648" cy="1069768"/>
          </a:xfrm>
        </p:spPr>
        <p:txBody>
          <a:bodyPr rtlCol="0"/>
          <a:lstStyle/>
          <a:p>
            <a:pPr rtl="0"/>
            <a:r>
              <a:rPr lang="lt" sz="2800"/>
              <a:t>Lydintieji dokumentai (6/6)</a:t>
            </a:r>
            <a:endParaRPr lang="el-GR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E9541-1301-3D0B-734C-FB7A082B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515AD-40FB-64CC-336A-8955BD9E6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BECC0-05CF-F8E4-116F-20516F37E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876" y="1198227"/>
            <a:ext cx="6002248" cy="54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1389065"/>
          </a:xfrm>
        </p:spPr>
        <p:txBody>
          <a:bodyPr rtlCol="0">
            <a:normAutofit fontScale="92500"/>
          </a:bodyPr>
          <a:lstStyle/>
          <a:p>
            <a:pPr rtl="0"/>
            <a:r>
              <a:rPr lang="lt"/>
              <a:t>Naudotojas gali prašyti atlikti užklausą apie garantiją</a:t>
            </a:r>
          </a:p>
          <a:p>
            <a:pPr rtl="0"/>
            <a:r>
              <a:rPr lang="lt"/>
              <a:t>1 žingsnis. Pereikite į langą „Užklausa apie garantiją“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544616" cy="1069768"/>
          </a:xfrm>
        </p:spPr>
        <p:txBody>
          <a:bodyPr rtlCol="0"/>
          <a:lstStyle/>
          <a:p>
            <a:pPr rtl="0"/>
            <a:r>
              <a:rPr lang="lt" sz="3200"/>
              <a:t>Garantijos (1/4)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E12E6-6BE0-434D-98AB-F977E5CC7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9396E-BEB4-DC51-D0A2-0799B8BAC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92" y="2844163"/>
            <a:ext cx="7602016" cy="38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7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3989039"/>
          </a:xfrm>
        </p:spPr>
        <p:txBody>
          <a:bodyPr rtlCol="0">
            <a:normAutofit/>
          </a:bodyPr>
          <a:lstStyle/>
          <a:p>
            <a:pPr rtl="0"/>
            <a:r>
              <a:rPr lang="lt"/>
              <a:t>2 žingsnis. Užpildykite reikiamą informaciją (GRN yra privalomas)</a:t>
            </a:r>
          </a:p>
          <a:p>
            <a:pPr rtl="0"/>
            <a:r>
              <a:rPr lang="lt"/>
              <a:t>3 žingsnis. Spustelėkite mygtuką „Pridėti garantijos nuorodą“</a:t>
            </a:r>
          </a:p>
          <a:p>
            <a:pPr lvl="1" rtl="0"/>
            <a:r>
              <a:rPr lang="lt"/>
              <a:t>Pateiktą informaciją galima rasti lentelėje „Garantijų nuorodos“</a:t>
            </a:r>
          </a:p>
          <a:p>
            <a:pPr rtl="0"/>
            <a:r>
              <a:rPr lang="lt"/>
              <a:t>4 žingsnis. Norėdami pridėti daugiau garantijų, pakartokite 3–4 žingsnius</a:t>
            </a:r>
          </a:p>
          <a:p>
            <a:pPr lvl="1" rtl="0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544616" cy="1069768"/>
          </a:xfrm>
        </p:spPr>
        <p:txBody>
          <a:bodyPr rtlCol="0"/>
          <a:lstStyle/>
          <a:p>
            <a:pPr rtl="0"/>
            <a:r>
              <a:rPr lang="lt" sz="3200"/>
              <a:t>Garantijos (2/4)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FAD8D-D0E6-490F-8899-E942096D8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" sz="3200"/>
              <a:t>Garantijos (3/4)</a:t>
            </a:r>
            <a:endParaRPr lang="el-G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C6F85BF-62B0-4E63-B8C5-5D042F56C35F}"/>
              </a:ext>
            </a:extLst>
          </p:cNvPr>
          <p:cNvSpPr txBox="1">
            <a:spLocks/>
          </p:cNvSpPr>
          <p:nvPr/>
        </p:nvSpPr>
        <p:spPr>
          <a:xfrm>
            <a:off x="457200" y="5513026"/>
            <a:ext cx="8003232" cy="652278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4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2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lvl="1" indent="0" rtl="0">
              <a:buNone/>
            </a:pPr>
            <a:endParaRPr lang="en-US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8F666-F19C-4A60-9044-1754EECA4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125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7AE707-9E16-1DEB-113E-062997BF3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28BA37-B120-A6A6-DB0D-415EEB574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3" y="1541355"/>
            <a:ext cx="8547234" cy="44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" sz="3200"/>
              <a:t>Garantijos (4/4)</a:t>
            </a:r>
            <a:endParaRPr lang="el-G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21195-55DF-4B58-8B05-58D14A1FE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 rtlCol="0"/>
          <a:lstStyle/>
          <a:p>
            <a:pPr rtl="0"/>
            <a:r>
              <a:rPr lang="lt"/>
              <a:t>6 žingsnis. Spustelėkite mygtuką „Pateikti“ ir patvirtinkite atliekamą veiksmą</a:t>
            </a:r>
          </a:p>
          <a:p>
            <a:pPr lvl="1" rtl="0"/>
            <a:r>
              <a:rPr lang="lt"/>
              <a:t>CD034C pranešimas siunčiamas į GVS</a:t>
            </a:r>
            <a:endParaRPr lang="en-GB" dirty="0"/>
          </a:p>
          <a:p>
            <a:pPr lvl="1" rtl="0"/>
            <a:r>
              <a:rPr lang="lt"/>
              <a:t>Parodomas pranešimas apie sėkmingai atliktus veiksmus, pateikiant nuorodą „čia“, kad būtų galima peržiūrėti langą „Pranešimai“</a:t>
            </a:r>
          </a:p>
          <a:p>
            <a:pPr lvl="1" rtl="0"/>
            <a:r>
              <a:rPr lang="lt"/>
              <a:t>CD037C pranešimas bus gautas iš GVS</a:t>
            </a:r>
          </a:p>
          <a:p>
            <a:pPr lvl="1" rt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D1D10-B828-4F83-A7AF-498E07AA2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126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9E982-2E36-16A1-85F4-D17E19CBE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472973"/>
            <a:ext cx="8686800" cy="8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1E2D1-92AA-422D-B795-0BE05F5718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5780" y="1340768"/>
            <a:ext cx="7938628" cy="3096344"/>
          </a:xfrm>
        </p:spPr>
        <p:txBody>
          <a:bodyPr rtlCol="0">
            <a:normAutofit lnSpcReduction="10000"/>
          </a:bodyPr>
          <a:lstStyle/>
          <a:p>
            <a:pPr marL="36576" indent="0" algn="ctr" rtl="0">
              <a:buNone/>
            </a:pPr>
            <a:r>
              <a:rPr lang="lt" sz="4400">
                <a:solidFill>
                  <a:srgbClr val="0070C0"/>
                </a:solidFill>
              </a:rPr>
              <a:t>AČIŪ UŽ DĖMESĮ</a:t>
            </a:r>
          </a:p>
          <a:p>
            <a:pPr marL="36576" indent="0" algn="ctr" rtl="0"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36576" indent="0" algn="ctr" rtl="0"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36576" indent="0" algn="ctr" rtl="0">
              <a:buNone/>
            </a:pPr>
            <a:r>
              <a:rPr lang="lt" sz="4400">
                <a:solidFill>
                  <a:srgbClr val="0070C0"/>
                </a:solidFill>
              </a:rPr>
              <a:t>GEROS DIENOS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D26C5-24A7-4D3F-91BA-2F4A3AE1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02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544616" cy="1069768"/>
          </a:xfrm>
        </p:spPr>
        <p:txBody>
          <a:bodyPr rtlCol="0"/>
          <a:lstStyle/>
          <a:p>
            <a:pPr rtl="0"/>
            <a:r>
              <a:rPr lang="lt" sz="2800" dirty="0"/>
              <a:t>Prisijungimo procedūra – Lietuvos muitinės sistema (3/5)</a:t>
            </a:r>
            <a:endParaRPr lang="el-G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556792"/>
            <a:ext cx="7467600" cy="4381947"/>
          </a:xfrm>
        </p:spPr>
        <p:txBody>
          <a:bodyPr rtlCol="0"/>
          <a:lstStyle/>
          <a:p>
            <a:pPr marL="420624" lvl="1" indent="-384048" rtl="0">
              <a:buSzPct val="80000"/>
              <a:buFont typeface="Wingdings 2" pitchFamily="18" charset="2"/>
              <a:buChar char=""/>
            </a:pPr>
            <a:r>
              <a:rPr lang="lt" sz="2600"/>
              <a:t>4 žingsnis. Pasirinkite tinkamą prisijungimo sertifikatą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5B7FD8-85E2-4CAA-B826-DC268D405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45" y="2462111"/>
            <a:ext cx="5172797" cy="2915057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D00E0E9-D96C-4AF0-8B24-3446931DCCAA}"/>
              </a:ext>
            </a:extLst>
          </p:cNvPr>
          <p:cNvSpPr txBox="1">
            <a:spLocks/>
          </p:cNvSpPr>
          <p:nvPr/>
        </p:nvSpPr>
        <p:spPr>
          <a:xfrm>
            <a:off x="457200" y="5364545"/>
            <a:ext cx="7467600" cy="728208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4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2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rtl="0"/>
            <a:r>
              <a:rPr lang="lt"/>
              <a:t>Jei pasirinktas sertifikatas yra tinkamas, naudotojas nukreipiamas į NTKS kliento portalą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05725F-DD29-4B6B-9E10-9F2C5E49D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800" dirty="0"/>
              <a:t>Prisijungimo procedūra – Lietuvos muitinės sistema (4/5)</a:t>
            </a:r>
            <a:endParaRPr lang="el-G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74434"/>
            <a:ext cx="8363272" cy="126493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lt" dirty="0"/>
              <a:t>5 žingsnis. Pasirinkite su sertifikatu susijusį atstovą. Naudotojas gali atlikti atstovo paiešką pagal „Įmonės pavadinimas“ arba „TIN“.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0709B42-5AE9-42E7-8F64-95845598B0BD}"/>
              </a:ext>
            </a:extLst>
          </p:cNvPr>
          <p:cNvSpPr txBox="1">
            <a:spLocks/>
          </p:cNvSpPr>
          <p:nvPr/>
        </p:nvSpPr>
        <p:spPr>
          <a:xfrm>
            <a:off x="471099" y="4365104"/>
            <a:ext cx="8262664" cy="86409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2200" dirty="0"/>
          </a:p>
          <a:p>
            <a:pPr rt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8C980-A24E-4F93-988E-03EFB534E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47D68-1A34-4DC5-35AA-0522FA8B1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0" y="2580739"/>
            <a:ext cx="8012080" cy="402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800" dirty="0"/>
              <a:t>Prisijungimo procedūra – Lietuvos muitinės sistema (5/5)</a:t>
            </a:r>
            <a:endParaRPr lang="el-G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D7BF207-2AD8-4D3F-A2E7-77B19BAF166D}"/>
              </a:ext>
            </a:extLst>
          </p:cNvPr>
          <p:cNvSpPr txBox="1">
            <a:spLocks/>
          </p:cNvSpPr>
          <p:nvPr/>
        </p:nvSpPr>
        <p:spPr>
          <a:xfrm>
            <a:off x="457199" y="1428611"/>
            <a:ext cx="7571185" cy="113629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rtl="0"/>
            <a:r>
              <a:rPr lang="lt" sz="2400"/>
              <a:t>Rodomi iš muitinės įstaigų gauti pranešimai (t. y. iš NTKS sistemos,verslininko elektroninių pranešimų funkcijos).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20F47-C1D4-4FC3-A239-BA57FFE75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8712-1862-2080-2FAC-203D7D279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1" y="2592027"/>
            <a:ext cx="7859217" cy="40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F7DFB0-6285-3197-02A3-7721D3D9C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0312"/>
            <a:ext cx="9144000" cy="13647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580769" cy="1069768"/>
          </a:xfrm>
        </p:spPr>
        <p:txBody>
          <a:bodyPr rtlCol="0"/>
          <a:lstStyle/>
          <a:p>
            <a:pPr rtl="0"/>
            <a:r>
              <a:rPr lang="lt" sz="3200"/>
              <a:t>Programos apžvalga – viršutinė juosta	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E65263B-C278-42D4-9486-21EB58782078}"/>
              </a:ext>
            </a:extLst>
          </p:cNvPr>
          <p:cNvSpPr txBox="1">
            <a:spLocks/>
          </p:cNvSpPr>
          <p:nvPr/>
        </p:nvSpPr>
        <p:spPr>
          <a:xfrm>
            <a:off x="413792" y="2508730"/>
            <a:ext cx="8316416" cy="2792478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2600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94B0A1EE-380A-442C-8E29-B8224A772357}"/>
              </a:ext>
            </a:extLst>
          </p:cNvPr>
          <p:cNvSpPr txBox="1">
            <a:spLocks/>
          </p:cNvSpPr>
          <p:nvPr/>
        </p:nvSpPr>
        <p:spPr>
          <a:xfrm>
            <a:off x="584064" y="2561445"/>
            <a:ext cx="7467600" cy="3963899"/>
          </a:xfrm>
          <a:prstGeom prst="rect">
            <a:avLst/>
          </a:prstGeom>
        </p:spPr>
        <p:txBody>
          <a:bodyPr vert="horz" rtlCol="0">
            <a:normAutofit fontScale="2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rtl="0">
              <a:buNone/>
            </a:pPr>
            <a:r>
              <a:rPr lang="lt" sz="6800"/>
              <a:t>1) Peržiūrėti paslaugų teikimo sąlygas</a:t>
            </a:r>
          </a:p>
          <a:p>
            <a:pPr marL="36576" indent="0" rtl="0">
              <a:buNone/>
            </a:pPr>
            <a:r>
              <a:rPr lang="lt" sz="6800"/>
              <a:t>2) Peržiūrėti naudotojo vadovą</a:t>
            </a:r>
          </a:p>
          <a:p>
            <a:pPr marL="36576" indent="0" rtl="0">
              <a:buNone/>
            </a:pPr>
            <a:r>
              <a:rPr lang="lt" sz="6800"/>
              <a:t>3) Prieiga prie Lietuvos muitinės svetainės</a:t>
            </a:r>
          </a:p>
          <a:p>
            <a:pPr marL="36576" indent="0" rtl="0">
              <a:buNone/>
            </a:pPr>
            <a:r>
              <a:rPr lang="lt" sz="6800"/>
              <a:t>4) Keisti kalbą</a:t>
            </a:r>
          </a:p>
          <a:p>
            <a:pPr marL="36576" indent="0" rtl="0">
              <a:buNone/>
            </a:pPr>
            <a:r>
              <a:rPr lang="lt" sz="6800"/>
              <a:t>5) Atsijungimo mygtukas</a:t>
            </a:r>
          </a:p>
          <a:p>
            <a:pPr marL="36576" indent="0" rtl="0">
              <a:buNone/>
            </a:pPr>
            <a:r>
              <a:rPr lang="lt" sz="6800"/>
              <a:t>6) Pereiti į pranešimų langą</a:t>
            </a:r>
          </a:p>
          <a:p>
            <a:pPr marL="36576" indent="0" rtl="0">
              <a:buNone/>
            </a:pPr>
            <a:r>
              <a:rPr lang="lt" sz="6800"/>
              <a:t>7) Programos pavadinimas</a:t>
            </a:r>
          </a:p>
          <a:p>
            <a:pPr marL="36576" indent="0" rtl="0">
              <a:buNone/>
            </a:pPr>
            <a:r>
              <a:rPr lang="lt" sz="6800"/>
              <a:t>8) Atstovo duomenys</a:t>
            </a:r>
          </a:p>
          <a:p>
            <a:pPr marL="36576" indent="0" rtl="0">
              <a:buNone/>
            </a:pPr>
            <a:r>
              <a:rPr lang="lt" sz="6800"/>
              <a:t>9) Pagrindinio verslininko duomenys</a:t>
            </a:r>
          </a:p>
          <a:p>
            <a:pPr marL="36576" indent="0" rtl="0">
              <a:buNone/>
            </a:pPr>
            <a:r>
              <a:rPr lang="lt" sz="6800"/>
              <a:t>10) Pereiti į atstovo langą</a:t>
            </a:r>
          </a:p>
          <a:p>
            <a:pPr marL="36576" indent="0" rtl="0">
              <a:buNone/>
            </a:pPr>
            <a:r>
              <a:rPr lang="lt" sz="6800"/>
              <a:t>11) Pereiti į elektroninių pranešimų langą</a:t>
            </a:r>
          </a:p>
          <a:p>
            <a:pPr marL="36576" indent="0" rtl="0">
              <a:buNone/>
            </a:pPr>
            <a:r>
              <a:rPr lang="lt" sz="6800"/>
              <a:t>12) Pereiti į deklaracijų langą</a:t>
            </a:r>
          </a:p>
          <a:p>
            <a:pPr marL="36576" indent="0" rtl="0">
              <a:buNone/>
            </a:pPr>
            <a:r>
              <a:rPr lang="lt" sz="6800"/>
              <a:t>13) Pereiti į lydinčiųjų dokumentų langą </a:t>
            </a:r>
          </a:p>
          <a:p>
            <a:pPr marL="36576" indent="0" rtl="0">
              <a:buNone/>
            </a:pPr>
            <a:r>
              <a:rPr lang="lt" sz="6800"/>
              <a:t>14) Pereiti į Garantijų langą</a:t>
            </a:r>
          </a:p>
          <a:p>
            <a:pPr marL="36576" indent="0" rtl="0">
              <a:buNone/>
            </a:pPr>
            <a:endParaRPr lang="en-US" sz="8000" dirty="0"/>
          </a:p>
          <a:p>
            <a:pPr marL="36576" indent="0" rtl="0">
              <a:buNone/>
            </a:pPr>
            <a:endParaRPr lang="en-US" sz="8000" dirty="0"/>
          </a:p>
          <a:p>
            <a:pPr marL="550926" indent="-514350" rtl="0">
              <a:buFont typeface="Wingdings 2" pitchFamily="18" charset="2"/>
              <a:buAutoNum type="arabicParenR"/>
            </a:pPr>
            <a:endParaRPr lang="en-US" dirty="0"/>
          </a:p>
          <a:p>
            <a:pPr marL="550926" indent="-514350" rtl="0">
              <a:buFont typeface="Wingdings 2" pitchFamily="18" charset="2"/>
              <a:buAutoNum type="arabicParenR"/>
            </a:pPr>
            <a:endParaRPr lang="en-US" dirty="0"/>
          </a:p>
          <a:p>
            <a:pPr marL="550926" indent="-514350" rtl="0">
              <a:buFont typeface="Wingdings 2" pitchFamily="18" charset="2"/>
              <a:buAutoNum type="arabicParenR"/>
            </a:pPr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89042B4-47D6-412A-91D4-7D5A003AE10F}"/>
              </a:ext>
            </a:extLst>
          </p:cNvPr>
          <p:cNvSpPr/>
          <p:nvPr/>
        </p:nvSpPr>
        <p:spPr>
          <a:xfrm>
            <a:off x="4546030" y="1147883"/>
            <a:ext cx="180169" cy="15726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lt" sz="1400"/>
              <a:t>1</a:t>
            </a:r>
            <a:endParaRPr lang="el-GR" sz="14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1E217E-3B1D-4736-BECE-444D2317986A}"/>
              </a:ext>
            </a:extLst>
          </p:cNvPr>
          <p:cNvSpPr/>
          <p:nvPr/>
        </p:nvSpPr>
        <p:spPr>
          <a:xfrm>
            <a:off x="6017330" y="1141635"/>
            <a:ext cx="180169" cy="15726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lt" sz="1400"/>
              <a:t>2</a:t>
            </a:r>
            <a:endParaRPr lang="el-GR" sz="14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B603EC-9101-4D06-943E-919E3DC6DA76}"/>
              </a:ext>
            </a:extLst>
          </p:cNvPr>
          <p:cNvSpPr/>
          <p:nvPr/>
        </p:nvSpPr>
        <p:spPr>
          <a:xfrm>
            <a:off x="7183860" y="1144918"/>
            <a:ext cx="180169" cy="15726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lt" sz="1400"/>
              <a:t>3</a:t>
            </a:r>
            <a:endParaRPr lang="el-GR" sz="14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8A5BBFB-1599-46DE-A5EE-7DE6391107AA}"/>
              </a:ext>
            </a:extLst>
          </p:cNvPr>
          <p:cNvSpPr/>
          <p:nvPr/>
        </p:nvSpPr>
        <p:spPr>
          <a:xfrm>
            <a:off x="7961579" y="1127325"/>
            <a:ext cx="180169" cy="15726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lt" sz="1400"/>
              <a:t>4</a:t>
            </a:r>
            <a:endParaRPr lang="el-GR" sz="14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6C16EB-7091-4BC9-BCC7-97D7C8AC1625}"/>
              </a:ext>
            </a:extLst>
          </p:cNvPr>
          <p:cNvSpPr/>
          <p:nvPr/>
        </p:nvSpPr>
        <p:spPr>
          <a:xfrm>
            <a:off x="8399602" y="1139594"/>
            <a:ext cx="180169" cy="15726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lt" sz="1400"/>
              <a:t>5</a:t>
            </a:r>
            <a:endParaRPr lang="el-GR" sz="14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20E59B-30C7-47B7-9EDB-E5985CECCFA1}"/>
              </a:ext>
            </a:extLst>
          </p:cNvPr>
          <p:cNvSpPr/>
          <p:nvPr/>
        </p:nvSpPr>
        <p:spPr>
          <a:xfrm>
            <a:off x="2024816" y="1762847"/>
            <a:ext cx="180169" cy="18830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lt" sz="1400"/>
              <a:t>7</a:t>
            </a:r>
            <a:endParaRPr lang="el-GR" sz="14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F78F9C1-1BEC-4156-B22C-89E2C0103559}"/>
              </a:ext>
            </a:extLst>
          </p:cNvPr>
          <p:cNvSpPr/>
          <p:nvPr/>
        </p:nvSpPr>
        <p:spPr>
          <a:xfrm>
            <a:off x="5676353" y="1600450"/>
            <a:ext cx="180169" cy="18830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lt" sz="1400"/>
              <a:t>8</a:t>
            </a:r>
            <a:endParaRPr lang="el-GR" sz="14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67294A0-242D-40C6-9D96-6A1054646F4C}"/>
              </a:ext>
            </a:extLst>
          </p:cNvPr>
          <p:cNvSpPr/>
          <p:nvPr/>
        </p:nvSpPr>
        <p:spPr>
          <a:xfrm>
            <a:off x="7093775" y="1536703"/>
            <a:ext cx="180169" cy="18830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lt" sz="1400"/>
              <a:t>9</a:t>
            </a:r>
            <a:endParaRPr lang="el-GR" sz="14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5A25D97-9E78-49DC-BE1A-C8F78EDB821B}"/>
              </a:ext>
            </a:extLst>
          </p:cNvPr>
          <p:cNvSpPr/>
          <p:nvPr/>
        </p:nvSpPr>
        <p:spPr>
          <a:xfrm>
            <a:off x="8087833" y="1651217"/>
            <a:ext cx="215504" cy="188304"/>
          </a:xfrm>
          <a:prstGeom prst="ellipse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rtl="0"/>
            <a:r>
              <a:rPr lang="lt" sz="1050"/>
              <a:t>10</a:t>
            </a:r>
            <a:endParaRPr lang="el-GR" sz="10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9012370-E50E-43FD-8862-FB53B1FCE4A0}"/>
              </a:ext>
            </a:extLst>
          </p:cNvPr>
          <p:cNvSpPr/>
          <p:nvPr/>
        </p:nvSpPr>
        <p:spPr>
          <a:xfrm>
            <a:off x="1416248" y="2170447"/>
            <a:ext cx="215504" cy="188304"/>
          </a:xfrm>
          <a:prstGeom prst="ellipse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rtl="0"/>
            <a:r>
              <a:rPr lang="lt" sz="1050"/>
              <a:t>12</a:t>
            </a:r>
            <a:endParaRPr lang="el-GR" sz="10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2A842E5-E33F-47B4-975D-B9345F77A48A}"/>
              </a:ext>
            </a:extLst>
          </p:cNvPr>
          <p:cNvSpPr/>
          <p:nvPr/>
        </p:nvSpPr>
        <p:spPr>
          <a:xfrm>
            <a:off x="2269704" y="2187241"/>
            <a:ext cx="215504" cy="188304"/>
          </a:xfrm>
          <a:prstGeom prst="ellipse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rtl="0"/>
            <a:r>
              <a:rPr lang="lt" sz="1050"/>
              <a:t>13</a:t>
            </a:r>
            <a:endParaRPr lang="el-GR" sz="100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C178254-D856-42C9-B75F-AC2282C73311}"/>
              </a:ext>
            </a:extLst>
          </p:cNvPr>
          <p:cNvSpPr/>
          <p:nvPr/>
        </p:nvSpPr>
        <p:spPr>
          <a:xfrm>
            <a:off x="3666986" y="2151285"/>
            <a:ext cx="215504" cy="188304"/>
          </a:xfrm>
          <a:prstGeom prst="ellipse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rtl="0"/>
            <a:r>
              <a:rPr lang="lt" sz="1050"/>
              <a:t>14</a:t>
            </a:r>
            <a:endParaRPr lang="el-GR" sz="1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12BDDE-4E70-4F7D-9C2E-E73B85490860}"/>
              </a:ext>
            </a:extLst>
          </p:cNvPr>
          <p:cNvSpPr/>
          <p:nvPr/>
        </p:nvSpPr>
        <p:spPr>
          <a:xfrm>
            <a:off x="18614" y="2116342"/>
            <a:ext cx="215504" cy="188304"/>
          </a:xfrm>
          <a:prstGeom prst="ellipse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rtl="0"/>
            <a:r>
              <a:rPr lang="lt" sz="1050"/>
              <a:t>11</a:t>
            </a:r>
            <a:endParaRPr lang="el-GR" sz="1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176ECD-D61C-4A84-8E03-1439FF73CE9A}"/>
              </a:ext>
            </a:extLst>
          </p:cNvPr>
          <p:cNvSpPr/>
          <p:nvPr/>
        </p:nvSpPr>
        <p:spPr>
          <a:xfrm>
            <a:off x="18614" y="1455024"/>
            <a:ext cx="215504" cy="18830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lt" sz="1400"/>
              <a:t>6</a:t>
            </a:r>
            <a:endParaRPr lang="el-GR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18BAE-6751-48E1-8AE2-AB0775CB8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544616" cy="1069768"/>
          </a:xfrm>
        </p:spPr>
        <p:txBody>
          <a:bodyPr rtlCol="0"/>
          <a:lstStyle/>
          <a:p>
            <a:pPr rtl="0"/>
            <a:r>
              <a:rPr lang="lt" sz="3200"/>
              <a:t>Programos apžvalga – apatinė juosta</a:t>
            </a:r>
            <a:endParaRPr lang="el-G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048" y="1700122"/>
            <a:ext cx="8379904" cy="69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A90456D5-B47F-40F4-ACFB-60C9F7C60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43" y="2356016"/>
            <a:ext cx="8224513" cy="1623823"/>
          </a:xfrm>
        </p:spPr>
        <p:txBody>
          <a:bodyPr rtlCol="0" anchor="ctr">
            <a:noAutofit/>
          </a:bodyPr>
          <a:lstStyle/>
          <a:p>
            <a:pPr marL="36576" indent="0" rtl="0">
              <a:lnSpc>
                <a:spcPct val="80000"/>
              </a:lnSpc>
              <a:buNone/>
            </a:pPr>
            <a:r>
              <a:rPr lang="lt" sz="2600"/>
              <a:t>1) Aktyvi sistemos administratoriaus e. pašto adreso nuoroda</a:t>
            </a:r>
          </a:p>
          <a:p>
            <a:pPr marL="36576" indent="0" rtl="0">
              <a:lnSpc>
                <a:spcPct val="80000"/>
              </a:lnSpc>
              <a:buNone/>
            </a:pPr>
            <a:r>
              <a:rPr lang="lt" sz="2600"/>
              <a:t>2) Dabartinė programos versija</a:t>
            </a:r>
          </a:p>
          <a:p>
            <a:pPr marL="36576" indent="0" rtl="0">
              <a:lnSpc>
                <a:spcPct val="80000"/>
              </a:lnSpc>
              <a:buNone/>
            </a:pPr>
            <a:r>
              <a:rPr lang="lt" sz="2600"/>
              <a:t>3) Dabartinės programos versijos išleidimo data ir laikas</a:t>
            </a:r>
            <a:endParaRPr lang="el-GR" sz="2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846854-1AEC-4D9E-9CE0-8EE2B0E644CF}"/>
              </a:ext>
            </a:extLst>
          </p:cNvPr>
          <p:cNvSpPr/>
          <p:nvPr/>
        </p:nvSpPr>
        <p:spPr>
          <a:xfrm>
            <a:off x="4451775" y="1818308"/>
            <a:ext cx="215049" cy="17637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lt" sz="1400"/>
              <a:t>1</a:t>
            </a:r>
            <a:endParaRPr lang="el-GR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499B10-6651-4ACD-A15F-E3BA5BE13771}"/>
              </a:ext>
            </a:extLst>
          </p:cNvPr>
          <p:cNvSpPr/>
          <p:nvPr/>
        </p:nvSpPr>
        <p:spPr>
          <a:xfrm>
            <a:off x="7274396" y="2120574"/>
            <a:ext cx="215049" cy="17637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lt" sz="1400"/>
              <a:t>2</a:t>
            </a:r>
            <a:endParaRPr lang="el-GR" sz="1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CF948A-065A-480A-B667-AFADB214765E}"/>
              </a:ext>
            </a:extLst>
          </p:cNvPr>
          <p:cNvSpPr/>
          <p:nvPr/>
        </p:nvSpPr>
        <p:spPr>
          <a:xfrm>
            <a:off x="8662015" y="2120574"/>
            <a:ext cx="215049" cy="17637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lt" sz="1400"/>
              <a:t>3</a:t>
            </a:r>
            <a:endParaRPr lang="el-GR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E51A2-5850-4AB8-9D96-59593923C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tx1"/>
            </a:gs>
            <a:gs pos="100000">
              <a:srgbClr val="00B0F0">
                <a:alpha val="42000"/>
              </a:srgbClr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lt" sz="2600" dirty="0"/>
              <a:t>Duomenų elementai, kuriuos reikia užpildyti, norint toliau tęsti nurodytą naudotojo veiksmą, pažymėti žvaigždute</a:t>
            </a:r>
          </a:p>
          <a:p>
            <a:pPr marL="36576" indent="0" rtl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600" dirty="0"/>
              <a:t>Pagrindinės programos grafinės naudotojo sąsajos funkcijos – privalomi laukai</a:t>
            </a:r>
            <a:endParaRPr lang="el-GR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BD76F-EC11-4023-9EB9-46188E36E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257FB8-EB71-1937-8A67-FDA3BA203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35" y="2924944"/>
            <a:ext cx="8716930" cy="25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43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tx1"/>
            </a:gs>
            <a:gs pos="100000">
              <a:srgbClr val="00B0F0">
                <a:alpha val="42000"/>
              </a:srgbClr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lt" sz="2600"/>
              <a:t>Datos laukus galima užpildyti kalendoriaus lange formatu </a:t>
            </a:r>
            <a:r>
              <a:rPr lang="lt" sz="2600">
                <a:latin typeface="Courier New" pitchFamily="49" charset="0"/>
                <a:cs typeface="Courier New" pitchFamily="49" charset="0"/>
              </a:rPr>
              <a:t>yyyy-mm-dd hh:mi</a:t>
            </a:r>
          </a:p>
          <a:p>
            <a:pPr marL="36576" indent="0" rtl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600" dirty="0"/>
              <a:t>Pagrindinės programos grafinės naudotojo sąsajos funkcijos – datos formatas</a:t>
            </a:r>
            <a:endParaRPr lang="el-GR" sz="2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03CBE-32ED-4F87-BC61-A012BAF13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F2B29-1E7C-90B5-CC88-C07B469C6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83" y="2924944"/>
            <a:ext cx="8830233" cy="29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9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lt"/>
              <a:t>Paskirtis ir tikslai</a:t>
            </a:r>
          </a:p>
          <a:p>
            <a:pPr rtl="0"/>
            <a:r>
              <a:rPr lang="lt"/>
              <a:t>NTKS apžvalga – kliento portalas</a:t>
            </a:r>
          </a:p>
          <a:p>
            <a:pPr rtl="0"/>
            <a:r>
              <a:rPr lang="lt"/>
              <a:t>NTKS – kliento portalas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55576" y="116632"/>
            <a:ext cx="5544616" cy="1069768"/>
          </a:xfrm>
        </p:spPr>
        <p:txBody>
          <a:bodyPr rtlCol="0"/>
          <a:lstStyle/>
          <a:p>
            <a:pPr rtl="0"/>
            <a:r>
              <a:rPr lang="lt" sz="3200"/>
              <a:t>Pristatymo planas</a:t>
            </a:r>
            <a:endParaRPr lang="el-GR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DC02D-0554-4745-9BEC-4FC50F9ED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6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tx1"/>
            </a:gs>
            <a:gs pos="100000">
              <a:srgbClr val="00B0F0">
                <a:alpha val="42000"/>
              </a:srgbClr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88632" cy="1069768"/>
          </a:xfrm>
        </p:spPr>
        <p:txBody>
          <a:bodyPr rtlCol="0"/>
          <a:lstStyle/>
          <a:p>
            <a:pPr rtl="0"/>
            <a:r>
              <a:rPr lang="lt" sz="2400" dirty="0"/>
              <a:t>Pagrindinės programos grafinės naudotojo sąsajos funkcijos – automatinio užpildymo teksto langai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A36A80E-A8DB-4B02-86F6-DD261D610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 rtlCol="0"/>
          <a:lstStyle/>
          <a:p>
            <a:pPr rtl="0"/>
            <a:r>
              <a:rPr lang="lt" sz="2600" dirty="0"/>
              <a:t>Tekstiniai duomenų elementų su didinamojo stiklo piktograma</a:t>
            </a:r>
            <a:r>
              <a:rPr lang="lt" dirty="0"/>
              <a:t> </a:t>
            </a:r>
            <a:r>
              <a:rPr lang="lt" sz="2600" dirty="0"/>
              <a:t>galima naudoti automatinio užpildymo funkciją, pagrįstą iš anksto nustatytais sąrašais, esančiais nacionalinėje registracijos duomenų muitinės sistemoje</a:t>
            </a:r>
          </a:p>
          <a:p>
            <a:pPr marL="36576" indent="0" rtl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C29CE-CBC8-4624-90AD-146D50A0F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97805C-00F0-7E0F-3052-80964242C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149080"/>
            <a:ext cx="6582694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5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tx1"/>
            </a:gs>
            <a:gs pos="100000">
              <a:srgbClr val="00B0F0">
                <a:alpha val="42000"/>
              </a:srgbClr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88632" cy="1069768"/>
          </a:xfrm>
        </p:spPr>
        <p:txBody>
          <a:bodyPr rtlCol="0"/>
          <a:lstStyle/>
          <a:p>
            <a:pPr rtl="0"/>
            <a:r>
              <a:rPr lang="lt" sz="2000" dirty="0"/>
              <a:t>Pagrindinės programos grafinės naudotojo sąsajos funkcijos – įrašų pridėjimas, ištrynimas ir eiliškumo keitimas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A36A80E-A8DB-4B02-86F6-DD261D610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 rtlCol="0">
            <a:normAutofit/>
          </a:bodyPr>
          <a:lstStyle/>
          <a:p>
            <a:pPr rtl="0"/>
            <a:r>
              <a:rPr lang="lt" sz="2600" dirty="0"/>
              <a:t>Naudotojas gali pridėti įrašą spustelėjęs mygtuką „</a:t>
            </a:r>
            <a:r>
              <a:rPr lang="lt" sz="2600" b="1" dirty="0"/>
              <a:t>   </a:t>
            </a:r>
            <a:r>
              <a:rPr lang="lt" sz="2600" dirty="0"/>
              <a:t>“, kai taikoma</a:t>
            </a:r>
          </a:p>
          <a:p>
            <a:pPr rtl="0"/>
            <a:r>
              <a:rPr lang="lt" sz="2600" dirty="0"/>
              <a:t>Naudotojas gali ištrinti esamą įrašą spustelėjęs atitinkamą mygtuką „   “</a:t>
            </a:r>
          </a:p>
          <a:p>
            <a:pPr rtl="0"/>
            <a:r>
              <a:rPr lang="lt" sz="2600" dirty="0"/>
              <a:t>Naudotojas gali pakeisti įrašų eiliškumą spustelėjęs atitinkamus mygtukus „     “</a:t>
            </a:r>
          </a:p>
          <a:p>
            <a:pPr rtl="0"/>
            <a:endParaRPr lang="en-US" sz="2600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A188738-51ED-4198-A7C2-C3FAE3B34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2" y="2139953"/>
            <a:ext cx="276264" cy="28579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8F95A3-2F82-4274-91E0-1881DACEF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49" y="3019430"/>
            <a:ext cx="285790" cy="2857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7B0E09-FCE6-482C-99FD-574528AAA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39" y="3853444"/>
            <a:ext cx="447737" cy="29531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391AC-D766-43D0-8668-5959B11D3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53CAA-1CBD-73F7-F558-B127D32D73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6" y="4544563"/>
            <a:ext cx="8964488" cy="13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71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6631"/>
            <a:ext cx="5760640" cy="1080121"/>
          </a:xfrm>
        </p:spPr>
        <p:txBody>
          <a:bodyPr rtlCol="0">
            <a:noAutofit/>
          </a:bodyPr>
          <a:lstStyle/>
          <a:p>
            <a:pPr rtl="0"/>
            <a:r>
              <a:rPr lang="lt" sz="2400" dirty="0"/>
              <a:t>Pagrindinės programos grafinės naudotojo sąsajos funkcijos – lentelės įrašai (1/2)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76E50E-D29F-4835-B02B-6A51217B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284985"/>
            <a:ext cx="8146447" cy="3338554"/>
          </a:xfrm>
        </p:spPr>
        <p:txBody>
          <a:bodyPr rtlCol="0">
            <a:normAutofit/>
          </a:bodyPr>
          <a:lstStyle/>
          <a:p>
            <a:pPr rtl="0"/>
            <a:r>
              <a:rPr lang="lt" sz="2600" dirty="0"/>
              <a:t>Naudotojas gali rūšiuoti lentelės įrašus didėjančia arba mažėjančia tvarka spustelėjęs atitinkamo stulpelio pavadinimą, jei rodoma piktograma „   “</a:t>
            </a:r>
          </a:p>
          <a:p>
            <a:pPr rtl="0"/>
            <a:r>
              <a:rPr lang="lt" sz="2600" dirty="0"/>
              <a:t>Naudotojas gali ištrinti įrašą spustelėjęs atitinkamą mygtuką „   “</a:t>
            </a:r>
          </a:p>
          <a:p>
            <a:pPr rtl="0"/>
            <a:r>
              <a:rPr lang="lt" sz="2600" dirty="0"/>
              <a:t>Naudotojas gali atnaujinti įrašą spustelėjęs atitinkamą mygtuką „   “</a:t>
            </a:r>
          </a:p>
          <a:p>
            <a:pPr marL="36576" indent="0" rtl="0">
              <a:buNone/>
            </a:pPr>
            <a:endParaRPr lang="en-US" sz="2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0D1AD1-5AF9-48A9-AFEF-82837C081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41" y="5085184"/>
            <a:ext cx="252028" cy="216024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76F36DC-F23F-4925-8AAD-86833F1967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84"/>
          <a:stretch/>
        </p:blipFill>
        <p:spPr>
          <a:xfrm>
            <a:off x="4211960" y="5949280"/>
            <a:ext cx="252028" cy="288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19E60B-E08D-4E34-88E7-7FF17896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010808"/>
            <a:ext cx="288032" cy="28803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3F69F8-CA14-4EC1-B914-D7D78CBE9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C9B2B-7523-C4D7-ACDB-E8E902170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68" y="1755090"/>
            <a:ext cx="8748464" cy="11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6631"/>
            <a:ext cx="5760640" cy="1080121"/>
          </a:xfrm>
        </p:spPr>
        <p:txBody>
          <a:bodyPr rtlCol="0">
            <a:noAutofit/>
          </a:bodyPr>
          <a:lstStyle/>
          <a:p>
            <a:pPr rtl="0"/>
            <a:r>
              <a:rPr lang="lt" sz="2400" dirty="0"/>
              <a:t>Pagrindinės programos grafinės naudotojo sąsajos funkcijos – lentelės įrašai (2/2)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76E50E-D29F-4835-B02B-6A51217B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8964"/>
            <a:ext cx="8291264" cy="880036"/>
          </a:xfrm>
        </p:spPr>
        <p:txBody>
          <a:bodyPr rtlCol="0">
            <a:normAutofit fontScale="92500"/>
          </a:bodyPr>
          <a:lstStyle/>
          <a:p>
            <a:pPr rtl="0"/>
            <a:r>
              <a:rPr lang="lt" sz="2400" dirty="0"/>
              <a:t>Naudotojas gali peržiūrėti išsamią lentelės įrašo informaciją tik skaitymo režimu spustelėjęs mygtuką „   “</a:t>
            </a:r>
          </a:p>
          <a:p>
            <a:pPr rtl="0"/>
            <a:endParaRPr lang="en-US" sz="2600" dirty="0"/>
          </a:p>
          <a:p>
            <a:pPr marL="36576" indent="0" rtl="0">
              <a:buNone/>
            </a:pPr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A9C6E3-8388-40E6-9DD3-B07234F06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77" y="2954229"/>
            <a:ext cx="258747" cy="25874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84137F-2E84-4F65-9759-D1DB692A6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337BF-D980-A155-1C25-7A09D5E6F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16" y="1245992"/>
            <a:ext cx="8460432" cy="1302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A48D9B-256E-CF51-1F94-7DB110EFE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35" y="3350861"/>
            <a:ext cx="7560841" cy="32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88632" cy="1069768"/>
          </a:xfrm>
        </p:spPr>
        <p:txBody>
          <a:bodyPr rtlCol="0"/>
          <a:lstStyle/>
          <a:p>
            <a:pPr rtl="0"/>
            <a:r>
              <a:rPr lang="lt" sz="2400" dirty="0"/>
              <a:t>Pagrindinės programos grafinės naudotojo sąsajos funkcijos – veiksmų mygtukai (1/2)</a:t>
            </a:r>
            <a:endParaRPr lang="el-G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67446" y="2780928"/>
            <a:ext cx="7467600" cy="2160238"/>
          </a:xfrm>
        </p:spPr>
        <p:txBody>
          <a:bodyPr rtlCol="0">
            <a:noAutofit/>
          </a:bodyPr>
          <a:lstStyle/>
          <a:p>
            <a:pPr rtl="0"/>
            <a:r>
              <a:rPr lang="lt" dirty="0"/>
              <a:t>Išsaugoti juodraštį: atsisiųsti formos kopiją XML formatu</a:t>
            </a:r>
          </a:p>
          <a:p>
            <a:pPr rtl="0"/>
            <a:r>
              <a:rPr lang="lt" dirty="0"/>
              <a:t>Pateikti: parodo patvirtinimo dialogo langą, kuriame naudotojas raginamas patvirtinti formos pateikimą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F253B-198C-4315-9FF2-F0AE754D4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A06AF-F31B-7A98-01AC-6D530F0AB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365" y="1961664"/>
            <a:ext cx="4801270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88632" cy="1069768"/>
          </a:xfrm>
        </p:spPr>
        <p:txBody>
          <a:bodyPr rtlCol="0"/>
          <a:lstStyle/>
          <a:p>
            <a:pPr rtl="0"/>
            <a:r>
              <a:rPr lang="lt" sz="2400" dirty="0"/>
              <a:t>Pagrindinės programos grafinės naudotojo sąsajos funkcijos – veiksmų mygtukai (2/2)</a:t>
            </a:r>
            <a:endParaRPr lang="el-G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0194FDE-DC9E-4982-98A7-2C70659F719D}"/>
              </a:ext>
            </a:extLst>
          </p:cNvPr>
          <p:cNvSpPr txBox="1">
            <a:spLocks/>
          </p:cNvSpPr>
          <p:nvPr/>
        </p:nvSpPr>
        <p:spPr>
          <a:xfrm>
            <a:off x="457200" y="3048806"/>
            <a:ext cx="7647418" cy="1069768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600"/>
              <a:t>Atšaukti: atšaukia formos pateikimą</a:t>
            </a:r>
          </a:p>
          <a:p>
            <a:pPr rtl="0"/>
            <a:r>
              <a:rPr lang="lt" sz="2600"/>
              <a:t>Pateikti: pateikia formą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C102B66-2700-4AFC-BE19-C990E081A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68653"/>
            <a:ext cx="7557508" cy="880627"/>
          </a:xfrm>
        </p:spPr>
        <p:txBody>
          <a:bodyPr rtlCol="0">
            <a:noAutofit/>
          </a:bodyPr>
          <a:lstStyle/>
          <a:p>
            <a:pPr rtl="0"/>
            <a:r>
              <a:rPr lang="lt"/>
              <a:t>Atgal: naudotojas nukreipiamas į ankstesnį puslapį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DD2D4-F8D9-4FAB-8819-270666C12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A4C5C-EB25-B172-174E-CDB5E542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419471"/>
            <a:ext cx="5521074" cy="1568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9E8D8-62CD-596D-EC26-9835DE1416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2817"/>
          <a:stretch/>
        </p:blipFill>
        <p:spPr>
          <a:xfrm>
            <a:off x="3129052" y="4153852"/>
            <a:ext cx="2319808" cy="78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88632" cy="1069768"/>
          </a:xfrm>
        </p:spPr>
        <p:txBody>
          <a:bodyPr rtlCol="0"/>
          <a:lstStyle/>
          <a:p>
            <a:pPr rtl="0"/>
            <a:r>
              <a:rPr lang="lt" sz="2400" dirty="0"/>
              <a:t>Pagrindinės programos grafinės naudotojo sąsajos funkcijos – </a:t>
            </a:r>
            <a:br>
              <a:rPr lang="en-US" sz="2400" dirty="0"/>
            </a:br>
            <a:r>
              <a:rPr lang="lt" sz="2400" dirty="0"/>
              <a:t>deklaracijos pateikimas</a:t>
            </a:r>
            <a:endParaRPr lang="el-G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7BA6F6-264C-4F40-A647-A33D71837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393195"/>
            <a:ext cx="7817904" cy="2506014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lt" dirty="0"/>
              <a:t>Pateikiant deklaraciją reikia užpildyti visus privalomus visų skirtingų deklaracijos skilčių ir (arba) lygių duomenų elementus;</a:t>
            </a:r>
            <a:endParaRPr lang="el-GR" dirty="0"/>
          </a:p>
          <a:p>
            <a:pPr rtl="0"/>
            <a:r>
              <a:rPr lang="lt" dirty="0"/>
              <a:t>Priešingu atveju, po pateikimo bus rodomas pranešimas, informuojantis naudotoją, kad formoje yra klaidų. </a:t>
            </a:r>
            <a:r>
              <a:rPr lang="lt-LT" dirty="0"/>
              <a:t>D</a:t>
            </a:r>
            <a:r>
              <a:rPr lang="lt" dirty="0"/>
              <a:t>uomenų elementai, kuriuose yra klaidų, bus paryškinti raudona spalva ir bus rodomas trumpas klaidos aprašymas.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A14E3-74A4-4DEB-99F6-93DB452BF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47156-3186-F87B-D5CD-1653DEE5C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18" y="3910730"/>
            <a:ext cx="7984564" cy="27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700808"/>
            <a:ext cx="7560840" cy="4536504"/>
          </a:xfrm>
        </p:spPr>
        <p:txBody>
          <a:bodyPr rtlCol="0">
            <a:normAutofit/>
          </a:bodyPr>
          <a:lstStyle/>
          <a:p>
            <a:pPr rtl="0"/>
            <a:r>
              <a:rPr lang="lt" sz="2600"/>
              <a:t>Naudotojas gali ieškoti:</a:t>
            </a:r>
          </a:p>
          <a:p>
            <a:pPr lvl="1" rtl="0"/>
            <a:r>
              <a:rPr lang="lt" sz="2400"/>
              <a:t>elektroninių pranešimų;</a:t>
            </a:r>
          </a:p>
          <a:p>
            <a:pPr lvl="1" rtl="0"/>
            <a:r>
              <a:rPr lang="lt" sz="2400"/>
              <a:t>deklaracijų;</a:t>
            </a:r>
          </a:p>
          <a:p>
            <a:pPr lvl="1" rtl="0"/>
            <a:r>
              <a:rPr lang="lt" sz="2400"/>
              <a:t>lydinčiųjų dokumentų</a:t>
            </a:r>
          </a:p>
          <a:p>
            <a:pPr rtl="0"/>
            <a:r>
              <a:rPr lang="lt"/>
              <a:t>Naudotojas gali ieškoti ir peržiūrėti gabenimus, už kuriuos atsakingas</a:t>
            </a:r>
          </a:p>
          <a:p>
            <a:pPr rtl="0"/>
            <a:r>
              <a:rPr lang="lt"/>
              <a:t>Jei kaip paieškos kriterijus pateiktas „LRN“ arba „MRN“, į visus kitus paieškos kriterijus neatsižvelgiama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" sz="3200"/>
              <a:t>NTKS kliento portalo paieška</a:t>
            </a:r>
            <a:endParaRPr lang="el-G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22988-66A1-4C4B-9042-014233F2F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800" dirty="0"/>
              <a:t>NTKS kliento portalo paieška – veiksmų mygtukai</a:t>
            </a:r>
            <a:endParaRPr lang="el-G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16C8120-7434-4582-9AEB-B4867627B789}"/>
              </a:ext>
            </a:extLst>
          </p:cNvPr>
          <p:cNvSpPr txBox="1">
            <a:spLocks/>
          </p:cNvSpPr>
          <p:nvPr/>
        </p:nvSpPr>
        <p:spPr>
          <a:xfrm>
            <a:off x="493068" y="2636912"/>
            <a:ext cx="7467600" cy="194421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600"/>
              <a:t>Išvalyti: nustato numatytąsias paieškos kriterijų reikšmes ir išvalo paieškos rezultatus</a:t>
            </a:r>
          </a:p>
          <a:p>
            <a:pPr rtl="0"/>
            <a:r>
              <a:rPr lang="lt" sz="2600"/>
              <a:t>Ieškoti: atlieka paiešką pagal pateiktus paieškos kriterijus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4D737-F8B7-4716-A6DF-867847269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95E064-43BD-A15A-134D-8D74E18D9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891" y="1832979"/>
            <a:ext cx="4782217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800" dirty="0"/>
              <a:t>NTKS kliento portalo paieška – rezultatas nerastas</a:t>
            </a:r>
            <a:endParaRPr lang="el-G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16C8120-7434-4582-9AEB-B4867627B789}"/>
              </a:ext>
            </a:extLst>
          </p:cNvPr>
          <p:cNvSpPr txBox="1">
            <a:spLocks/>
          </p:cNvSpPr>
          <p:nvPr/>
        </p:nvSpPr>
        <p:spPr>
          <a:xfrm>
            <a:off x="493068" y="2636912"/>
            <a:ext cx="7467600" cy="194421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43472D-7D7D-44DE-A618-6392545C9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7467600" cy="4525963"/>
          </a:xfrm>
        </p:spPr>
        <p:txBody>
          <a:bodyPr rtlCol="0"/>
          <a:lstStyle/>
          <a:p>
            <a:pPr rtl="0"/>
            <a:r>
              <a:rPr lang="lt" sz="2600"/>
              <a:t>Jei nerandama rezultatų, atitinkančių nurodytus paieškos kriterijus, kiekvieno lango „Paieška“ viršuje rodomas šis pranešimas</a:t>
            </a:r>
          </a:p>
          <a:p>
            <a:pPr marL="36576" indent="0" rtl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E7B54-C554-430E-8C38-839571579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A5EF1-2DE2-7123-D64C-40EB8AAED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34" y="3263310"/>
            <a:ext cx="8650932" cy="5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rtl="0"/>
            <a:r>
              <a:rPr lang="lt" sz="2600"/>
              <a:t>Šių mokymų tikslas yra aprašyti </a:t>
            </a:r>
            <a:r>
              <a:rPr lang="lt"/>
              <a:t>NTKS kliento portalo </a:t>
            </a:r>
            <a:r>
              <a:rPr lang="lt" sz="2600"/>
              <a:t>funkcijas ir kaip naudotis programa</a:t>
            </a:r>
          </a:p>
          <a:p>
            <a:pPr rtl="0"/>
            <a:r>
              <a:rPr lang="lt" sz="2600"/>
              <a:t>Tikslas yra parengti kompetentingų, kvalifikuotų instruktorių, kurie galutiniams naudotojams teiks rekomendacijas dėl </a:t>
            </a:r>
            <a:r>
              <a:rPr lang="lt"/>
              <a:t>NTKS kliento portalo</a:t>
            </a:r>
            <a:r>
              <a:rPr lang="lt" sz="2600"/>
              <a:t>, grupę</a:t>
            </a:r>
            <a:endParaRPr lang="en-GB" sz="2600" dirty="0"/>
          </a:p>
          <a:p>
            <a:pPr rtl="0"/>
            <a:r>
              <a:rPr lang="lt" sz="2600"/>
              <a:t>Dalyviai, sėkmingai išklausę pristatymą, turės žinių ir įgūdžių atlikti praktinius seminarus naudodamiesi </a:t>
            </a:r>
            <a:r>
              <a:rPr lang="lt"/>
              <a:t>NTKS kliento portalu</a:t>
            </a:r>
            <a:endParaRPr lang="en-GB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544616" cy="1069768"/>
          </a:xfrm>
        </p:spPr>
        <p:txBody>
          <a:bodyPr rtlCol="0"/>
          <a:lstStyle/>
          <a:p>
            <a:pPr rtl="0"/>
            <a:r>
              <a:rPr lang="lt" sz="3200"/>
              <a:t>Paskirtis ir tikslai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9E2A9-4041-4AFE-B3C0-FE6B533B3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6DA1E-8FF7-4D5D-A95C-87564046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787208" cy="1524240"/>
          </a:xfrm>
        </p:spPr>
        <p:txBody>
          <a:bodyPr rtlCol="0">
            <a:normAutofit/>
          </a:bodyPr>
          <a:lstStyle/>
          <a:p>
            <a:pPr rtl="0"/>
            <a:r>
              <a:rPr lang="lt" sz="2200" dirty="0"/>
              <a:t>Naudotojas gali atlikti vieno ar daugiau išsiųstų ar gautų elektroninių pranešimų, susijusių su jo įforminamomis deklaracijomis, paiešką</a:t>
            </a:r>
          </a:p>
          <a:p>
            <a:pPr rtl="0"/>
            <a:r>
              <a:rPr lang="lt" sz="2200" dirty="0"/>
              <a:t>1 žingsnis. Pereiti į langą „Elektroniniai pranešimai“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D8655-6BFC-476F-9D86-1F624989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544616" cy="1069768"/>
          </a:xfrm>
        </p:spPr>
        <p:txBody>
          <a:bodyPr rtlCol="0"/>
          <a:lstStyle/>
          <a:p>
            <a:pPr rtl="0"/>
            <a:r>
              <a:rPr lang="lt" sz="2800" dirty="0"/>
              <a:t>Elektroniniai pranešimai (1/6)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01608-FE3A-4240-8DCB-8D460F68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CC799-2D83-4835-BCD1-0116DFB19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E75B34-67B0-25F8-39F1-10BA46888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064129"/>
            <a:ext cx="7787208" cy="3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6DA1E-8FF7-4D5D-A95C-87564046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3484984"/>
          </a:xfrm>
        </p:spPr>
        <p:txBody>
          <a:bodyPr rtlCol="0">
            <a:normAutofit/>
          </a:bodyPr>
          <a:lstStyle/>
          <a:p>
            <a:pPr rtl="0"/>
            <a:r>
              <a:rPr lang="lt" sz="2600" dirty="0"/>
              <a:t>2 žingsnis. Nurodyti bet kurį iš šių paieškos kriterijų:</a:t>
            </a:r>
          </a:p>
          <a:p>
            <a:pPr lvl="1" rtl="0"/>
            <a:r>
              <a:rPr lang="lt" sz="2400" dirty="0"/>
              <a:t>MRN (ne mažiau kaip 4 ženklai);</a:t>
            </a:r>
          </a:p>
          <a:p>
            <a:pPr lvl="1" rtl="0"/>
            <a:r>
              <a:rPr lang="lt" sz="2400" dirty="0"/>
              <a:t>LRN (ne mažiau kaip 4 ženklai);</a:t>
            </a:r>
          </a:p>
          <a:p>
            <a:pPr lvl="1" rtl="0"/>
            <a:r>
              <a:rPr lang="lt" sz="2400" dirty="0"/>
              <a:t>Pranešimo rūšis;</a:t>
            </a:r>
          </a:p>
          <a:p>
            <a:pPr lvl="1" rtl="0"/>
            <a:r>
              <a:rPr lang="lt" sz="2400" dirty="0"/>
              <a:t>Pateikimo data nuo / iki („Data nuo“ turi būti mažesnė už „Data iki“);</a:t>
            </a:r>
          </a:p>
          <a:p>
            <a:pPr lvl="1" rtl="0"/>
            <a:r>
              <a:rPr lang="lt" sz="2400" dirty="0"/>
              <a:t>Dokumento identifikacinis numeris;</a:t>
            </a:r>
          </a:p>
          <a:p>
            <a:pPr lvl="1" rtl="0"/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D8655-6BFC-476F-9D86-1F624989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544616" cy="1069768"/>
          </a:xfrm>
        </p:spPr>
        <p:txBody>
          <a:bodyPr rtlCol="0"/>
          <a:lstStyle/>
          <a:p>
            <a:pPr rtl="0"/>
            <a:r>
              <a:rPr lang="lt" sz="3200"/>
              <a:t>Elektroniniai pranešimai (2/6)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01608-FE3A-4240-8DCB-8D460F68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08FD7-61B0-4E71-98CB-EA335F226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8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6DA1E-8FF7-4D5D-A95C-87564046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3861128"/>
          </a:xfrm>
        </p:spPr>
        <p:txBody>
          <a:bodyPr rtlCol="0">
            <a:normAutofit/>
          </a:bodyPr>
          <a:lstStyle/>
          <a:p>
            <a:pPr rtl="0"/>
            <a:r>
              <a:rPr lang="lt" sz="2600" dirty="0"/>
              <a:t>3 žingsnis. Spustelėkite mygtuką „Ieškoti“</a:t>
            </a:r>
          </a:p>
          <a:p>
            <a:pPr lvl="1" rtl="0"/>
            <a:r>
              <a:rPr lang="lt" sz="2400" dirty="0"/>
              <a:t>Sistema patikrina, ar pateikti paieškos kriterijai yra tinkami;</a:t>
            </a:r>
          </a:p>
          <a:p>
            <a:pPr lvl="2" rtl="0"/>
            <a:r>
              <a:rPr lang="lt" dirty="0"/>
              <a:t>Jei ne, rodomas pranešimo apie klaidą langas;</a:t>
            </a:r>
            <a:endParaRPr lang="el-GR" dirty="0"/>
          </a:p>
          <a:p>
            <a:pPr marL="749808" lvl="2" indent="0" rtl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749808" lvl="2" indent="0" rtl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749808" lvl="2" indent="0" rtl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lvl="2" rtl="0"/>
            <a:r>
              <a:rPr lang="lt" dirty="0"/>
              <a:t>Jei taip, rodomi pranešimai, atitinkantys pateiktus paieškos kriterijus;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D8655-6BFC-476F-9D86-1F624989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26984"/>
            <a:ext cx="5544616" cy="1069768"/>
          </a:xfrm>
        </p:spPr>
        <p:txBody>
          <a:bodyPr rtlCol="0"/>
          <a:lstStyle/>
          <a:p>
            <a:pPr rtl="0"/>
            <a:r>
              <a:rPr lang="lt" sz="3200"/>
              <a:t>Elektroniniai pranešimai (3/6)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01608-FE3A-4240-8DCB-8D460F68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FB467B-357A-46F4-BF57-4D5D8904B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9CB1EC-8AD8-488F-33E0-E9CC6F39B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3429000"/>
            <a:ext cx="8604448" cy="55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6DA1E-8FF7-4D5D-A95C-87564046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32112"/>
            <a:ext cx="8219256" cy="849216"/>
          </a:xfrm>
        </p:spPr>
        <p:txBody>
          <a:bodyPr rtlCol="0">
            <a:normAutofit lnSpcReduction="10000"/>
          </a:bodyPr>
          <a:lstStyle/>
          <a:p>
            <a:pPr marL="420624" lvl="2" indent="-384048" rtl="0">
              <a:buClr>
                <a:schemeClr val="accent1"/>
              </a:buClr>
              <a:buSzPct val="80000"/>
              <a:buFont typeface="Wingdings 2" pitchFamily="18" charset="2"/>
              <a:buChar char=""/>
            </a:pPr>
            <a:r>
              <a:rPr lang="lt" sz="2600" dirty="0"/>
              <a:t>4 žingsnis. Pasirinkite pranešimą spustelėję hipersaitą „Dokumento identifikacinis numeris“</a:t>
            </a:r>
          </a:p>
          <a:p>
            <a:pPr marL="420624" lvl="2" indent="-384048" rtl="0">
              <a:buClr>
                <a:schemeClr val="accent1"/>
              </a:buClr>
              <a:buSzPct val="80000"/>
              <a:buFont typeface="Wingdings 2" pitchFamily="18" charset="2"/>
              <a:buChar char=""/>
            </a:pPr>
            <a:endParaRPr lang="en-US" sz="2600" dirty="0"/>
          </a:p>
          <a:p>
            <a:pPr marL="749808" lvl="2" indent="0" rtl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749808" lvl="2" indent="0" rtl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749808" lvl="2" indent="0" rtl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749808" lvl="2" indent="0" rtl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749808" lvl="2" indent="0" rtl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749808" lvl="2" indent="0" rtl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749808" lvl="2" indent="0" rtl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749808" lvl="2" indent="0" rtl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749808" lvl="2" indent="0" rtl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749808" lvl="2" indent="0" rtl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749808" lvl="2" indent="0" rtl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749808" lvl="2" indent="0" rtl="0"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D8655-6BFC-476F-9D86-1F624989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544616" cy="1069768"/>
          </a:xfrm>
        </p:spPr>
        <p:txBody>
          <a:bodyPr rtlCol="0"/>
          <a:lstStyle/>
          <a:p>
            <a:pPr rtl="0"/>
            <a:r>
              <a:rPr lang="lt" sz="3200"/>
              <a:t>Elektroniniai pranešimai (4/6)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01608-FE3A-4240-8DCB-8D460F68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F07FA-ABB6-47A0-A019-7E55733E6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7E93A-D121-2621-082B-ACC098F06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45" y="1238943"/>
            <a:ext cx="7156166" cy="438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9809D6-62A8-425D-8221-D27097FA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544616" cy="1069768"/>
          </a:xfrm>
        </p:spPr>
        <p:txBody>
          <a:bodyPr rtlCol="0"/>
          <a:lstStyle/>
          <a:p>
            <a:pPr rtl="0"/>
            <a:r>
              <a:rPr lang="lt" sz="3200"/>
              <a:t>Elektroniniai pranešimai (5/6)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5BF6-748D-45B1-B2D7-987445ADA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5D7211-89CF-4436-8FC9-8E83CE4FD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7467600" cy="1108718"/>
          </a:xfrm>
        </p:spPr>
        <p:txBody>
          <a:bodyPr rtlCol="0">
            <a:normAutofit lnSpcReduction="10000"/>
          </a:bodyPr>
          <a:lstStyle/>
          <a:p>
            <a:pPr lvl="1" rtl="0"/>
            <a:r>
              <a:rPr lang="lt" dirty="0"/>
              <a:t>Lange „Pranešimas“ naudotojas gali peržiūrėti pranešimą tekstiniu arba .xml formatu, pereidamas į atitinkamą skirtuką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48692-7653-432A-BFE8-C8D4031DB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7368C-B2A1-9C34-FCFF-AA3E1881D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985" y="2626282"/>
            <a:ext cx="7219308" cy="39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9809D6-62A8-425D-8221-D27097FA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544616" cy="1069768"/>
          </a:xfrm>
        </p:spPr>
        <p:txBody>
          <a:bodyPr rtlCol="0"/>
          <a:lstStyle/>
          <a:p>
            <a:pPr rtl="0"/>
            <a:r>
              <a:rPr lang="lt" sz="3200"/>
              <a:t>Elektroniniai pranešimai (6/6)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5BF6-748D-45B1-B2D7-987445ADA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4BE16-58FE-4692-8181-BD82D9CE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589239"/>
            <a:ext cx="8117436" cy="936105"/>
          </a:xfrm>
        </p:spPr>
        <p:txBody>
          <a:bodyPr rtlCol="0">
            <a:normAutofit fontScale="77500" lnSpcReduction="20000"/>
          </a:bodyPr>
          <a:lstStyle/>
          <a:p>
            <a:pPr lvl="2" rtl="0"/>
            <a:r>
              <a:rPr lang="lt" sz="2600" dirty="0"/>
              <a:t>Puslapio „Pranešimas“ apačioje yra mygtukas „Įrašyti kaip XML“, kuriuo naudotojas gali atsisiųsti pasirinktą pranešimą į savo vietos bylų sistemą .xml bylos formatu.</a:t>
            </a:r>
          </a:p>
          <a:p>
            <a:pPr rtl="0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FD7BBF-8636-43B7-B26F-2AB3EC9B7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09E9C-BA37-1998-5D1F-9F8016235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75" y="1463559"/>
            <a:ext cx="6968741" cy="41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7667"/>
            <a:ext cx="7571184" cy="865133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lt" dirty="0"/>
              <a:t>1 žingsnis. Pereikite į langą „Deklaracijos“</a:t>
            </a:r>
          </a:p>
          <a:p>
            <a:pPr rtl="0"/>
            <a:r>
              <a:rPr lang="lt" dirty="0"/>
              <a:t>2 žingsnis. Spustelėkite mygtuką „Pateikti deklaraciją“</a:t>
            </a:r>
          </a:p>
          <a:p>
            <a:pPr rtl="0"/>
            <a:endParaRPr lang="en-GB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5" y="116632"/>
            <a:ext cx="5652963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(1/24)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896622-37F1-40E6-AF83-09D407D61330}"/>
              </a:ext>
            </a:extLst>
          </p:cNvPr>
          <p:cNvSpPr txBox="1">
            <a:spLocks/>
          </p:cNvSpPr>
          <p:nvPr/>
        </p:nvSpPr>
        <p:spPr>
          <a:xfrm>
            <a:off x="457200" y="6147126"/>
            <a:ext cx="8435280" cy="746266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rtl="0"/>
            <a:r>
              <a:rPr lang="lt" sz="2000" dirty="0"/>
              <a:t>Naudotojas nukreipiamas į langą „Deklaracija išvykimo įstaigoje“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4CBBB9-CB32-43C7-8FD5-21E4A0917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Image11">
            <a:extLst>
              <a:ext uri="{FF2B5EF4-FFF2-40B4-BE49-F238E27FC236}">
                <a16:creationId xmlns:a16="http://schemas.microsoft.com/office/drawing/2014/main" id="{401930E1-8B50-30EF-C80F-776C007D2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5605" y="2210707"/>
            <a:ext cx="6898764" cy="4021209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6A9BD2-131E-0594-E6E8-EC88D1CB8D5A}"/>
              </a:ext>
            </a:extLst>
          </p:cNvPr>
          <p:cNvSpPr/>
          <p:nvPr/>
        </p:nvSpPr>
        <p:spPr>
          <a:xfrm>
            <a:off x="1115615" y="3284985"/>
            <a:ext cx="1584177" cy="288032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922017-058E-E931-9D09-AD0698E32D6D}"/>
              </a:ext>
            </a:extLst>
          </p:cNvPr>
          <p:cNvSpPr/>
          <p:nvPr/>
        </p:nvSpPr>
        <p:spPr>
          <a:xfrm>
            <a:off x="2093523" y="2960657"/>
            <a:ext cx="698861" cy="208327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7859216" cy="4248472"/>
          </a:xfrm>
        </p:spPr>
        <p:txBody>
          <a:bodyPr rtlCol="0">
            <a:normAutofit/>
          </a:bodyPr>
          <a:lstStyle/>
          <a:p>
            <a:pPr rtl="0"/>
            <a:r>
              <a:rPr lang="lt" sz="2400" dirty="0"/>
              <a:t>3 žingsnis. Užpildykite deklaracijos formą, nurodydami reikiamą informaciją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(2/24)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414EA1-8484-4540-9493-F70F99099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3DF51-00ED-D101-72C2-3F450C7AF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32" y="2222904"/>
            <a:ext cx="7715200" cy="4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2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7499176" cy="446449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lt" sz="2600" dirty="0"/>
              <a:t>4 žingsnis. Įsitikinkite, kad užpildyti privalomi deklaracijos duomenų elementai;</a:t>
            </a:r>
          </a:p>
          <a:p>
            <a:pPr lvl="1" rtl="0"/>
            <a:r>
              <a:rPr lang="lt" sz="2400" dirty="0"/>
              <a:t>Sistema iš anksto užpildo šią informaciją:</a:t>
            </a:r>
          </a:p>
          <a:p>
            <a:pPr lvl="2" rtl="0"/>
            <a:r>
              <a:rPr lang="lt" sz="2200" dirty="0"/>
              <a:t>Bendra informacija / LRN</a:t>
            </a:r>
          </a:p>
          <a:p>
            <a:pPr lvl="2" rtl="0"/>
            <a:r>
              <a:rPr lang="lt" sz="2200" dirty="0"/>
              <a:t>Verslininko duomenys / Tranzito procedūros vykdytojas / Identifikavimo kodas</a:t>
            </a:r>
          </a:p>
          <a:p>
            <a:pPr lvl="2" rtl="0"/>
            <a:r>
              <a:rPr lang="lt" sz="2200" dirty="0"/>
              <a:t>Verslininko duomenys / Tranzito procedūros vykdytojas / Pavadinimas</a:t>
            </a:r>
          </a:p>
          <a:p>
            <a:pPr lvl="2" rtl="0"/>
            <a:r>
              <a:rPr lang="lt" sz="2200" dirty="0"/>
              <a:t>Verslininko duomenys / Verslininko atstovas / Identifikavimo kodas</a:t>
            </a:r>
          </a:p>
          <a:p>
            <a:pPr lvl="2" rtl="0"/>
            <a:r>
              <a:rPr lang="lt" sz="2200" dirty="0"/>
              <a:t>Verslininko duomenys / Verslininko atstovas / Būsena</a:t>
            </a:r>
          </a:p>
          <a:p>
            <a:pPr lvl="2" rtl="0"/>
            <a:r>
              <a:rPr lang="lt" sz="2200" dirty="0"/>
              <a:t>Verslininko duomenys / Verslininko atstovas / Asmuo ryšiams</a:t>
            </a:r>
            <a:endParaRPr lang="en-GB" sz="1800" dirty="0"/>
          </a:p>
          <a:p>
            <a:pPr lvl="2" rtl="0"/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(3/24)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9778E-6FBB-4530-BDFD-2BF026E87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(4/24)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83526-C45C-4974-93B1-70EDCDF7E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5C549A-486C-CB91-3A4B-4F20A56D5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68" y="1573561"/>
            <a:ext cx="8391264" cy="371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lt"/>
              <a:t>NTKS kliento portalo </a:t>
            </a:r>
            <a:r>
              <a:rPr lang="lt" sz="2600"/>
              <a:t>tikslai:</a:t>
            </a:r>
          </a:p>
          <a:p>
            <a:pPr lvl="1" rtl="0"/>
            <a:r>
              <a:rPr lang="lt" sz="2400"/>
              <a:t>suteikti verslininkams galimybę teikti tranzito deklaracijas ir pranešimus apie atvykimą, susijusius su tranzito gabenimu, ir tvarkyti šiuos gabenimus;</a:t>
            </a:r>
          </a:p>
          <a:p>
            <a:pPr lvl="1" rtl="0"/>
            <a:r>
              <a:rPr lang="lt" sz="2400"/>
              <a:t>padėti verslininkams papildomomis funkcijomis, kuriomis siekiama suteikti pridėtinės verslo vertės funkcijų, palengvinančių verslininko veiklą.</a:t>
            </a:r>
            <a:endParaRPr lang="en-GB" sz="2400" dirty="0"/>
          </a:p>
          <a:p>
            <a:pPr rtl="0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544616" cy="1069768"/>
          </a:xfrm>
        </p:spPr>
        <p:txBody>
          <a:bodyPr rtlCol="0"/>
          <a:lstStyle/>
          <a:p>
            <a:pPr rtl="0"/>
            <a:r>
              <a:rPr lang="lt" sz="3200"/>
              <a:t>NTKS apžvalga – kliento portalas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21B20-0C61-48FE-8462-1C620050E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5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(5/24)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1FA57-0F9C-42AE-BDED-87556CE3A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8EDA46-892A-C6AB-B272-33DEC2C6A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74" y="1230665"/>
            <a:ext cx="7075051" cy="54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(6/24)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94BC9-F002-4826-A737-87617DA00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5CADC9-71E8-FCDA-43C8-5E2FC3DA0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28" y="1450079"/>
            <a:ext cx="8676143" cy="39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(7/24)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94BC9-F002-4826-A737-87617DA00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4D275-8F31-4FC9-B19A-65C22DAA3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4" y="1696411"/>
            <a:ext cx="8460432" cy="34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1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(8/24)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94BC9-F002-4826-A737-87617DA00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2CDCB6-5F4F-84FE-56D9-61D0AE1B5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70575"/>
            <a:ext cx="7467599" cy="541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(9/24)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94BC9-F002-4826-A737-87617DA00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E4D132-A6BA-4FFA-3BC2-61FB3827E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08CC74-E3BB-4D93-E717-777723423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40" y="1241202"/>
            <a:ext cx="8226660" cy="538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(10/24)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76E50E-D29F-4835-B02B-6A51217B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09940"/>
            <a:ext cx="7931224" cy="2264912"/>
          </a:xfrm>
        </p:spPr>
        <p:txBody>
          <a:bodyPr rtlCol="0">
            <a:normAutofit fontScale="92500"/>
          </a:bodyPr>
          <a:lstStyle/>
          <a:p>
            <a:pPr rtl="0"/>
            <a:r>
              <a:rPr lang="lt" sz="2600" dirty="0"/>
              <a:t>Duomenų grupė „Garantijos duomenys“ yra privaloma;</a:t>
            </a:r>
          </a:p>
          <a:p>
            <a:pPr rtl="0"/>
            <a:r>
              <a:rPr lang="lt" sz="2600" dirty="0"/>
              <a:t>5 žingsnis. Spustelėkite mygtuką „Pridėti garantiją“, kad pridėtumėte garantijos duomenis;</a:t>
            </a:r>
          </a:p>
          <a:p>
            <a:pPr lvl="1" rtl="0"/>
            <a:r>
              <a:rPr lang="lt" sz="2400" dirty="0"/>
              <a:t>Naudotojas nukreipiamas į langą „Garantija“.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BB800-6281-4B6F-B219-BA6642DB2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541ADE-D2E4-2A12-3214-80369C2AA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33" y="1222558"/>
            <a:ext cx="8738955" cy="258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(11/24)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76E50E-D29F-4835-B02B-6A51217B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28" y="3516213"/>
            <a:ext cx="7848600" cy="3107325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lt" sz="2600" dirty="0"/>
              <a:t>6 žingsnis. Pasirinkite garantijos tipą Išskleidžiamajame sąraše „Garantijos rūšis“</a:t>
            </a:r>
          </a:p>
          <a:p>
            <a:pPr rtl="0"/>
            <a:r>
              <a:rPr lang="lt" sz="2600" dirty="0"/>
              <a:t>7 žingsnis. Užpildykite reikiamus laukus ir spustelėkite mygtuką "Išsaugoti".</a:t>
            </a:r>
          </a:p>
          <a:p>
            <a:pPr lvl="1" rtl="0"/>
            <a:r>
              <a:rPr lang="lt" sz="2400" dirty="0"/>
              <a:t>Naudotojas nukreipiamas į langą „Deklaracija išvykimo įstaigoje“</a:t>
            </a:r>
          </a:p>
          <a:p>
            <a:pPr rtl="0"/>
            <a:r>
              <a:rPr lang="lt" sz="2600" dirty="0"/>
              <a:t>8 žingsnis. Norėdami pridėti daugiau garantijų, pakartokite 5–7 žingsnius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395B1-E69C-4D2F-97CE-CFBD3042C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B7F77-1522-59F4-148C-D6C386A63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365308"/>
            <a:ext cx="8820472" cy="21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(12/24)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17367-1E88-43FE-91B7-E9BB77CD0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8ECF90-EA11-8796-423E-29E39D9E2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29" y="1204196"/>
            <a:ext cx="7556942" cy="541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(13/24)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E7557F-1C0B-4DE0-847A-071950AF87A7}"/>
              </a:ext>
            </a:extLst>
          </p:cNvPr>
          <p:cNvSpPr txBox="1">
            <a:spLocks/>
          </p:cNvSpPr>
          <p:nvPr/>
        </p:nvSpPr>
        <p:spPr>
          <a:xfrm>
            <a:off x="395536" y="3999363"/>
            <a:ext cx="8146447" cy="2532157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600"/>
              <a:t>Duomenų grupė „Ekspeditoriaus siunta“ yra privaloma</a:t>
            </a:r>
          </a:p>
          <a:p>
            <a:pPr rtl="0"/>
            <a:r>
              <a:rPr lang="lt" sz="2600"/>
              <a:t>9 žingsnis. Spustelėkite mygtuką „Pridėti ekspeditoriaus siuntą“</a:t>
            </a:r>
          </a:p>
          <a:p>
            <a:pPr lvl="1" rtl="0"/>
            <a:r>
              <a:rPr lang="lt" sz="2400"/>
              <a:t>Naudotojas nukreipiamas į langą „Ekspeditoriaus siunta“</a:t>
            </a:r>
          </a:p>
          <a:p>
            <a:pPr rtl="0"/>
            <a:endParaRPr lang="en-US" sz="2600" dirty="0"/>
          </a:p>
          <a:p>
            <a:pPr rtl="0"/>
            <a:endParaRPr lang="en-US" sz="2600" dirty="0"/>
          </a:p>
          <a:p>
            <a:pPr marL="36576" indent="0" rtl="0">
              <a:buFont typeface="Wingdings 2" pitchFamily="18" charset="2"/>
              <a:buNone/>
            </a:pPr>
            <a:endParaRPr lang="en-US" sz="2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8908E-1036-4F94-BB1B-C20CEE1EB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FAE082-8DC1-C12A-C45E-139B67AD6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48" y="1278419"/>
            <a:ext cx="8851304" cy="26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(14/24)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CC8FC-A770-48CF-83E1-3E7D0632D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CD1AD1-47BE-A725-2F18-177817007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340768"/>
            <a:ext cx="8748464" cy="26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lt"/>
              <a:t>NTKS kliento portale </a:t>
            </a:r>
            <a:r>
              <a:rPr lang="lt" sz="2600"/>
              <a:t>pateikiami procesai ir paslaugos, skirtos visų tipų tranzito deklaracijoms registruoti</a:t>
            </a:r>
          </a:p>
          <a:p>
            <a:pPr rtl="0"/>
            <a:r>
              <a:rPr lang="lt" sz="2600"/>
              <a:t>Palaiko NTKS išorinio domeno funkciją „Verslininkai išvykimo įstaigoje“ ir „Verslininkai paskirties įstaigoje“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NTKS – kliento portalas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0D9DF-6901-4DBE-8C27-28A26EF7D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(15/24)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E3B77-1928-4520-96D0-5B8D6C8A8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D17BD8-B89A-6F94-78EF-DFD154C7E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39" y="1224730"/>
            <a:ext cx="6717121" cy="55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2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(16/24)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E3B77-1928-4520-96D0-5B8D6C8A8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DE92E-BDD3-C04F-665E-BDFEE6278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25" y="1240202"/>
            <a:ext cx="5926149" cy="55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(17/24)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A3FEC8-3C2C-4758-A6E5-2489827DB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821513"/>
            <a:ext cx="7603917" cy="1839735"/>
          </a:xfrm>
        </p:spPr>
        <p:txBody>
          <a:bodyPr rtlCol="0">
            <a:normAutofit/>
          </a:bodyPr>
          <a:lstStyle/>
          <a:p>
            <a:pPr rtl="0"/>
            <a:r>
              <a:rPr lang="lt"/>
              <a:t>10 žingsnis. </a:t>
            </a:r>
            <a:r>
              <a:rPr lang="lt" sz="2600"/>
              <a:t>Spustelėkite mygtuką „Pridėti važtos prekių rūšį“</a:t>
            </a:r>
          </a:p>
          <a:p>
            <a:pPr lvl="1" rtl="0"/>
            <a:r>
              <a:rPr lang="lt" sz="2400"/>
              <a:t>Naudotojas nukreipiamas į langą „Važtos informacija“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2BF0-695E-4B9F-945E-5D5D646A0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FE9EAD-44F1-D9D4-13F0-45BDCFB92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96" y="1298794"/>
            <a:ext cx="8244408" cy="2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1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(18/24)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E3B77-1928-4520-96D0-5B8D6C8A8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027D4F-6D01-2CC8-3786-B0C645C78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72" y="1212132"/>
            <a:ext cx="7576255" cy="54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(19/24)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E3B77-1928-4520-96D0-5B8D6C8A8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0091B-D04A-5B09-F7B5-FC39A2BA7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MY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85EAA0-07E3-99A2-0C39-1808BA1B2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8" y="1410322"/>
            <a:ext cx="8681304" cy="47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(20/24)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E3B77-1928-4520-96D0-5B8D6C8A8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03DA11-72E7-58C1-3E20-0D6AB1FA5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21341"/>
            <a:ext cx="7643589" cy="548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5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(21/24)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A3FEC8-3C2C-4758-A6E5-2489827DB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61741"/>
            <a:ext cx="8208912" cy="4279627"/>
          </a:xfrm>
        </p:spPr>
        <p:txBody>
          <a:bodyPr rtlCol="0">
            <a:normAutofit fontScale="92500"/>
          </a:bodyPr>
          <a:lstStyle/>
          <a:p>
            <a:pPr rtl="0"/>
            <a:r>
              <a:rPr lang="lt" sz="2400" dirty="0"/>
              <a:t>11 žingsnis. Užpildykite reikiamus duomenų elementus ir spustelėkite mygtuką "Išsaugoti".</a:t>
            </a:r>
          </a:p>
          <a:p>
            <a:pPr lvl="1" rtl="0"/>
            <a:r>
              <a:rPr lang="lt" dirty="0"/>
              <a:t>Naudotojas nukreipiamas į langą „Ekspeditoriaus siunta“</a:t>
            </a:r>
          </a:p>
          <a:p>
            <a:pPr marL="420624" lvl="1" indent="-384048" rtl="0">
              <a:buSzPct val="80000"/>
              <a:buFont typeface="Wingdings 2" pitchFamily="18" charset="2"/>
              <a:buChar char=""/>
            </a:pPr>
            <a:r>
              <a:rPr lang="lt" dirty="0"/>
              <a:t>12 žingsnis. Norėdami pridėti daugiau važtos prekių rūšių, pakartokite 10–11 žingsnius. </a:t>
            </a:r>
          </a:p>
          <a:p>
            <a:pPr rtl="0"/>
            <a:r>
              <a:rPr lang="lt" sz="2400" dirty="0"/>
              <a:t>13 žingsnis. Užpildę visą informaciją, lango „Ekspeditoriaus siunta“ apačioje spustelėkite mygtuką „Išsaugoti“.</a:t>
            </a:r>
          </a:p>
          <a:p>
            <a:pPr lvl="1" rtl="0"/>
            <a:r>
              <a:rPr lang="lt" dirty="0"/>
              <a:t>Naudotojas nukreipiamas į langą „Deklaracija išvykimo įstaigoje“</a:t>
            </a:r>
          </a:p>
          <a:p>
            <a:pPr marL="420624" lvl="1" indent="-384048" rtl="0">
              <a:buSzPct val="80000"/>
              <a:buFont typeface="Wingdings 2" pitchFamily="18" charset="2"/>
              <a:buChar char=""/>
            </a:pPr>
            <a:r>
              <a:rPr lang="lt" dirty="0"/>
              <a:t>14 žingsnis. Pakartokite 9 žingsnį, norėdami pridėti dar vienos ekspeditoriaus siuntos duomenis.</a:t>
            </a:r>
          </a:p>
          <a:p>
            <a:pPr rtl="0"/>
            <a:endParaRPr lang="en-US" sz="2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2BF0-695E-4B9F-945E-5D5D646A0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500FB-BF1D-3769-533F-ABE50937F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613363"/>
            <a:ext cx="8748464" cy="7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5CB1F-766E-4ECA-BC85-1D9F52FDD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E64B1C-223E-FFB3-B503-92004E05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(22/24)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C519-0058-0AEC-402C-830D42DF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E0D406-EB09-C9E4-B64D-1F5C0013D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36680"/>
            <a:ext cx="7920880" cy="2429618"/>
          </a:xfrm>
        </p:spPr>
        <p:txBody>
          <a:bodyPr rtlCol="0">
            <a:normAutofit lnSpcReduction="10000"/>
          </a:bodyPr>
          <a:lstStyle/>
          <a:p>
            <a:pPr algn="just" rtl="0"/>
            <a:r>
              <a:rPr lang="lt" dirty="0"/>
              <a:t>15 žingsnis. Naudotojas gali pridėti pridedamuosius dokumentus prie deklaracijos spustelėdamas mygtuką „Pridėti priedą“ ir pasirinkdamas pridedamus dokumentus.</a:t>
            </a:r>
          </a:p>
          <a:p>
            <a:pPr lvl="1" rtl="0"/>
            <a:r>
              <a:rPr lang="lt" dirty="0"/>
              <a:t>Priedų skiltyje naudotojas gali pasirinkti dokumentą, kurį nori pridėti prie deklaracijos</a:t>
            </a:r>
          </a:p>
          <a:p>
            <a:pPr rtl="0"/>
            <a:endParaRPr lang="en-US" sz="2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6B113-E082-3C3D-1A93-99BB694DB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CF772F-151D-9CDE-4EAE-F502741DC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3522"/>
            <a:ext cx="8686800" cy="26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1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9274-D52D-9855-8C5B-F3C40EE37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EA0183-AF95-1F41-3EBD-BA09A6F6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(23/24)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4820-03E4-996B-CE14-5249DBE55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DED1-0CCC-C7D3-AA6A-E266259B4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6DC60EEC-E694-310E-79A9-72C4A36586AE}"/>
              </a:ext>
            </a:extLst>
          </p:cNvPr>
          <p:cNvSpPr txBox="1">
            <a:spLocks/>
          </p:cNvSpPr>
          <p:nvPr/>
        </p:nvSpPr>
        <p:spPr>
          <a:xfrm>
            <a:off x="457200" y="3861047"/>
            <a:ext cx="7920880" cy="265921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4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2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dirty="0"/>
              <a:t>16 žingsnis. Dokumento rūšį galima pasirinkti iš sąrašo. </a:t>
            </a:r>
          </a:p>
          <a:p>
            <a:pPr rtl="0"/>
            <a:r>
              <a:rPr lang="lt" dirty="0"/>
              <a:t>17 žingsnis. Naudotojas turi nurodyti pridedamo dokumento pavadinimą ir aprašymą bei pasirinkti pridedamą bylą spustelėdamas mygtuką „Naršyti“.</a:t>
            </a:r>
          </a:p>
          <a:p>
            <a:pPr marL="36576" indent="0" rtl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D6FC53-E582-A589-438D-C1F9C2834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96" y="1264613"/>
            <a:ext cx="8501608" cy="26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317" y="2240868"/>
            <a:ext cx="7499176" cy="3348372"/>
          </a:xfrm>
        </p:spPr>
        <p:txBody>
          <a:bodyPr rtlCol="0">
            <a:normAutofit fontScale="62500" lnSpcReduction="20000"/>
          </a:bodyPr>
          <a:lstStyle/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r>
              <a:rPr lang="lt" sz="4200"/>
              <a:t>18 žingsnis. Spustelėkite mygtuką „Pateikti“ ir patvirtinkite atliekamą veiksmą</a:t>
            </a:r>
          </a:p>
          <a:p>
            <a:pPr lvl="1" rtl="0"/>
            <a:r>
              <a:rPr lang="lt" sz="3800"/>
              <a:t>Deklaracija pateikiama ir rodomas sėkmingo veiksmo pranešimas, kuriame nurodomas „LRN“.</a:t>
            </a:r>
          </a:p>
          <a:p>
            <a:pPr lvl="1" rtl="0"/>
            <a:r>
              <a:rPr lang="lt" sz="3800"/>
              <a:t>Spustelėjus pateiktą nuorodą „čia“ arba „LRN“, naudotojas nukreipiamas į langą „Elektroninių pranešimų paieška“, kuriame sistema atlieka pranešimo paiešką pagal „Dokumento identifikacinis numeris“ arba „LRN“.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deklaracijos pateikimas (24/24)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6344F-4292-45C9-8EE4-FFC1B8DC2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260821-7C26-51B9-6068-E0558751E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430691"/>
            <a:ext cx="8820472" cy="720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C2A505-7920-4224-1D0D-FE31BF37E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88" y="5401713"/>
            <a:ext cx="8388424" cy="51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4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 rtlCol="0">
            <a:normAutofit/>
          </a:bodyPr>
          <a:lstStyle/>
          <a:p>
            <a:pPr rtl="0"/>
            <a:r>
              <a:rPr lang="lt" sz="2600" dirty="0"/>
              <a:t>Autentifikuotas ekonominės veiklos vykdytojas naudojamas verslininko ir (arba) atstovo, galinčio atlikti visas sistemos operacijas, vaidmeniui atvaizduoti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NTKS – kliento portalas</a:t>
            </a:r>
            <a:br>
              <a:rPr lang="en-US" sz="3200" dirty="0"/>
            </a:br>
            <a:r>
              <a:rPr lang="lt" sz="3200"/>
              <a:t>Subjektai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4C0C8-D34C-43FC-887D-29DDA8D0C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400" dirty="0"/>
              <a:t>Deklaracijos – pateikti pranešimą apie atvykimą Tranzito įstaigoje (1/4)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443605"/>
            <a:ext cx="8363272" cy="936887"/>
          </a:xfrm>
        </p:spPr>
        <p:txBody>
          <a:bodyPr rtlCol="0">
            <a:noAutofit/>
          </a:bodyPr>
          <a:lstStyle/>
          <a:p>
            <a:pPr rtl="0"/>
            <a:r>
              <a:rPr lang="lt" sz="2000" dirty="0"/>
              <a:t>1 žingsnis. Pereikite į langą „Deklaracijos“</a:t>
            </a:r>
          </a:p>
          <a:p>
            <a:pPr rtl="0"/>
            <a:r>
              <a:rPr lang="lt" sz="2000" dirty="0"/>
              <a:t>2 žingsnis. Spustelėkite mygtuką „Pateikti pranešimą apie atvykimą tranzito įstaigoje“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61EC7-8ED6-48AE-B82B-3C0D6F37E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2" name="Image11">
            <a:extLst>
              <a:ext uri="{FF2B5EF4-FFF2-40B4-BE49-F238E27FC236}">
                <a16:creationId xmlns:a16="http://schemas.microsoft.com/office/drawing/2014/main" id="{03663D3C-4296-8F56-9F25-BDB819222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99223" y="2444509"/>
            <a:ext cx="7012168" cy="4086836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CA5944-2440-2539-016B-CC9B602E1CC2}"/>
              </a:ext>
            </a:extLst>
          </p:cNvPr>
          <p:cNvSpPr/>
          <p:nvPr/>
        </p:nvSpPr>
        <p:spPr>
          <a:xfrm>
            <a:off x="2861066" y="3573016"/>
            <a:ext cx="1584177" cy="36004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45C5F6-5E22-A44F-A842-D9047154BB13}"/>
              </a:ext>
            </a:extLst>
          </p:cNvPr>
          <p:cNvSpPr/>
          <p:nvPr/>
        </p:nvSpPr>
        <p:spPr>
          <a:xfrm>
            <a:off x="2195736" y="3223684"/>
            <a:ext cx="648071" cy="205316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89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760640" cy="1069768"/>
          </a:xfrm>
        </p:spPr>
        <p:txBody>
          <a:bodyPr rtlCol="0"/>
          <a:lstStyle/>
          <a:p>
            <a:pPr rtl="0"/>
            <a:r>
              <a:rPr lang="lt" sz="2400" dirty="0"/>
              <a:t>Deklaracijos – pateikti pranešimą apie atvykimą Tranzito įstaigoje (2/4)</a:t>
            </a:r>
            <a:endParaRPr lang="el-G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06518F-8352-45E7-9816-7BB179D9A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B740E76-DB96-06A4-E6C1-61B46E6A6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23" y="1386096"/>
            <a:ext cx="8363272" cy="936887"/>
          </a:xfrm>
        </p:spPr>
        <p:txBody>
          <a:bodyPr rtlCol="0">
            <a:noAutofit/>
          </a:bodyPr>
          <a:lstStyle/>
          <a:p>
            <a:pPr rtl="0"/>
            <a:r>
              <a:rPr lang="lt" dirty="0"/>
              <a:t>3 žingsnis. </a:t>
            </a:r>
            <a:r>
              <a:rPr lang="lt" sz="2800" dirty="0"/>
              <a:t>Naudotojas bus nukreiptas į langą „Pranešimas apie atvykimą tranzito muitinės įstaigoje“.</a:t>
            </a:r>
            <a:endParaRPr lang="en-GB" dirty="0"/>
          </a:p>
        </p:txBody>
      </p:sp>
      <p:pic>
        <p:nvPicPr>
          <p:cNvPr id="2" name="Image21">
            <a:extLst>
              <a:ext uri="{FF2B5EF4-FFF2-40B4-BE49-F238E27FC236}">
                <a16:creationId xmlns:a16="http://schemas.microsoft.com/office/drawing/2014/main" id="{951B3189-44C4-9D96-32C1-095E19939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5576" y="2954766"/>
            <a:ext cx="7442448" cy="3160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7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DEF60-3F03-B17B-EF6A-91944F7E0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7558E2-C2A4-46C0-798F-014FC510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688632" cy="1069768"/>
          </a:xfrm>
        </p:spPr>
        <p:txBody>
          <a:bodyPr rtlCol="0"/>
          <a:lstStyle/>
          <a:p>
            <a:pPr rtl="0"/>
            <a:r>
              <a:rPr lang="lt" sz="2400" dirty="0"/>
              <a:t>Deklaracijos – pateikti pranešimą apie atvykimą Tranzito įstaigoje (3/4)</a:t>
            </a:r>
            <a:endParaRPr lang="el-GR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B57FC-AE6B-88D4-56D3-449C0C73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E14900-5695-65F2-DD90-6AEE5DF0A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2" name="Image22">
            <a:extLst>
              <a:ext uri="{FF2B5EF4-FFF2-40B4-BE49-F238E27FC236}">
                <a16:creationId xmlns:a16="http://schemas.microsoft.com/office/drawing/2014/main" id="{B371425D-B156-DF1A-C4DD-5D8734FF9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5880" y="1122029"/>
            <a:ext cx="7356934" cy="5501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1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760640" cy="1069768"/>
          </a:xfrm>
        </p:spPr>
        <p:txBody>
          <a:bodyPr rtlCol="0"/>
          <a:lstStyle/>
          <a:p>
            <a:pPr rtl="0"/>
            <a:r>
              <a:rPr lang="lt" sz="2400" dirty="0"/>
              <a:t>Deklaracijos – pateikti pranešimą apie atvykimą Tranzito įstaigoje (4/4)</a:t>
            </a:r>
            <a:endParaRPr lang="el-G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57D793B-311F-49A0-8B96-0F62C7CAE47B}"/>
              </a:ext>
            </a:extLst>
          </p:cNvPr>
          <p:cNvSpPr txBox="1">
            <a:spLocks/>
          </p:cNvSpPr>
          <p:nvPr/>
        </p:nvSpPr>
        <p:spPr>
          <a:xfrm>
            <a:off x="489046" y="2166184"/>
            <a:ext cx="8015526" cy="220850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r>
              <a:rPr lang="lt" sz="2200" dirty="0"/>
              <a:t>4 žingsnis. Užpildykite reikiamus duomenų elementus;</a:t>
            </a:r>
            <a:endParaRPr lang="en-US" sz="2200" dirty="0"/>
          </a:p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r>
              <a:rPr lang="lt" sz="2200" dirty="0"/>
              <a:t>5 žingsnis. Spustelėkite mygtuką „Pateikti“ ir patvirtinkite atliekamą veiksmą arba „Išsaugoti kaip juodraštį“, kad išsaugotumėte vėlesniam pateikimui.</a:t>
            </a:r>
          </a:p>
          <a:p>
            <a:pPr lvl="1" rtl="0"/>
            <a:r>
              <a:rPr lang="lt" sz="2200" dirty="0"/>
              <a:t>Pateikiamas Pranešimas apie atvykimą ir rodomas pranešimas apie įvykdymą.</a:t>
            </a:r>
          </a:p>
          <a:p>
            <a:pPr lvl="1" rtl="0"/>
            <a:r>
              <a:rPr lang="lt" sz="2200" dirty="0"/>
              <a:t>Spustelėkite mygtuką „čia“, kad persikeltumėte į „Pranešimo“ langą ir pamatytumėte užregistruotą pranešimą apie atvykimą.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A7069-FF45-4716-B011-B4FF90AB6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C8B524-6D6D-8B50-8EAF-8243B75F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99" y="1556792"/>
            <a:ext cx="8692480" cy="495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0EE5B0-58CF-88FE-3888-C6EA83BCD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68" y="5475668"/>
            <a:ext cx="8748464" cy="5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904656" cy="1069768"/>
          </a:xfrm>
        </p:spPr>
        <p:txBody>
          <a:bodyPr rtlCol="0"/>
          <a:lstStyle/>
          <a:p>
            <a:pPr rtl="0"/>
            <a:r>
              <a:rPr lang="lt" sz="2400" dirty="0"/>
              <a:t>Deklaracijos – pateikti pranešimą apie atvykimą Paskirties įstaigoje (1/4)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443605"/>
            <a:ext cx="8363272" cy="936887"/>
          </a:xfrm>
        </p:spPr>
        <p:txBody>
          <a:bodyPr rtlCol="0">
            <a:noAutofit/>
          </a:bodyPr>
          <a:lstStyle/>
          <a:p>
            <a:pPr rtl="0"/>
            <a:r>
              <a:rPr lang="lt" sz="2000" dirty="0"/>
              <a:t>1 žingsnis. Pereikite į langą „Deklaracijos“</a:t>
            </a:r>
          </a:p>
          <a:p>
            <a:pPr rtl="0"/>
            <a:r>
              <a:rPr lang="lt" sz="2000" dirty="0"/>
              <a:t>2 žingsnis. Spustelėkite mygtuką „Pateikti pranešimą apie atvykimą paskirties įstaigoje“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61EC7-8ED6-48AE-B82B-3C0D6F37E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64</a:t>
            </a:fld>
            <a:endParaRPr lang="en-US" dirty="0"/>
          </a:p>
        </p:txBody>
      </p:sp>
      <p:pic>
        <p:nvPicPr>
          <p:cNvPr id="2" name="Image11">
            <a:extLst>
              <a:ext uri="{FF2B5EF4-FFF2-40B4-BE49-F238E27FC236}">
                <a16:creationId xmlns:a16="http://schemas.microsoft.com/office/drawing/2014/main" id="{88069474-13FC-C68A-BE83-5AD775BBC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71600" y="2492895"/>
            <a:ext cx="7165954" cy="4176465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F74914-DA05-813D-964C-C1A31EC550A9}"/>
              </a:ext>
            </a:extLst>
          </p:cNvPr>
          <p:cNvSpPr/>
          <p:nvPr/>
        </p:nvSpPr>
        <p:spPr>
          <a:xfrm>
            <a:off x="4644008" y="3645024"/>
            <a:ext cx="1584177" cy="36004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80286A-3155-1F5E-D8E9-5BBE188FF7BC}"/>
              </a:ext>
            </a:extLst>
          </p:cNvPr>
          <p:cNvSpPr/>
          <p:nvPr/>
        </p:nvSpPr>
        <p:spPr>
          <a:xfrm>
            <a:off x="2195736" y="3295692"/>
            <a:ext cx="648071" cy="205316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79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832648" cy="1069768"/>
          </a:xfrm>
        </p:spPr>
        <p:txBody>
          <a:bodyPr rtlCol="0"/>
          <a:lstStyle/>
          <a:p>
            <a:pPr rtl="0"/>
            <a:r>
              <a:rPr lang="lt" sz="2400" dirty="0"/>
              <a:t>Deklaracijos – pateikti pranešimą apie atvykimą Paskirties įstaigoje (2/4)</a:t>
            </a:r>
            <a:endParaRPr lang="el-G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06518F-8352-45E7-9816-7BB179D9A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65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6ACA62-31C9-D810-23E2-8AB3158BE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22" y="2306350"/>
            <a:ext cx="8265956" cy="3544908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B740E76-DB96-06A4-E6C1-61B46E6A6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23" y="1386096"/>
            <a:ext cx="8363272" cy="936887"/>
          </a:xfrm>
        </p:spPr>
        <p:txBody>
          <a:bodyPr rtlCol="0">
            <a:noAutofit/>
          </a:bodyPr>
          <a:lstStyle/>
          <a:p>
            <a:pPr rtl="0"/>
            <a:r>
              <a:rPr lang="lt" dirty="0"/>
              <a:t>3 žingsnis. </a:t>
            </a:r>
            <a:r>
              <a:rPr lang="lt" sz="2800" dirty="0"/>
              <a:t>Naudotojas bus nukreiptas į langą „Pranešimas apie atvykimą“.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46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DEF60-3F03-B17B-EF6A-91944F7E0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7558E2-C2A4-46C0-798F-014FC510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832648" cy="1069768"/>
          </a:xfrm>
        </p:spPr>
        <p:txBody>
          <a:bodyPr rtlCol="0"/>
          <a:lstStyle/>
          <a:p>
            <a:pPr rtl="0"/>
            <a:r>
              <a:rPr lang="lt" sz="2400" dirty="0"/>
              <a:t>Deklaracijos – pateikti pranešimą apie atvykimą Paskirties įstaigoje (3/4)</a:t>
            </a:r>
            <a:endParaRPr lang="el-GR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B57FC-AE6B-88D4-56D3-449C0C73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E14900-5695-65F2-DD90-6AEE5DF0A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66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A062E-A7BD-86E1-7101-F2969CDD2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00" y="1339216"/>
            <a:ext cx="8172400" cy="513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832648" cy="1069768"/>
          </a:xfrm>
        </p:spPr>
        <p:txBody>
          <a:bodyPr rtlCol="0"/>
          <a:lstStyle/>
          <a:p>
            <a:pPr rtl="0"/>
            <a:r>
              <a:rPr lang="lt" sz="2400" dirty="0"/>
              <a:t>Deklaracijos – pateikti pranešimą apie atvykimą Paskirties įstaigoje (4/4)</a:t>
            </a:r>
            <a:endParaRPr lang="el-G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57D793B-311F-49A0-8B96-0F62C7CAE47B}"/>
              </a:ext>
            </a:extLst>
          </p:cNvPr>
          <p:cNvSpPr txBox="1">
            <a:spLocks/>
          </p:cNvSpPr>
          <p:nvPr/>
        </p:nvSpPr>
        <p:spPr>
          <a:xfrm>
            <a:off x="489046" y="2166184"/>
            <a:ext cx="8015526" cy="220850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r>
              <a:rPr lang="lt" sz="2200" dirty="0"/>
              <a:t>4 žingsnis. Užpildykite reikiamus duomenų elementus.</a:t>
            </a:r>
            <a:endParaRPr lang="en-US" sz="2200" dirty="0"/>
          </a:p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r>
              <a:rPr lang="lt" sz="2200" dirty="0"/>
              <a:t>5 žingsnis. Spustelėkite mygtuką „Pateikti“ ir patvirtinkite atliekamą veiksmą arba „Išsaugoti kaip juodraštį“, kad išsaugotumėte vėlesniam pateikimui.</a:t>
            </a:r>
          </a:p>
          <a:p>
            <a:pPr lvl="1" rtl="0"/>
            <a:r>
              <a:rPr lang="lt" sz="2200" dirty="0"/>
              <a:t>Pateikiamas Pranešimas apie atvykimą ir rodomas pranešimas apie įvykdymą.</a:t>
            </a:r>
          </a:p>
          <a:p>
            <a:pPr lvl="1" rtl="0"/>
            <a:r>
              <a:rPr lang="lt" sz="2200" dirty="0"/>
              <a:t>Spustelėkite mygtuką „čia“, kad persikeltumėte į „Pranešimo“ langą ir pamatytumėte užregistruotą pranešimą apie atvykimą.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A7069-FF45-4716-B011-B4FF90AB6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67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C8B524-6D6D-8B50-8EAF-8243B75F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99" y="1556792"/>
            <a:ext cx="8692480" cy="495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0EE5B0-58CF-88FE-3888-C6EA83BCD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68" y="5475668"/>
            <a:ext cx="8748464" cy="5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 dirty="0"/>
              <a:t>Deklaracijos – bylos įkėlimas (1/4)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4815" y="1408216"/>
            <a:ext cx="7467600" cy="47133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3B65074-CEB9-4928-8B5B-763D1C3E79B5}"/>
              </a:ext>
            </a:extLst>
          </p:cNvPr>
          <p:cNvSpPr txBox="1">
            <a:spLocks/>
          </p:cNvSpPr>
          <p:nvPr/>
        </p:nvSpPr>
        <p:spPr>
          <a:xfrm>
            <a:off x="457200" y="1652548"/>
            <a:ext cx="8015526" cy="4224724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r>
              <a:rPr lang="lt"/>
              <a:t>Naudotojas gali pateikti deklaraciją (CC015C) arba pranešimą apie atvykimą (CC007CA), įkeldamas atitinkamą bylą .xml formatu</a:t>
            </a:r>
          </a:p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r>
              <a:rPr lang="lt"/>
              <a:t>Naudotojui neleidžiama vienu metu pateikti kelių bylų</a:t>
            </a:r>
          </a:p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r>
              <a:rPr lang="lt"/>
              <a:t>Naudotojui neleidžiama pateikti didesnės nei 20 MB bylos .xml formatu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5C73C-7C7F-4D96-BDB3-1A5F9DF67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bylos įkėlimas (2/4)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412776"/>
            <a:ext cx="7467600" cy="47133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3B65074-CEB9-4928-8B5B-763D1C3E79B5}"/>
              </a:ext>
            </a:extLst>
          </p:cNvPr>
          <p:cNvSpPr txBox="1">
            <a:spLocks/>
          </p:cNvSpPr>
          <p:nvPr/>
        </p:nvSpPr>
        <p:spPr>
          <a:xfrm>
            <a:off x="457200" y="1556792"/>
            <a:ext cx="8015526" cy="864096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r>
              <a:rPr lang="lt"/>
              <a:t>1 žingsnis. Pereikite į langą „Deklaracijos“</a:t>
            </a:r>
          </a:p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r>
              <a:rPr lang="lt"/>
              <a:t>2 žingsnis. Spustelėkite mygtuką „Bylos įkėlimas“</a:t>
            </a:r>
            <a:endParaRPr lang="en-GB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9CA5B80-D316-424B-AA48-B4860D0ABD18}"/>
              </a:ext>
            </a:extLst>
          </p:cNvPr>
          <p:cNvSpPr txBox="1">
            <a:spLocks/>
          </p:cNvSpPr>
          <p:nvPr/>
        </p:nvSpPr>
        <p:spPr>
          <a:xfrm>
            <a:off x="457200" y="6009534"/>
            <a:ext cx="8015526" cy="473425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rtl="0"/>
            <a:r>
              <a:rPr lang="lt" sz="2400"/>
              <a:t>Naudotojas nukreipiamas į langą „Bylos įkėlimas“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3104C-32EA-4C5C-98E9-701427448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69</a:t>
            </a:fld>
            <a:endParaRPr lang="en-US" dirty="0"/>
          </a:p>
        </p:txBody>
      </p:sp>
      <p:pic>
        <p:nvPicPr>
          <p:cNvPr id="2" name="Image11">
            <a:extLst>
              <a:ext uri="{FF2B5EF4-FFF2-40B4-BE49-F238E27FC236}">
                <a16:creationId xmlns:a16="http://schemas.microsoft.com/office/drawing/2014/main" id="{7EC7035A-F269-5D13-A2EC-8D92A1DBB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7584" y="2350439"/>
            <a:ext cx="6445874" cy="3756787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029CB2-B8F7-AC0D-25CF-9AA06A4FD6CC}"/>
              </a:ext>
            </a:extLst>
          </p:cNvPr>
          <p:cNvSpPr/>
          <p:nvPr/>
        </p:nvSpPr>
        <p:spPr>
          <a:xfrm>
            <a:off x="5651746" y="3414157"/>
            <a:ext cx="1440908" cy="15886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2058F7-D2F1-B609-E54A-27DC8D2D7AEB}"/>
              </a:ext>
            </a:extLst>
          </p:cNvPr>
          <p:cNvSpPr/>
          <p:nvPr/>
        </p:nvSpPr>
        <p:spPr>
          <a:xfrm>
            <a:off x="1966315" y="3068960"/>
            <a:ext cx="589461" cy="171045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6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lt" dirty="0"/>
              <a:t>Pateikti tranzito deklaraciją</a:t>
            </a:r>
          </a:p>
          <a:p>
            <a:pPr rtl="0"/>
            <a:r>
              <a:rPr lang="lt" dirty="0"/>
              <a:t>Pateikti pranešimą dėl tranzito deklaracijos</a:t>
            </a:r>
            <a:r>
              <a:rPr lang="lt" b="1" dirty="0"/>
              <a:t>: </a:t>
            </a:r>
          </a:p>
          <a:p>
            <a:pPr lvl="1" rtl="0"/>
            <a:r>
              <a:rPr lang="lt-LT" dirty="0"/>
              <a:t>d</a:t>
            </a:r>
            <a:r>
              <a:rPr lang="lt" dirty="0"/>
              <a:t>uomenų elementų pataisymo</a:t>
            </a:r>
          </a:p>
          <a:p>
            <a:pPr lvl="1" rtl="0"/>
            <a:r>
              <a:rPr lang="lt-LT" dirty="0"/>
              <a:t>p</a:t>
            </a:r>
            <a:r>
              <a:rPr lang="lt" dirty="0"/>
              <a:t>ripažinimo negaliojančia</a:t>
            </a:r>
          </a:p>
          <a:p>
            <a:pPr lvl="1" rtl="0"/>
            <a:r>
              <a:rPr lang="lt" dirty="0"/>
              <a:t> susijusios informacijos apie neatvykusį gabenimą</a:t>
            </a:r>
          </a:p>
          <a:p>
            <a:pPr algn="just" rtl="0"/>
            <a:r>
              <a:rPr lang="lt" dirty="0"/>
              <a:t>Pateikti Pranešimą apie atvykimą tranzito įstaigoje</a:t>
            </a:r>
          </a:p>
          <a:p>
            <a:pPr algn="just" rtl="0"/>
            <a:r>
              <a:rPr lang="lt" dirty="0"/>
              <a:t>Pateikti Pranešimą apie atvykimą paskirties įstaigoje</a:t>
            </a:r>
          </a:p>
          <a:p>
            <a:pPr rtl="0"/>
            <a:r>
              <a:rPr lang="lt" dirty="0"/>
              <a:t>Pateikti iškrovimo rezultatus muitinei;</a:t>
            </a:r>
          </a:p>
          <a:p>
            <a:pPr rtl="0"/>
            <a:r>
              <a:rPr lang="lt" dirty="0"/>
              <a:t>Įkelti bylą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" sz="3200"/>
              <a:t>NTKS – kliento portalas</a:t>
            </a:r>
            <a:br>
              <a:rPr lang="en-US" sz="3200" dirty="0"/>
            </a:br>
            <a:r>
              <a:rPr lang="lt" sz="3200"/>
              <a:t>Atskiros operacijos (1/2)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9EB09-6032-4AD0-B82E-5DB15EE1A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bylos įkėlimas (3/4)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412776"/>
            <a:ext cx="7467600" cy="47133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3B65074-CEB9-4928-8B5B-763D1C3E79B5}"/>
              </a:ext>
            </a:extLst>
          </p:cNvPr>
          <p:cNvSpPr txBox="1">
            <a:spLocks/>
          </p:cNvSpPr>
          <p:nvPr/>
        </p:nvSpPr>
        <p:spPr>
          <a:xfrm>
            <a:off x="210062" y="1652548"/>
            <a:ext cx="8262664" cy="4224724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endParaRPr lang="en-GB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AF887F2D-DF1A-4CAE-B3F2-0678CAE64803}"/>
              </a:ext>
            </a:extLst>
          </p:cNvPr>
          <p:cNvSpPr txBox="1">
            <a:spLocks/>
          </p:cNvSpPr>
          <p:nvPr/>
        </p:nvSpPr>
        <p:spPr>
          <a:xfrm>
            <a:off x="457200" y="3108101"/>
            <a:ext cx="8077200" cy="1689051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r>
              <a:rPr lang="lt" dirty="0"/>
              <a:t>3 žingsnis. Iš išskleidžiamojo sąrašo „Pranešimo tipas“ pasirinkite pranešimo tipą, kurį norite įkelti</a:t>
            </a:r>
          </a:p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r>
              <a:rPr lang="lt" dirty="0"/>
              <a:t>4 žingsnis. Pasirinkite įkeliamą bylą .xml formatu</a:t>
            </a:r>
          </a:p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r>
              <a:rPr lang="lt" dirty="0"/>
              <a:t>5 žingsnis. Spustelėkite mygtuką „Įkelti“</a:t>
            </a:r>
          </a:p>
          <a:p>
            <a:pPr lvl="2" rtl="0">
              <a:lnSpc>
                <a:spcPct val="90000"/>
              </a:lnSpc>
            </a:pPr>
            <a:endParaRPr lang="el-GR" sz="2200" dirty="0"/>
          </a:p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D4DDF-6A64-48D1-A49D-EC5A8512F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70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A8EBB-D09E-55F8-F50F-7562CBAF4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83" y="1384994"/>
            <a:ext cx="8452234" cy="172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 – bylos įkėlimas (4/4)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412776"/>
            <a:ext cx="7467600" cy="47133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3B65074-CEB9-4928-8B5B-763D1C3E79B5}"/>
              </a:ext>
            </a:extLst>
          </p:cNvPr>
          <p:cNvSpPr txBox="1">
            <a:spLocks/>
          </p:cNvSpPr>
          <p:nvPr/>
        </p:nvSpPr>
        <p:spPr>
          <a:xfrm>
            <a:off x="210062" y="1652548"/>
            <a:ext cx="8262664" cy="4224724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endParaRPr lang="en-GB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AF887F2D-DF1A-4CAE-B3F2-0678CAE64803}"/>
              </a:ext>
            </a:extLst>
          </p:cNvPr>
          <p:cNvSpPr txBox="1">
            <a:spLocks/>
          </p:cNvSpPr>
          <p:nvPr/>
        </p:nvSpPr>
        <p:spPr>
          <a:xfrm>
            <a:off x="457200" y="1652549"/>
            <a:ext cx="8077200" cy="2136491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rtl="0">
              <a:lnSpc>
                <a:spcPct val="90000"/>
              </a:lnSpc>
            </a:pPr>
            <a:r>
              <a:rPr lang="lt" sz="2400"/>
              <a:t>Sistema patikrina, ar įkelta byla .xml formatu atitinka pasirinktą pranešimo tipą</a:t>
            </a:r>
          </a:p>
          <a:p>
            <a:pPr lvl="2" rtl="0">
              <a:lnSpc>
                <a:spcPct val="90000"/>
              </a:lnSpc>
            </a:pPr>
            <a:r>
              <a:rPr lang="lt" sz="2200"/>
              <a:t>Jei taip, rodomas atitinkamas deklaracijos langas, kuriame pateikiami .xml formatu įkeltoje byloje esantys duomenys</a:t>
            </a:r>
          </a:p>
          <a:p>
            <a:pPr lvl="2" rtl="0">
              <a:lnSpc>
                <a:spcPct val="90000"/>
              </a:lnSpc>
            </a:pPr>
            <a:r>
              <a:rPr lang="lt" sz="2200"/>
              <a:t>Jei ne, rodomas pranešimas apie klaidą</a:t>
            </a:r>
            <a:endParaRPr lang="el-GR" sz="2200" dirty="0"/>
          </a:p>
          <a:p>
            <a:pPr marL="420624" lvl="1" indent="-384048" rtl="0">
              <a:lnSpc>
                <a:spcPct val="90000"/>
              </a:lnSpc>
              <a:buSzPct val="80000"/>
              <a:buFont typeface="Wingdings 2" pitchFamily="18" charset="2"/>
              <a:buChar char=""/>
            </a:pP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7113A-01EB-4E6C-9DCD-5F1D9CA2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71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28742-F4B4-5C73-D04F-ED5D99C11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3913894"/>
            <a:ext cx="8820472" cy="20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5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7984976" cy="4853135"/>
          </a:xfrm>
        </p:spPr>
        <p:txBody>
          <a:bodyPr rtlCol="0">
            <a:normAutofit/>
          </a:bodyPr>
          <a:lstStyle/>
          <a:p>
            <a:pPr marL="382588" indent="-382588" rtl="0"/>
            <a:r>
              <a:rPr lang="lt"/>
              <a:t>Naudotojas gali atlikti vienos ar daugiau deklaracijų, kurioms priskirtas MRN, paiešką</a:t>
            </a:r>
          </a:p>
          <a:p>
            <a:pPr rtl="0"/>
            <a:r>
              <a:rPr lang="lt"/>
              <a:t>1 žingsnis. Pereikite į langą „Deklaracijos“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88632" cy="1069768"/>
          </a:xfrm>
        </p:spPr>
        <p:txBody>
          <a:bodyPr rtlCol="0"/>
          <a:lstStyle/>
          <a:p>
            <a:pPr rtl="0"/>
            <a:r>
              <a:rPr lang="lt" sz="3200"/>
              <a:t>Deklaracijos - Deklaracijų paieška (1/7)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4953BB-CF23-4643-AF63-C9F2B2645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72</a:t>
            </a:fld>
            <a:endParaRPr lang="en-US" dirty="0"/>
          </a:p>
        </p:txBody>
      </p:sp>
      <p:pic>
        <p:nvPicPr>
          <p:cNvPr id="5" name="Image11">
            <a:extLst>
              <a:ext uri="{FF2B5EF4-FFF2-40B4-BE49-F238E27FC236}">
                <a16:creationId xmlns:a16="http://schemas.microsoft.com/office/drawing/2014/main" id="{F2BAF4B0-1955-1F71-22D0-BBBED5E4B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52097" y="2866752"/>
            <a:ext cx="6445874" cy="3756787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A07D56-AD33-BA6E-7539-91EE7BA63507}"/>
              </a:ext>
            </a:extLst>
          </p:cNvPr>
          <p:cNvSpPr/>
          <p:nvPr/>
        </p:nvSpPr>
        <p:spPr>
          <a:xfrm>
            <a:off x="2090828" y="3585273"/>
            <a:ext cx="589461" cy="171045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07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5"/>
            <a:ext cx="7571184" cy="4968552"/>
          </a:xfrm>
        </p:spPr>
        <p:txBody>
          <a:bodyPr rtlCol="0">
            <a:normAutofit/>
          </a:bodyPr>
          <a:lstStyle/>
          <a:p>
            <a:pPr rtl="0"/>
            <a:r>
              <a:rPr lang="lt"/>
              <a:t>2 žingsnis. Nurodykite bet kurį iš šių paieškos kriterijų:</a:t>
            </a:r>
          </a:p>
          <a:p>
            <a:pPr lvl="1" rtl="0"/>
            <a:r>
              <a:rPr lang="lt"/>
              <a:t>MRN</a:t>
            </a:r>
          </a:p>
          <a:p>
            <a:pPr lvl="1" rtl="0"/>
            <a:r>
              <a:rPr lang="lt"/>
              <a:t>LRN</a:t>
            </a:r>
          </a:p>
          <a:p>
            <a:pPr lvl="1" rtl="0"/>
            <a:r>
              <a:rPr lang="lt"/>
              <a:t>Data nuo/iki („Data nuo“ turi būti mažesnė už „Data iki“)</a:t>
            </a:r>
          </a:p>
          <a:p>
            <a:pPr lvl="1" rtl="0"/>
            <a:r>
              <a:rPr lang="lt"/>
              <a:t>Būsena išvykimo įstaigoje</a:t>
            </a:r>
          </a:p>
          <a:p>
            <a:pPr lvl="1" rtl="0"/>
            <a:r>
              <a:rPr lang="lt"/>
              <a:t>Būsena paskirties įstaigoje</a:t>
            </a:r>
          </a:p>
          <a:p>
            <a:pPr lvl="1" rtl="0"/>
            <a:r>
              <a:rPr lang="lt"/>
              <a:t>Išvykimo įstaigos kodas</a:t>
            </a:r>
          </a:p>
          <a:p>
            <a:pPr lvl="1" rtl="0"/>
            <a:r>
              <a:rPr lang="lt"/>
              <a:t>Paskirties įstaigos kodas</a:t>
            </a:r>
          </a:p>
          <a:p>
            <a:pPr lvl="1" rtl="0"/>
            <a:r>
              <a:rPr lang="lt"/>
              <a:t>Procedūra</a:t>
            </a:r>
          </a:p>
          <a:p>
            <a:pPr rt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88632" cy="1069768"/>
          </a:xfrm>
        </p:spPr>
        <p:txBody>
          <a:bodyPr rtlCol="0"/>
          <a:lstStyle/>
          <a:p>
            <a:pPr rtl="0"/>
            <a:r>
              <a:rPr lang="lt" sz="3200"/>
              <a:t>Deklaracijos - Deklaracijų paieška (2/7)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8D240-A44C-42A8-9475-A0E2DE0F1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5"/>
            <a:ext cx="7571184" cy="496855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lt"/>
              <a:t>3 žingsnis. Spustelėkite mygtuką „Ieškoti“</a:t>
            </a:r>
          </a:p>
          <a:p>
            <a:pPr lvl="1" rtl="0"/>
            <a:r>
              <a:rPr lang="lt"/>
              <a:t>Sistema patikrina, ar pateikti paieškos kriterijai tinkami ir ar pateiktas bent vienas iš paieškos kriterijų „Būsena išvykimo įstaigoje“ arba „Būsena paskirties įstaigoje“.</a:t>
            </a:r>
          </a:p>
          <a:p>
            <a:pPr lvl="2" rtl="0"/>
            <a:r>
              <a:rPr lang="lt"/>
              <a:t>Jei ne, rodomas pranešimas apie klaidą</a:t>
            </a:r>
          </a:p>
          <a:p>
            <a:pPr marL="749808" lvl="2" indent="0" rtl="0">
              <a:buNone/>
            </a:pPr>
            <a:endParaRPr lang="en-US" dirty="0"/>
          </a:p>
          <a:p>
            <a:pPr marL="749808" lvl="2" indent="0" rtl="0">
              <a:buNone/>
            </a:pPr>
            <a:endParaRPr lang="en-US" dirty="0"/>
          </a:p>
          <a:p>
            <a:pPr marL="749808" lvl="2" indent="0" rtl="0">
              <a:buNone/>
            </a:pPr>
            <a:endParaRPr lang="en-US" dirty="0"/>
          </a:p>
          <a:p>
            <a:pPr lvl="2" rtl="0"/>
            <a:r>
              <a:rPr lang="lt"/>
              <a:t>Jei taip, rodomos deklaracijos, atitinkančios pateiktus paieškos kriterijus.</a:t>
            </a:r>
          </a:p>
          <a:p>
            <a:pPr lvl="3" rtl="0"/>
            <a:r>
              <a:rPr lang="lt"/>
              <a:t>JEIGU pateikiamas esamas „MRN“ arba „LRN“, bus rodomi atitinkamos deklaracijos duomenys.</a:t>
            </a:r>
          </a:p>
          <a:p>
            <a:pPr rt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88632" cy="1069768"/>
          </a:xfrm>
        </p:spPr>
        <p:txBody>
          <a:bodyPr rtlCol="0"/>
          <a:lstStyle/>
          <a:p>
            <a:pPr rtl="0"/>
            <a:r>
              <a:rPr lang="lt" sz="3200"/>
              <a:t>Deklaracijos - Deklaracijų paieška (3/7)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37B1D-E1B9-4309-AC4E-19B860E10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74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10DCD-347A-340D-BCC0-72455E1C5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16" y="3717032"/>
            <a:ext cx="8604448" cy="100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3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88632" cy="1069768"/>
          </a:xfrm>
        </p:spPr>
        <p:txBody>
          <a:bodyPr rtlCol="0"/>
          <a:lstStyle/>
          <a:p>
            <a:pPr rtl="0"/>
            <a:r>
              <a:rPr lang="lt" sz="3200"/>
              <a:t>Deklaracijos - Deklaracijų paieška (4/7)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3F232A6-C685-4663-8DEB-2756415E1D0E}"/>
              </a:ext>
            </a:extLst>
          </p:cNvPr>
          <p:cNvSpPr txBox="1">
            <a:spLocks/>
          </p:cNvSpPr>
          <p:nvPr/>
        </p:nvSpPr>
        <p:spPr>
          <a:xfrm>
            <a:off x="457200" y="4054143"/>
            <a:ext cx="7848600" cy="1224136"/>
          </a:xfrm>
          <a:prstGeom prst="rect">
            <a:avLst/>
          </a:prstGeom>
        </p:spPr>
        <p:txBody>
          <a:bodyPr vert="horz" rtlCol="0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4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2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/>
              <a:t>4 žingsnis. Spustelėkite LRN arba MRN paryškintos nuorodos</a:t>
            </a:r>
          </a:p>
          <a:p>
            <a:pPr lvl="1" rtl="0"/>
            <a:r>
              <a:rPr lang="lt"/>
              <a:t>Pasirinktos deklaracijos duomenys rodomi peržiūros režimu</a:t>
            </a:r>
          </a:p>
          <a:p>
            <a:pPr marL="36576" indent="0" rtl="0">
              <a:buFont typeface="Wingdings 2" pitchFamily="18" charset="2"/>
              <a:buNone/>
            </a:pPr>
            <a:endParaRPr lang="en-US" dirty="0"/>
          </a:p>
          <a:p>
            <a:pPr marL="36576" indent="0" rtl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72C91-7B92-4848-970F-452BDD71E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75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01BD0-ED20-11F1-933F-B7A3E5F81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1340768"/>
            <a:ext cx="8604448" cy="255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3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344569"/>
          </a:xfrm>
        </p:spPr>
        <p:txBody>
          <a:bodyPr rtlCol="0">
            <a:normAutofit/>
          </a:bodyPr>
          <a:lstStyle/>
          <a:p>
            <a:pPr marL="36576" indent="0" rtl="0">
              <a:buNone/>
            </a:pPr>
            <a:endParaRPr lang="en-US" dirty="0"/>
          </a:p>
          <a:p>
            <a:pPr marL="36576" indent="0" rtl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 - Deklaracijų paieška (5/7)</a:t>
            </a:r>
            <a:endParaRPr lang="el-G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6534A-A29C-467D-84A3-20DD358AB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76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13B13E-D57F-57B0-C3F5-45A6C87D3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430113"/>
            <a:ext cx="8820472" cy="42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4853135"/>
          </a:xfrm>
        </p:spPr>
        <p:txBody>
          <a:bodyPr rtlCol="0">
            <a:normAutofit/>
          </a:bodyPr>
          <a:lstStyle/>
          <a:p>
            <a:pPr lvl="1" rtl="0"/>
            <a:r>
              <a:rPr lang="lt" sz="2000"/>
              <a:t>Lango apačioje rodomas mygtukas „Veiksmai“, kuriuo naudotojas gali atlikti bet kurį iš toliau nurodytų veiksmų:</a:t>
            </a:r>
          </a:p>
          <a:p>
            <a:pPr lvl="2" rtl="0"/>
            <a:r>
              <a:rPr lang="lt" sz="2000"/>
              <a:t>„Įrašyti kaip XML“</a:t>
            </a:r>
          </a:p>
          <a:p>
            <a:pPr lvl="2" rtl="0"/>
            <a:r>
              <a:rPr lang="lt" sz="2000"/>
              <a:t>„Pripažinimas negaliojančia“</a:t>
            </a:r>
          </a:p>
          <a:p>
            <a:pPr lvl="2" rtl="0"/>
            <a:r>
              <a:rPr lang="lt" sz="2000"/>
              <a:t>„Taisyti deklaraciją“</a:t>
            </a:r>
          </a:p>
          <a:p>
            <a:pPr lvl="2" rtl="0"/>
            <a:r>
              <a:rPr lang="lt" sz="2000"/>
              <a:t>„Registruoti išankstinės deklaracijos pateikimą“</a:t>
            </a:r>
          </a:p>
          <a:p>
            <a:pPr lvl="2" rtl="0"/>
            <a:r>
              <a:rPr lang="lt" sz="2000"/>
              <a:t>„Registruoti atsakymą į prašymą pateikti dokumentus“</a:t>
            </a:r>
          </a:p>
          <a:p>
            <a:pPr lvl="2" rtl="0"/>
            <a:r>
              <a:rPr lang="lt" sz="2000"/>
              <a:t>„Registruoti iškrovimo rezultatus“</a:t>
            </a:r>
          </a:p>
          <a:p>
            <a:pPr lvl="2" rtl="0"/>
            <a:r>
              <a:rPr lang="lt" sz="2000"/>
              <a:t>„Registruoti informaciją apie neatvykusius gabenimus“</a:t>
            </a:r>
          </a:p>
          <a:p>
            <a:pPr marL="36576" indent="0" rtl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 - Deklaracijų paieška (6/7)</a:t>
            </a:r>
            <a:endParaRPr lang="el-G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5A9F1-03EA-44E6-94E4-4BB20E6DC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77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9AFCAA-3430-FC9A-2570-10B06A658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0" y="4847966"/>
            <a:ext cx="8892480" cy="8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3168"/>
            <a:ext cx="7643192" cy="1069768"/>
          </a:xfrm>
        </p:spPr>
        <p:txBody>
          <a:bodyPr rtlCol="0">
            <a:normAutofit/>
          </a:bodyPr>
          <a:lstStyle/>
          <a:p>
            <a:pPr lvl="1" rtl="0"/>
            <a:r>
              <a:rPr lang="lt" dirty="0"/>
              <a:t>Sistema leidžia naudotojui atlikti veiksmus priklausomai nuo deklaracijos būsenos.</a:t>
            </a:r>
          </a:p>
          <a:p>
            <a:pPr marL="448056" lvl="1" indent="0" rtl="0">
              <a:buNone/>
            </a:pPr>
            <a:endParaRPr lang="en-US" dirty="0"/>
          </a:p>
          <a:p>
            <a:pPr marL="36576" indent="0" rtl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 - Deklaracijų paieška (7/7)</a:t>
            </a:r>
            <a:endParaRPr lang="el-G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D1451-B613-4E20-B5A8-A4E0E8E0E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78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122872-D546-B056-04EE-5EA75413C1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484"/>
          <a:stretch/>
        </p:blipFill>
        <p:spPr>
          <a:xfrm>
            <a:off x="161764" y="3212976"/>
            <a:ext cx="8820472" cy="23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- pateikti prašymą dėl pripažinimo negaliojančiu (1/3)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7200" y="1484784"/>
            <a:ext cx="7467600" cy="2808312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600" dirty="0"/>
              <a:t>Naudotojas gali pateikti Prašymą pripažinti deklaraciją negaliojančia</a:t>
            </a:r>
            <a:endParaRPr lang="lt" sz="2600" strike="sngStrike" dirty="0"/>
          </a:p>
          <a:p>
            <a:pPr rtl="0"/>
            <a:r>
              <a:rPr lang="lt" sz="2600" dirty="0"/>
              <a:t>1 žingsnis. Atlikite deklaracijos paiešką ir pereikite į deklaracijos informacijos langą</a:t>
            </a:r>
            <a:endParaRPr lang="en-GB" sz="2600" dirty="0"/>
          </a:p>
          <a:p>
            <a:pPr rtl="0"/>
            <a:r>
              <a:rPr lang="lt" sz="2600" dirty="0"/>
              <a:t>2 žingsnis. Meniu „Veiksmai“ pasirinkite parinktį „Pripažinimas negaliojančia“.</a:t>
            </a:r>
          </a:p>
          <a:p>
            <a:pPr marL="36576" indent="0" rtl="0">
              <a:buNone/>
            </a:pPr>
            <a:endParaRPr lang="en-GB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DFEFF-6C9B-402B-9453-E2A8BCCA8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79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431A7-570B-B782-09FB-FB2053F0A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145" y="4285794"/>
            <a:ext cx="3581710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 rtlCol="0">
            <a:normAutofit/>
          </a:bodyPr>
          <a:lstStyle/>
          <a:p>
            <a:pPr rtl="0"/>
            <a:r>
              <a:rPr lang="lt" dirty="0"/>
              <a:t>Ieškoti lydinčiųjų dokumentų ir juos spausdinti</a:t>
            </a:r>
          </a:p>
          <a:p>
            <a:pPr rtl="0"/>
            <a:r>
              <a:rPr lang="lt" dirty="0"/>
              <a:t>Ieškoti deklaracijų</a:t>
            </a:r>
          </a:p>
          <a:p>
            <a:pPr rtl="0"/>
            <a:r>
              <a:rPr lang="lt" dirty="0"/>
              <a:t>Ieškoti ir atsisiųsti elektroninius pranešimus</a:t>
            </a:r>
            <a:endParaRPr lang="en-GB" sz="2600" b="1" dirty="0"/>
          </a:p>
          <a:p>
            <a:pPr rtl="0"/>
            <a:r>
              <a:rPr lang="lt" sz="2600" b="1" dirty="0"/>
              <a:t>Gauti elektroninius pranešimus</a:t>
            </a:r>
          </a:p>
          <a:p>
            <a:pPr rtl="0"/>
            <a:r>
              <a:rPr lang="lt" dirty="0"/>
              <a:t>Gauti muitinės pranešimus</a:t>
            </a:r>
            <a:endParaRPr lang="en-GB" b="1" dirty="0"/>
          </a:p>
          <a:p>
            <a:pPr rtl="0"/>
            <a:r>
              <a:rPr lang="lt" b="1" dirty="0"/>
              <a:t>Teikti garantijos užklausas</a:t>
            </a:r>
            <a:endParaRPr lang="en-GB" sz="2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6192688" cy="1069768"/>
          </a:xfrm>
        </p:spPr>
        <p:txBody>
          <a:bodyPr rtlCol="0"/>
          <a:lstStyle/>
          <a:p>
            <a:pPr rtl="0"/>
            <a:r>
              <a:rPr lang="lt" sz="3200"/>
              <a:t>NTKS – kliento portalas</a:t>
            </a:r>
            <a:br>
              <a:rPr lang="en-GB" sz="3200" dirty="0"/>
            </a:br>
            <a:r>
              <a:rPr lang="lt" sz="3200"/>
              <a:t>Atskiros operacijos (2/2)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3632D-E429-4D5A-95BE-2D766A7BF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- pateikti prašymą dėl pripažinimo negaliojančiu (2/3)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7200" y="1484784"/>
            <a:ext cx="7467600" cy="86409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rtl="0"/>
            <a:r>
              <a:rPr lang="lt" sz="2400"/>
              <a:t>Rodomas „Deklaracijos pripažinimas negaliojančia“ langas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CBF10-CA2B-4931-A30E-64AAB3354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80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A8EE5-C82D-B2F1-A395-DB4336F90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48" y="2240071"/>
            <a:ext cx="7308304" cy="437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- pateikti prašymą dėl pripažinimo negaliojančiu (3/3)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7200" y="1484784"/>
            <a:ext cx="7948972" cy="4608512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600" dirty="0"/>
              <a:t>3 žingsnis. Pateikite Deklaracijos  pripažinimo negaliojančia „Pagrindimą“.</a:t>
            </a:r>
          </a:p>
          <a:p>
            <a:pPr rtl="0"/>
            <a:r>
              <a:rPr lang="lt" sz="2600" dirty="0"/>
              <a:t>4 žingsnis. Spustelėkite mygtuką „Pateikti“ ir patvirtinkite atliekamą veiksmą.</a:t>
            </a:r>
          </a:p>
          <a:p>
            <a:pPr lvl="1" rtl="0"/>
            <a:r>
              <a:rPr lang="lt" sz="2400" dirty="0"/>
              <a:t>Prašymas dėl Deklaracijos pripažinimo negaliojančia pateiktas.</a:t>
            </a:r>
          </a:p>
          <a:p>
            <a:pPr lvl="1" rtl="0"/>
            <a:r>
              <a:rPr lang="lt" sz="2400" dirty="0"/>
              <a:t>Naudotojas nukreipiamas į „Pranešimų“ langą</a:t>
            </a:r>
          </a:p>
          <a:p>
            <a:pPr lvl="1" rtl="0"/>
            <a:r>
              <a:rPr lang="lt" sz="2400" dirty="0"/>
              <a:t>Pranešimas apie sėkmę rodomas pateikiant „čia“ mygtuką, susietą su „Pranešimo“ langu.</a:t>
            </a:r>
          </a:p>
          <a:p>
            <a:pPr rtl="0"/>
            <a:endParaRPr lang="en-GB" sz="2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DFF7C-FD0E-464C-A069-FB8504326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81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010E1-6CA1-55B0-E040-5D86337C9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5229200"/>
            <a:ext cx="8748464" cy="5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4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3200"/>
              <a:t>Deklaracijos veiksmas - Deklaracijos Taisymas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7200" y="1484784"/>
            <a:ext cx="8147248" cy="216024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600" dirty="0"/>
              <a:t>Naudotojas gali pateikti:</a:t>
            </a:r>
          </a:p>
          <a:p>
            <a:pPr lvl="1" rtl="0"/>
            <a:r>
              <a:rPr lang="lt-LT" sz="2400" dirty="0"/>
              <a:t>P</a:t>
            </a:r>
            <a:r>
              <a:rPr lang="lt" sz="2400" dirty="0"/>
              <a:t>rašymą dėl pilno deklaracijos pataisymo; </a:t>
            </a:r>
          </a:p>
          <a:p>
            <a:pPr lvl="1" rtl="0"/>
            <a:r>
              <a:rPr lang="lt" sz="2400" dirty="0"/>
              <a:t>Prašymą dėl garantijos duomenų pataisymo;</a:t>
            </a:r>
          </a:p>
          <a:p>
            <a:pPr marL="448056" lvl="1" indent="0" rtl="0">
              <a:buNone/>
            </a:pPr>
            <a:endParaRPr lang="en-GB" sz="2200" dirty="0"/>
          </a:p>
          <a:p>
            <a:pPr lvl="1" rtl="0"/>
            <a:endParaRPr lang="en-GB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59B0D-86F0-4371-8317-608A07C31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6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184576" cy="1069768"/>
          </a:xfrm>
        </p:spPr>
        <p:txBody>
          <a:bodyPr rtlCol="0"/>
          <a:lstStyle/>
          <a:p>
            <a:pPr rtl="0"/>
            <a:r>
              <a:rPr lang="lt" sz="3200"/>
              <a:t>Deklaracijos Taisymas - Pilnas pakeitimas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7200" y="1484784"/>
            <a:ext cx="8147248" cy="489654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26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0012502-BD04-49AD-BB7B-5BCAFBB4182E}"/>
              </a:ext>
            </a:extLst>
          </p:cNvPr>
          <p:cNvSpPr txBox="1">
            <a:spLocks/>
          </p:cNvSpPr>
          <p:nvPr/>
        </p:nvSpPr>
        <p:spPr>
          <a:xfrm>
            <a:off x="457200" y="1637184"/>
            <a:ext cx="8299648" cy="489654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rtl="0">
              <a:buNone/>
            </a:pPr>
            <a:endParaRPr lang="en-GB" sz="26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1B96019-6F6D-4392-A2D9-881625A84CBF}"/>
              </a:ext>
            </a:extLst>
          </p:cNvPr>
          <p:cNvSpPr txBox="1">
            <a:spLocks/>
          </p:cNvSpPr>
          <p:nvPr/>
        </p:nvSpPr>
        <p:spPr>
          <a:xfrm>
            <a:off x="609600" y="1637183"/>
            <a:ext cx="8147248" cy="4798349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800" dirty="0"/>
              <a:t>Jei įvestas „Pilnas“ pataisymas, naudotojas gali keisti visus deklaracijos duomenų elementus, išskyrus šiuos pagrindinius/identifikacinius judėjimo duomenis: </a:t>
            </a:r>
          </a:p>
          <a:p>
            <a:pPr lvl="1" rtl="0"/>
            <a:r>
              <a:rPr lang="lt" dirty="0"/>
              <a:t>LRN </a:t>
            </a:r>
          </a:p>
          <a:p>
            <a:pPr lvl="1" rtl="0"/>
            <a:r>
              <a:rPr lang="lt" dirty="0"/>
              <a:t>MRN</a:t>
            </a:r>
          </a:p>
          <a:p>
            <a:pPr lvl="1" rtl="0"/>
            <a:r>
              <a:rPr lang="lt" dirty="0"/>
              <a:t>Deklaracijos rūšis</a:t>
            </a:r>
          </a:p>
          <a:p>
            <a:pPr lvl="1" rtl="0"/>
            <a:r>
              <a:rPr lang="lt" dirty="0"/>
              <a:t>Papildoma deklaracijos rūšis</a:t>
            </a:r>
          </a:p>
          <a:p>
            <a:pPr lvl="1" rtl="0"/>
            <a:r>
              <a:rPr lang="lt" dirty="0"/>
              <a:t>Saugumas</a:t>
            </a:r>
          </a:p>
          <a:p>
            <a:pPr lvl="1" rtl="0"/>
            <a:r>
              <a:rPr lang="lt" dirty="0"/>
              <a:t>Išvykimo muitinės įstaiga</a:t>
            </a:r>
          </a:p>
          <a:p>
            <a:pPr lvl="1" rtl="0"/>
            <a:r>
              <a:rPr lang="lt" dirty="0"/>
              <a:t>Tranzito procedūros vykdytojo duomenys</a:t>
            </a:r>
          </a:p>
          <a:p>
            <a:pPr lvl="1" rtl="0"/>
            <a:r>
              <a:rPr lang="lt" dirty="0"/>
              <a:t>Verslininko atstovo duomenys</a:t>
            </a:r>
          </a:p>
          <a:p>
            <a:pPr lvl="1" rtl="0"/>
            <a:r>
              <a:rPr lang="lt" dirty="0"/>
              <a:t>Tikrinimo rezultatai.</a:t>
            </a:r>
          </a:p>
          <a:p>
            <a:pPr lvl="1" rtl="0"/>
            <a:endParaRPr lang="en-GB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EF156-9FFC-4628-A37B-E63B8C06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544616" cy="1069768"/>
          </a:xfrm>
        </p:spPr>
        <p:txBody>
          <a:bodyPr rtlCol="0"/>
          <a:lstStyle/>
          <a:p>
            <a:pPr rtl="0"/>
            <a:r>
              <a:rPr lang="lt" sz="3200" dirty="0"/>
              <a:t>Deklaracijos Taisymas - </a:t>
            </a:r>
            <a:r>
              <a:rPr lang="lt" sz="2800" dirty="0"/>
              <a:t>Garantijos duomenų taisymas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7200" y="1484784"/>
            <a:ext cx="8147248" cy="489654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26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0012502-BD04-49AD-BB7B-5BCAFBB4182E}"/>
              </a:ext>
            </a:extLst>
          </p:cNvPr>
          <p:cNvSpPr txBox="1">
            <a:spLocks/>
          </p:cNvSpPr>
          <p:nvPr/>
        </p:nvSpPr>
        <p:spPr>
          <a:xfrm>
            <a:off x="457200" y="1637184"/>
            <a:ext cx="8299648" cy="489654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rtl="0">
              <a:buNone/>
            </a:pPr>
            <a:endParaRPr lang="en-GB" sz="26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1B96019-6F6D-4392-A2D9-881625A84CBF}"/>
              </a:ext>
            </a:extLst>
          </p:cNvPr>
          <p:cNvSpPr txBox="1">
            <a:spLocks/>
          </p:cNvSpPr>
          <p:nvPr/>
        </p:nvSpPr>
        <p:spPr>
          <a:xfrm>
            <a:off x="609600" y="1637184"/>
            <a:ext cx="7418784" cy="438410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lt" sz="2600" dirty="0"/>
              <a:t>„Garantijos“ duomenų taisymo atveju naudotojas gali keisti deklaracijoje nurodytus garantijos duomenis.</a:t>
            </a:r>
            <a:endParaRPr lang="en-GB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8CC79-4507-4864-AC8A-DDEB32231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3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800" dirty="0"/>
              <a:t>Deklaracijos veiksmas - pateikti taisymo prašymą (1/2)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7200" y="1484782"/>
            <a:ext cx="8147248" cy="1805454"/>
          </a:xfrm>
          <a:prstGeom prst="rect">
            <a:avLst/>
          </a:prstGeom>
        </p:spPr>
        <p:txBody>
          <a:bodyPr vert="horz" rtlCol="0">
            <a:normAutofit fontScale="925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800"/>
              <a:t>1 žingsnis. Atlikite taisytinos deklaracijos paiešką ir pereikite į deklaracijos informacijos langą.</a:t>
            </a:r>
            <a:endParaRPr lang="en-GB" sz="2800" dirty="0"/>
          </a:p>
          <a:p>
            <a:pPr rtl="0"/>
            <a:r>
              <a:rPr lang="lt" sz="2800"/>
              <a:t>2 žingsnis. Meniu „Veiksmai“ pasirinkite taisymo tipą</a:t>
            </a:r>
          </a:p>
          <a:p>
            <a:pPr rtl="0"/>
            <a:endParaRPr lang="en-GB" sz="2600" dirty="0"/>
          </a:p>
          <a:p>
            <a:pPr rtl="0"/>
            <a:endParaRPr lang="en-GB" sz="2600" dirty="0"/>
          </a:p>
          <a:p>
            <a:pPr rtl="0"/>
            <a:endParaRPr lang="en-GB" sz="2600" dirty="0"/>
          </a:p>
          <a:p>
            <a:pPr rtl="0"/>
            <a:endParaRPr lang="en-GB" sz="2600" dirty="0"/>
          </a:p>
          <a:p>
            <a:pPr rtl="0"/>
            <a:endParaRPr lang="en-GB" sz="2600" dirty="0"/>
          </a:p>
          <a:p>
            <a:pPr marL="36576" indent="0" rtl="0">
              <a:buNone/>
            </a:pPr>
            <a:endParaRPr lang="en-GB" sz="26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01D68FD-D448-47C1-959A-2FE9BEDCD6EE}"/>
              </a:ext>
            </a:extLst>
          </p:cNvPr>
          <p:cNvSpPr txBox="1">
            <a:spLocks/>
          </p:cNvSpPr>
          <p:nvPr/>
        </p:nvSpPr>
        <p:spPr>
          <a:xfrm>
            <a:off x="539552" y="5877272"/>
            <a:ext cx="8147248" cy="57606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rtl="0">
              <a:buNone/>
            </a:pPr>
            <a:endParaRPr lang="en-GB" sz="26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5C672BB-8000-4E09-9080-9430602E5975}"/>
              </a:ext>
            </a:extLst>
          </p:cNvPr>
          <p:cNvSpPr txBox="1">
            <a:spLocks/>
          </p:cNvSpPr>
          <p:nvPr/>
        </p:nvSpPr>
        <p:spPr>
          <a:xfrm>
            <a:off x="611560" y="5802147"/>
            <a:ext cx="8147248" cy="821392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rtl="0"/>
            <a:r>
              <a:rPr lang="lt" sz="2400" dirty="0"/>
              <a:t>Deklaracijos duomenys rodomi redagavimo režimu (pagal pasirinktą duomenų taisymo tipą).</a:t>
            </a:r>
            <a:endParaRPr lang="en-GB" sz="2400" dirty="0"/>
          </a:p>
          <a:p>
            <a:pPr rtl="0"/>
            <a:endParaRPr lang="en-GB" sz="2600" dirty="0"/>
          </a:p>
          <a:p>
            <a:pPr rtl="0"/>
            <a:endParaRPr lang="en-GB" sz="2600" dirty="0"/>
          </a:p>
          <a:p>
            <a:pPr rtl="0"/>
            <a:endParaRPr lang="en-GB" sz="2600" dirty="0"/>
          </a:p>
          <a:p>
            <a:pPr rtl="0"/>
            <a:endParaRPr lang="en-GB" sz="2600" dirty="0"/>
          </a:p>
          <a:p>
            <a:pPr marL="36576" indent="0" rtl="0">
              <a:buNone/>
            </a:pPr>
            <a:endParaRPr lang="en-GB" sz="2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0FA5A-F99F-4B43-A597-FCD06C78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85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F047A-2FB2-D98D-A07F-3060AB94B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321" y="2897165"/>
            <a:ext cx="3581710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800" dirty="0"/>
              <a:t>Deklaracijos veiksmas - pateikti taisymo prašymą (2/2)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7200" y="1484784"/>
            <a:ext cx="8147248" cy="504056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600" dirty="0"/>
              <a:t>3 žingsnis. Atlikite reikiamus taisymus</a:t>
            </a:r>
          </a:p>
          <a:p>
            <a:pPr rtl="0"/>
            <a:r>
              <a:rPr lang="lt" sz="2600" dirty="0"/>
              <a:t>4 žingsnis. Spustelėkite mygtuką „Pateikti“ ir patvirtinkite atliekamą veiksmą</a:t>
            </a:r>
          </a:p>
          <a:p>
            <a:pPr lvl="1" rtl="0"/>
            <a:r>
              <a:rPr lang="lt" sz="2400" dirty="0"/>
              <a:t>Pateikiamas prašymas dėl duomenų taisymo</a:t>
            </a:r>
          </a:p>
          <a:p>
            <a:pPr lvl="1" rtl="0"/>
            <a:r>
              <a:rPr lang="lt-LT" sz="2400" dirty="0"/>
              <a:t>N</a:t>
            </a:r>
            <a:r>
              <a:rPr lang="lt" sz="2400" dirty="0"/>
              <a:t>audotojas nukreipiamas į „Pranešimų“ langą</a:t>
            </a:r>
          </a:p>
          <a:p>
            <a:pPr lvl="1" rtl="0"/>
            <a:r>
              <a:rPr lang="lt-LT" sz="2400" dirty="0"/>
              <a:t>Rodomas  pranešimas apie sėkmingą operaciją su mygtuku „čia“, susietu </a:t>
            </a:r>
            <a:r>
              <a:rPr lang="lt" sz="2400" dirty="0"/>
              <a:t> „Pranešimo“ langu.</a:t>
            </a:r>
          </a:p>
          <a:p>
            <a:pPr marL="36576" indent="0" rtl="0">
              <a:buNone/>
            </a:pPr>
            <a:endParaRPr lang="en-US" sz="2800" dirty="0"/>
          </a:p>
          <a:p>
            <a:pPr rtl="0"/>
            <a:endParaRPr lang="en-GB" sz="2800" dirty="0"/>
          </a:p>
          <a:p>
            <a:pPr rtl="0"/>
            <a:endParaRPr lang="en-GB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90A6C-B1F0-4F08-8AFC-9D709613B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86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340FBF-1F19-7FCF-651D-AC5065A45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92" y="4808394"/>
            <a:ext cx="8748464" cy="5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832648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išankstinės deklaracijos pateikimą (1/6)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66725" y="1412776"/>
            <a:ext cx="7467600" cy="244827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600"/>
              <a:t>1 žingsnis. Atlikite deklaracijos paiešką ir pereikite į deklaracijos informacijos langą</a:t>
            </a:r>
          </a:p>
          <a:p>
            <a:pPr rtl="0"/>
            <a:r>
              <a:rPr lang="lt" sz="2600"/>
              <a:t>2 žingsnis. Meniu „Veiksmai“ pasirinkite parinktį „Registruoti išankstinės deklaracijos pateikimą“.</a:t>
            </a:r>
          </a:p>
          <a:p>
            <a:pPr rtl="0"/>
            <a:endParaRPr lang="en-GB" sz="2400" dirty="0"/>
          </a:p>
          <a:p>
            <a:pPr rt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9D05D-A256-436E-BE1C-064A7CD57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87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E2B73-EC11-23A3-DCEA-3EF2A24E7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145" y="3573016"/>
            <a:ext cx="3581710" cy="21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760640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išankstinės deklaracijos pateikimą (2/6)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8280920" cy="781804"/>
          </a:xfrm>
        </p:spPr>
        <p:txBody>
          <a:bodyPr rtlCol="0">
            <a:normAutofit fontScale="92500" lnSpcReduction="10000"/>
          </a:bodyPr>
          <a:lstStyle/>
          <a:p>
            <a:pPr lvl="1" rtl="0"/>
            <a:r>
              <a:rPr lang="lt" sz="2600"/>
              <a:t>Rodomas „Iš anksto pateiktų prekių pateikimo“ langas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AF6B73-27CD-4CA9-A42D-F26B31634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88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893B5-6A71-FC47-CB56-49055A5B0A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2915"/>
          <a:stretch/>
        </p:blipFill>
        <p:spPr>
          <a:xfrm>
            <a:off x="610027" y="2348880"/>
            <a:ext cx="7922413" cy="28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išankstinės deklaracijos pateikimą (3/6)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439C-2034-42E5-9271-E8A8E775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89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6ABC0-2C0D-7800-700F-1563192F9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61" y="1374384"/>
            <a:ext cx="8779678" cy="532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7477944" cy="5040560"/>
          </a:xfrm>
        </p:spPr>
        <p:txBody>
          <a:bodyPr rtlCol="0">
            <a:normAutofit/>
          </a:bodyPr>
          <a:lstStyle/>
          <a:p>
            <a:pPr rtl="0"/>
            <a:r>
              <a:rPr lang="lt" sz="2600" dirty="0">
                <a:solidFill>
                  <a:schemeClr val="accent1"/>
                </a:solidFill>
              </a:rPr>
              <a:t>Registracijos numeriai</a:t>
            </a:r>
            <a:r>
              <a:rPr lang="lt" sz="2400" dirty="0">
                <a:solidFill>
                  <a:schemeClr val="accent1"/>
                </a:solidFill>
              </a:rPr>
              <a:t> </a:t>
            </a:r>
          </a:p>
          <a:p>
            <a:pPr lvl="1" rtl="0"/>
            <a:r>
              <a:rPr lang="lt" sz="2400" dirty="0">
                <a:solidFill>
                  <a:schemeClr val="accent1"/>
                </a:solidFill>
              </a:rPr>
              <a:t>GRN </a:t>
            </a:r>
            <a:r>
              <a:rPr lang="lt" sz="2400" dirty="0"/>
              <a:t>Garantijos registracijos numeris</a:t>
            </a:r>
          </a:p>
          <a:p>
            <a:pPr lvl="1" rtl="0"/>
            <a:r>
              <a:rPr lang="lt" b="1" dirty="0">
                <a:solidFill>
                  <a:schemeClr val="accent1"/>
                </a:solidFill>
              </a:rPr>
              <a:t>LRN</a:t>
            </a:r>
            <a:r>
              <a:rPr lang="lt" dirty="0">
                <a:solidFill>
                  <a:schemeClr val="accent1"/>
                </a:solidFill>
              </a:rPr>
              <a:t>: </a:t>
            </a:r>
            <a:r>
              <a:rPr lang="lt" dirty="0"/>
              <a:t>Vietinis registracijos numeris</a:t>
            </a:r>
          </a:p>
          <a:p>
            <a:pPr lvl="1" rtl="0"/>
            <a:r>
              <a:rPr lang="lt" b="1" dirty="0">
                <a:solidFill>
                  <a:schemeClr val="accent1"/>
                </a:solidFill>
              </a:rPr>
              <a:t>MRN</a:t>
            </a:r>
            <a:r>
              <a:rPr lang="lt" dirty="0">
                <a:solidFill>
                  <a:schemeClr val="accent1"/>
                </a:solidFill>
              </a:rPr>
              <a:t>:</a:t>
            </a:r>
            <a:r>
              <a:rPr lang="lt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lt" dirty="0"/>
              <a:t>Pagrindinis registracijos numeris</a:t>
            </a:r>
            <a:endParaRPr lang="en-GB" sz="2400" dirty="0"/>
          </a:p>
          <a:p>
            <a:pPr lvl="1" rtl="0"/>
            <a:r>
              <a:rPr lang="lt" dirty="0">
                <a:solidFill>
                  <a:schemeClr val="accent1"/>
                </a:solidFill>
              </a:rPr>
              <a:t>EORI</a:t>
            </a:r>
            <a:r>
              <a:rPr lang="lt" sz="2400" dirty="0">
                <a:solidFill>
                  <a:schemeClr val="accent1"/>
                </a:solidFill>
              </a:rPr>
              <a:t>: </a:t>
            </a:r>
            <a:r>
              <a:rPr lang="lt" sz="2400" dirty="0"/>
              <a:t>Ekonominės veiklos vykdytojo registracijos ir identifikavimo kodas</a:t>
            </a:r>
          </a:p>
          <a:p>
            <a:pPr lvl="1" rtl="0"/>
            <a:r>
              <a:rPr lang="lt" dirty="0">
                <a:solidFill>
                  <a:schemeClr val="accent1"/>
                </a:solidFill>
              </a:rPr>
              <a:t>TIN</a:t>
            </a:r>
            <a:r>
              <a:rPr lang="lt" sz="2400" dirty="0">
                <a:solidFill>
                  <a:schemeClr val="accent1"/>
                </a:solidFill>
              </a:rPr>
              <a:t>: </a:t>
            </a:r>
            <a:r>
              <a:rPr lang="lt" sz="2400" dirty="0"/>
              <a:t>Verslininko </a:t>
            </a:r>
            <a:r>
              <a:rPr lang="lt" dirty="0"/>
              <a:t>unikalus (EORI</a:t>
            </a:r>
            <a:r>
              <a:rPr lang="lt" sz="2400" dirty="0"/>
              <a:t>) identifikavimo kodas</a:t>
            </a:r>
          </a:p>
          <a:p>
            <a:pPr lvl="1" rtl="0"/>
            <a:endParaRPr lang="en-GB" sz="2400" dirty="0"/>
          </a:p>
          <a:p>
            <a:pPr rtl="0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544616" cy="1069768"/>
          </a:xfrm>
        </p:spPr>
        <p:txBody>
          <a:bodyPr rtlCol="0"/>
          <a:lstStyle/>
          <a:p>
            <a:pPr rtl="0"/>
            <a:r>
              <a:rPr lang="lt" sz="3200"/>
              <a:t>NTKS kliento portalo sutrumpinimai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1C591-45EF-4B63-B8C5-C1752DF73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išankstinės deklaracijos pateikimą (4/6)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439C-2034-42E5-9271-E8A8E775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90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26AA3-7D55-73F1-E743-AC4BC1D96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12776"/>
            <a:ext cx="8686800" cy="36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1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išankstinės deklaracijos pateikimą (5/6)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439C-2034-42E5-9271-E8A8E775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91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5EBBA9-395F-B923-14FC-3A7478435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44" y="1366627"/>
            <a:ext cx="7380312" cy="532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616624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išankstinės deklaracijos pateikimą (6/6)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C4D5C44-1F82-40BE-8B61-9AEEFE863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233162"/>
            <a:ext cx="8496944" cy="1894006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lt" sz="1900" dirty="0"/>
              <a:t>3 žingsnis. Užpildykite reikiamus duomenų elementus;</a:t>
            </a:r>
          </a:p>
          <a:p>
            <a:pPr rtl="0"/>
            <a:r>
              <a:rPr lang="lt" sz="1900" dirty="0"/>
              <a:t>4 žingsnis. Spustelėkite mygtuką „Pateikti“ ir patvirtinkite atliekamą veiksmą;</a:t>
            </a:r>
          </a:p>
          <a:p>
            <a:pPr lvl="1" rtl="0"/>
            <a:r>
              <a:rPr lang="lt" sz="1900" dirty="0"/>
              <a:t>Išankstinės deklaracijos pateikimas užregistruotas;</a:t>
            </a:r>
          </a:p>
          <a:p>
            <a:pPr lvl="1" rtl="0"/>
            <a:r>
              <a:rPr lang="lt" sz="1900" dirty="0"/>
              <a:t>Vartotojas nukreipiamas į „Pranešimų“ langą;</a:t>
            </a:r>
          </a:p>
          <a:p>
            <a:pPr lvl="1" rtl="0"/>
            <a:r>
              <a:rPr lang="lt" sz="1900" dirty="0"/>
              <a:t>Pranešimas apie sėkmę rodomas pateikiant „čia“ mygtuką, susietą su „Pranešimo“ langu.</a:t>
            </a:r>
          </a:p>
          <a:p>
            <a:pPr rtl="0"/>
            <a:endParaRPr lang="en-GB" sz="2800" dirty="0"/>
          </a:p>
          <a:p>
            <a:pPr rt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4198F-31E3-4E99-A12C-224ECAD66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92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FB992-1689-B98E-4488-5474B4645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66" y="1260726"/>
            <a:ext cx="7071268" cy="2972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ED7533-4E29-8A62-0400-5849A3855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6092943"/>
            <a:ext cx="8748464" cy="5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26C20-2016-7388-BFA8-1FDD0C850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4F6E42-45FE-4049-551B-2C733B7C7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79" y="4751603"/>
            <a:ext cx="7057603" cy="1708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E416D8-2A40-7FD4-8485-CB7A9DA38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72" y="2857012"/>
            <a:ext cx="6998906" cy="182762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662691-A43C-874C-22AC-FB4355A6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688632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atsakymą į prašymą pateikti dokumentus (1/6)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2C89F-5E50-ED77-1D54-B140E484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D92B4D0-8885-405F-A870-8D3BC56EE3D2}"/>
              </a:ext>
            </a:extLst>
          </p:cNvPr>
          <p:cNvSpPr txBox="1">
            <a:spLocks/>
          </p:cNvSpPr>
          <p:nvPr/>
        </p:nvSpPr>
        <p:spPr>
          <a:xfrm>
            <a:off x="466725" y="1412777"/>
            <a:ext cx="7467600" cy="1830436"/>
          </a:xfrm>
          <a:prstGeom prst="rect">
            <a:avLst/>
          </a:prstGeom>
        </p:spPr>
        <p:txBody>
          <a:bodyPr vert="horz" rtlCol="0">
            <a:normAutofit fontScale="6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400" dirty="0"/>
              <a:t>Programoje kartu su deklaracija arba deklaracijos pakeitimu galima siųsti prašomus dokumentus kaip priedus. Be to, muitinė tikrinimo metu gali paprašyti pateikti papildomus dokumentus.</a:t>
            </a:r>
          </a:p>
          <a:p>
            <a:pPr rtl="0"/>
            <a:r>
              <a:rPr lang="lt" sz="2400" dirty="0"/>
              <a:t>1 žingsnis. Atlikite deklaracijos paiešką ir pereikite į deklaracijos informacijos langą</a:t>
            </a:r>
          </a:p>
          <a:p>
            <a:pPr algn="just" rtl="0"/>
            <a:r>
              <a:rPr lang="lt" sz="2400" dirty="0"/>
              <a:t>2 žingsnis. Paskutinėje deklaracijos skiltyje spustelėkite peržiūros mygtuką, kad peržiūrėtumėte išsamią informaciją apie muitinės prašomus pateikti dokumentus</a:t>
            </a:r>
            <a:endParaRPr lang="en-US" sz="2400" dirty="0"/>
          </a:p>
          <a:p>
            <a:pPr marL="36576" indent="0" rtl="0">
              <a:buNone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4506E-0813-44A5-434C-07791B2B4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93</a:t>
            </a:fld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458F6E0-D4CF-5C3F-57BD-328E21B54673}"/>
              </a:ext>
            </a:extLst>
          </p:cNvPr>
          <p:cNvSpPr/>
          <p:nvPr/>
        </p:nvSpPr>
        <p:spPr>
          <a:xfrm>
            <a:off x="3912493" y="4606381"/>
            <a:ext cx="576064" cy="712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36999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2E2AF-305B-35BB-35EF-4CF18E01F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18162C-4E22-EA9F-65CA-2D7338357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688632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atsakymą į prašymą pateikti dokumentus (2/6)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71477-B3C3-8914-FFF1-B1A8A0AB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F5DE6E43-7E15-85CF-BEC9-4E1B31EECD60}"/>
              </a:ext>
            </a:extLst>
          </p:cNvPr>
          <p:cNvSpPr txBox="1">
            <a:spLocks/>
          </p:cNvSpPr>
          <p:nvPr/>
        </p:nvSpPr>
        <p:spPr>
          <a:xfrm>
            <a:off x="466725" y="1412777"/>
            <a:ext cx="7467600" cy="132164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600"/>
              <a:t>3 žingsnis. Veiksmų meniu pasirinkite parinktį „Registruoti atsakymą į prašymą pateikti dokumentus“</a:t>
            </a:r>
          </a:p>
          <a:p>
            <a:pPr rtl="0"/>
            <a:endParaRPr lang="en-GB" sz="2400" dirty="0"/>
          </a:p>
          <a:p>
            <a:pPr rt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DD500-C611-B1FB-9090-B68DD80DC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94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A32AC-5208-25EA-F5F5-DD9349105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670" y="2712314"/>
            <a:ext cx="358171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0A431-A6F6-77D4-974F-9C09E05F2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06FCB0-4FF9-2204-505C-9B4518A8E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84" y="2010703"/>
            <a:ext cx="7143564" cy="464379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A43CC6-68B1-9D72-45B0-DE1163136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760640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atsakymą į prašymą pateikti dokumentus (3/6)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DF76B-868D-3484-5FB8-7EED142A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E41575-047C-C731-CF9E-FB28C5921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95</a:t>
            </a:fld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DFDBEE6-ACD8-3557-2C8E-E97B7535C8C4}"/>
              </a:ext>
            </a:extLst>
          </p:cNvPr>
          <p:cNvSpPr txBox="1">
            <a:spLocks/>
          </p:cNvSpPr>
          <p:nvPr/>
        </p:nvSpPr>
        <p:spPr>
          <a:xfrm>
            <a:off x="629816" y="1340768"/>
            <a:ext cx="7467600" cy="829672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600"/>
              <a:t>4 žingsnis. Rodomas langas „Atsakymas į prašomą pateikti dokumentą“</a:t>
            </a:r>
          </a:p>
          <a:p>
            <a:pPr rtl="0"/>
            <a:endParaRPr lang="en-GB" sz="2400" dirty="0"/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1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65E66-8473-76FE-D30D-10CE9BF29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2F40D55-FFC3-8DD3-7E8E-189AD33E9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80" y="4149080"/>
            <a:ext cx="8532440" cy="18312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110E36-D14E-D2DB-8C51-939423E4D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80" y="2640521"/>
            <a:ext cx="8532440" cy="14012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1ECEFE-B17E-8739-78F1-488FEADC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24911"/>
            <a:ext cx="5760640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atsakymą į prašymą pateikti dokumentus (4/6)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30D1F-336A-C498-3C84-56BED009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B8B0C-4CEF-064A-3FEA-26E2370A5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96</a:t>
            </a:fld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DF81F28-F4D2-3D07-B1A7-1213F7E78EFA}"/>
              </a:ext>
            </a:extLst>
          </p:cNvPr>
          <p:cNvSpPr/>
          <p:nvPr/>
        </p:nvSpPr>
        <p:spPr>
          <a:xfrm>
            <a:off x="4211960" y="3735430"/>
            <a:ext cx="720080" cy="86922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MY" sz="14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6E95D15-652A-93BE-B9F4-F00C31960C6E}"/>
              </a:ext>
            </a:extLst>
          </p:cNvPr>
          <p:cNvSpPr txBox="1">
            <a:spLocks/>
          </p:cNvSpPr>
          <p:nvPr/>
        </p:nvSpPr>
        <p:spPr>
          <a:xfrm>
            <a:off x="611560" y="1373534"/>
            <a:ext cx="7467600" cy="131442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lt" sz="2600" dirty="0"/>
              <a:t>5 žingsnis. Spustelėkite mygtuką „Pridėti“, kad įkeltumėte prašomus dokumentus skyriuje „Atsakymo dokumentai“</a:t>
            </a:r>
            <a:endParaRPr lang="en-GB" sz="2600" dirty="0"/>
          </a:p>
          <a:p>
            <a:pPr rtl="0"/>
            <a:endParaRPr lang="en-GB" sz="2400" dirty="0"/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79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0E85F-AFAA-D77B-563F-0242CECB7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9EA454-36BA-5C2C-FA65-5E425C57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760640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atsakymą į prašymą pateikti dokumentus (5/6)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C5168-D13C-9E0B-717D-660BC2A2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AFECC3-1D09-0033-BE42-16034C1AC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97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A0B389F-E27E-037E-7617-11D79A202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153873"/>
            <a:ext cx="8496944" cy="2831065"/>
          </a:xfrm>
        </p:spPr>
        <p:txBody>
          <a:bodyPr rtlCol="0">
            <a:normAutofit/>
          </a:bodyPr>
          <a:lstStyle/>
          <a:p>
            <a:pPr rtl="0"/>
            <a:r>
              <a:rPr lang="lt" sz="2400" dirty="0"/>
              <a:t>6 žingsnis. Užpildykite reikiamus duomenų elementus;</a:t>
            </a:r>
          </a:p>
          <a:p>
            <a:pPr rtl="0"/>
            <a:r>
              <a:rPr lang="lt" sz="2400" dirty="0"/>
              <a:t>7 žingsnis. Spustelėkite mygtuką „Pateikti“ ir patvirtinkite atliekamą veiksmą;</a:t>
            </a:r>
          </a:p>
          <a:p>
            <a:pPr lvl="1" rtl="0"/>
            <a:r>
              <a:rPr lang="lt" sz="2000" dirty="0"/>
              <a:t>Atsakymas į prašymą pateikti dokumentus užregistruotas.</a:t>
            </a:r>
          </a:p>
          <a:p>
            <a:pPr lvl="1" rtl="0"/>
            <a:r>
              <a:rPr lang="lt" sz="2000" dirty="0"/>
              <a:t>Vartotojas nukreipiamas į „Pranešimų“ langą.</a:t>
            </a:r>
          </a:p>
          <a:p>
            <a:pPr lvl="1" rtl="0"/>
            <a:r>
              <a:rPr lang="lt" sz="2000" dirty="0"/>
              <a:t>Pranešimas apie sėkmę rodomas pateikiant „čia“ mygtuką, susietą su „Pranešimo“ langu.</a:t>
            </a:r>
          </a:p>
          <a:p>
            <a:pPr rtl="0"/>
            <a:endParaRPr lang="en-GB" sz="2800" dirty="0"/>
          </a:p>
          <a:p>
            <a:pPr rtl="0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BF9DF1-B8B5-43EB-F0E2-820179E31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51397"/>
            <a:ext cx="8686800" cy="549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5F02FE-3895-BE23-6FDE-9634A2074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57030"/>
            <a:ext cx="8686800" cy="5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5A535-5638-0D65-5975-571FBAE80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2547774-E1A2-25C0-4323-87164334D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452477"/>
            <a:ext cx="8000435" cy="22486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3898D-E349-D6B4-EBD8-8CC562C16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227740"/>
            <a:ext cx="8000435" cy="20997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CC86A17-CEF6-C409-A44D-E1C6BFBF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760640" cy="1069768"/>
          </a:xfrm>
        </p:spPr>
        <p:txBody>
          <a:bodyPr rtlCol="0"/>
          <a:lstStyle/>
          <a:p>
            <a:pPr rtl="0"/>
            <a:r>
              <a:rPr lang="lt" sz="2600" dirty="0"/>
              <a:t>Deklaracijos veiksmas - registruoti atsakymą į prašymą pateikti dokumentus (6/6)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4F87B-A35A-FEE0-77F8-505354F7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DD486B-770B-F982-2A25-650A4A2EE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98</a:t>
            </a:fld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B1188FF-D9E6-DBC4-C93D-B2CA94B24C91}"/>
              </a:ext>
            </a:extLst>
          </p:cNvPr>
          <p:cNvSpPr/>
          <p:nvPr/>
        </p:nvSpPr>
        <p:spPr>
          <a:xfrm>
            <a:off x="4283968" y="4014205"/>
            <a:ext cx="576064" cy="7920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MY" sz="14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0215FF1-379A-C5BD-33EE-28CAD31CC49A}"/>
              </a:ext>
            </a:extLst>
          </p:cNvPr>
          <p:cNvSpPr txBox="1">
            <a:spLocks/>
          </p:cNvSpPr>
          <p:nvPr/>
        </p:nvSpPr>
        <p:spPr>
          <a:xfrm>
            <a:off x="457200" y="1291691"/>
            <a:ext cx="7807052" cy="1017253"/>
          </a:xfrm>
          <a:prstGeom prst="rect">
            <a:avLst/>
          </a:prstGeom>
        </p:spPr>
        <p:txBody>
          <a:bodyPr vert="horz" rtlCol="0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400" dirty="0"/>
              <a:t>8 žingsnis. Naudotojas gali peržiūrėti atnaujintą deklaracijos atsakymą ir atsisiųsti dokumentus spustelėjęs atsisiuntimo mygtuką.</a:t>
            </a:r>
            <a:endParaRPr lang="en-GB" sz="2400" dirty="0"/>
          </a:p>
          <a:p>
            <a:pPr rtl="0"/>
            <a:endParaRPr lang="en-GB" sz="2400" dirty="0"/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81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B81D7-2DE3-0A39-5CBC-998B94601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2E327F-3579-4ECA-A8D7-889730237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5688632" cy="1069768"/>
          </a:xfrm>
        </p:spPr>
        <p:txBody>
          <a:bodyPr rtlCol="0"/>
          <a:lstStyle/>
          <a:p>
            <a:pPr rtl="0"/>
            <a:r>
              <a:rPr lang="lt" sz="2600" dirty="0"/>
              <a:t>Deklaravimo veiksmas – registruoti iškrovimo rezultatus (1/13)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4F423-E6ED-73B8-1990-DDE8DE36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2024-11-28</a:t>
            </a:r>
            <a:endParaRPr lang="el-GR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0BB5A17B-283B-AA81-BD5D-035D5F2F2E49}"/>
              </a:ext>
            </a:extLst>
          </p:cNvPr>
          <p:cNvSpPr txBox="1">
            <a:spLocks/>
          </p:cNvSpPr>
          <p:nvPr/>
        </p:nvSpPr>
        <p:spPr>
          <a:xfrm>
            <a:off x="466725" y="1412777"/>
            <a:ext cx="7467600" cy="183043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"/>
              <a:defRPr kumimoji="0" sz="3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"/>
              <a:defRPr kumimoji="0" sz="26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85000"/>
              <a:buFont typeface="Arial" pitchFamily="34" charset="0"/>
              <a:buChar char="►"/>
              <a:defRPr kumimoji="0" sz="2400" kern="1200" baseline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rgbClr val="00B0F0"/>
              </a:buClr>
              <a:buSzPct val="90000"/>
              <a:buFont typeface="Wingdings 2" pitchFamily="18" charset="2"/>
              <a:buChar char="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lt" sz="2600"/>
              <a:t>1 žingsnis. Atlikite deklaracijos paiešką ir pereikite į deklaracijos informacijos langą</a:t>
            </a:r>
          </a:p>
          <a:p>
            <a:pPr rtl="0"/>
            <a:r>
              <a:rPr lang="lt" sz="2600"/>
              <a:t>2 žingsnis. Veiksmų meniu pasirinkite parinktį „Registruoti iškrovimo rezultatus“</a:t>
            </a:r>
          </a:p>
          <a:p>
            <a:pPr rtl="0"/>
            <a:endParaRPr lang="en-US" sz="2600" dirty="0"/>
          </a:p>
          <a:p>
            <a:pPr marL="36576" indent="0" rtl="0">
              <a:buNone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38671-10BC-1EDD-AEC7-5C31FBA7B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7DC61115-CC90-4D88-A02F-8F520680F592}" type="slidenum">
              <a:rPr lang="en-US" smtClean="0"/>
              <a:pPr rtl="0"/>
              <a:t>99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03C3AE-9815-6B8E-3FBF-CC9E384F7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145" y="3243213"/>
            <a:ext cx="3581710" cy="21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7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chnic">
  <a:themeElements>
    <a:clrScheme name="Custom 2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0070C0"/>
      </a:accent1>
      <a:accent2>
        <a:srgbClr val="7FC9FF"/>
      </a:accent2>
      <a:accent3>
        <a:srgbClr val="FFFFFF"/>
      </a:accent3>
      <a:accent4>
        <a:srgbClr val="40AFFF"/>
      </a:accent4>
      <a:accent5>
        <a:srgbClr val="9E9273"/>
      </a:accent5>
      <a:accent6>
        <a:srgbClr val="7E848D"/>
      </a:accent6>
      <a:hlink>
        <a:srgbClr val="00C8C3"/>
      </a:hlink>
      <a:folHlink>
        <a:srgbClr val="C0000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0070C0"/>
    </a:accent1>
    <a:accent2>
      <a:srgbClr val="7FC9FF"/>
    </a:accent2>
    <a:accent3>
      <a:srgbClr val="FFFFFF"/>
    </a:accent3>
    <a:accent4>
      <a:srgbClr val="40AFFF"/>
    </a:accent4>
    <a:accent5>
      <a:srgbClr val="9E9273"/>
    </a:accent5>
    <a:accent6>
      <a:srgbClr val="7E848D"/>
    </a:accent6>
    <a:hlink>
      <a:srgbClr val="00C8C3"/>
    </a:hlink>
    <a:folHlink>
      <a:srgbClr val="C00000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0070C0"/>
    </a:accent1>
    <a:accent2>
      <a:srgbClr val="7FC9FF"/>
    </a:accent2>
    <a:accent3>
      <a:srgbClr val="FFFFFF"/>
    </a:accent3>
    <a:accent4>
      <a:srgbClr val="40AFFF"/>
    </a:accent4>
    <a:accent5>
      <a:srgbClr val="9E9273"/>
    </a:accent5>
    <a:accent6>
      <a:srgbClr val="7E848D"/>
    </a:accent6>
    <a:hlink>
      <a:srgbClr val="00C8C3"/>
    </a:hlink>
    <a:folHlink>
      <a:srgbClr val="C00000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0070C0"/>
    </a:accent1>
    <a:accent2>
      <a:srgbClr val="7FC9FF"/>
    </a:accent2>
    <a:accent3>
      <a:srgbClr val="FFFFFF"/>
    </a:accent3>
    <a:accent4>
      <a:srgbClr val="40AFFF"/>
    </a:accent4>
    <a:accent5>
      <a:srgbClr val="9E9273"/>
    </a:accent5>
    <a:accent6>
      <a:srgbClr val="7E848D"/>
    </a:accent6>
    <a:hlink>
      <a:srgbClr val="00C8C3"/>
    </a:hlink>
    <a:folHlink>
      <a:srgbClr val="C00000"/>
    </a:folHlink>
  </a:clrScheme>
</a:themeOverride>
</file>

<file path=ppt/theme/themeOverride4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0070C0"/>
    </a:accent1>
    <a:accent2>
      <a:srgbClr val="7FC9FF"/>
    </a:accent2>
    <a:accent3>
      <a:srgbClr val="FFFFFF"/>
    </a:accent3>
    <a:accent4>
      <a:srgbClr val="40AFFF"/>
    </a:accent4>
    <a:accent5>
      <a:srgbClr val="9E9273"/>
    </a:accent5>
    <a:accent6>
      <a:srgbClr val="7E848D"/>
    </a:accent6>
    <a:hlink>
      <a:srgbClr val="00C8C3"/>
    </a:hlink>
    <a:folHlink>
      <a:srgbClr val="C00000"/>
    </a:folHlink>
  </a:clrScheme>
</a:themeOverride>
</file>

<file path=ppt/theme/themeOverride5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0070C0"/>
    </a:accent1>
    <a:accent2>
      <a:srgbClr val="7FC9FF"/>
    </a:accent2>
    <a:accent3>
      <a:srgbClr val="FFFFFF"/>
    </a:accent3>
    <a:accent4>
      <a:srgbClr val="40AFFF"/>
    </a:accent4>
    <a:accent5>
      <a:srgbClr val="9E9273"/>
    </a:accent5>
    <a:accent6>
      <a:srgbClr val="7E848D"/>
    </a:accent6>
    <a:hlink>
      <a:srgbClr val="00C8C3"/>
    </a:hlink>
    <a:folHlink>
      <a:srgbClr val="C00000"/>
    </a:folHlink>
  </a:clrScheme>
</a:themeOverride>
</file>

<file path=ppt/theme/themeOverride6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0070C0"/>
    </a:accent1>
    <a:accent2>
      <a:srgbClr val="7FC9FF"/>
    </a:accent2>
    <a:accent3>
      <a:srgbClr val="FFFFFF"/>
    </a:accent3>
    <a:accent4>
      <a:srgbClr val="40AFFF"/>
    </a:accent4>
    <a:accent5>
      <a:srgbClr val="9E9273"/>
    </a:accent5>
    <a:accent6>
      <a:srgbClr val="7E848D"/>
    </a:accent6>
    <a:hlink>
      <a:srgbClr val="00C8C3"/>
    </a:hlink>
    <a:folHlink>
      <a:srgbClr val="C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4483</Words>
  <Application>Microsoft Office PowerPoint</Application>
  <PresentationFormat>Demonstracija ekrane (4:3)</PresentationFormat>
  <Paragraphs>856</Paragraphs>
  <Slides>127</Slides>
  <Notes>126</Notes>
  <HiddenSlides>0</HiddenSlides>
  <MMClips>0</MMClips>
  <ScaleCrop>false</ScaleCrop>
  <HeadingPairs>
    <vt:vector size="6" baseType="variant">
      <vt:variant>
        <vt:lpstr>Naudojami šriftai</vt:lpstr>
      </vt:variant>
      <vt:variant>
        <vt:i4>9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127</vt:i4>
      </vt:variant>
    </vt:vector>
  </HeadingPairs>
  <TitlesOfParts>
    <vt:vector size="137" baseType="lpstr">
      <vt:lpstr>Century Gothic</vt:lpstr>
      <vt:lpstr>Courier New</vt:lpstr>
      <vt:lpstr>Segoe UI Semibold</vt:lpstr>
      <vt:lpstr>Wingdings</vt:lpstr>
      <vt:lpstr>Segoe UI</vt:lpstr>
      <vt:lpstr>Arial</vt:lpstr>
      <vt:lpstr>Calibri</vt:lpstr>
      <vt:lpstr>Franklin Gothic Book</vt:lpstr>
      <vt:lpstr>Wingdings 2</vt:lpstr>
      <vt:lpstr>Technic</vt:lpstr>
      <vt:lpstr>NTKS projektas</vt:lpstr>
      <vt:lpstr>Pristatymo planas</vt:lpstr>
      <vt:lpstr>Paskirtis ir tikslai</vt:lpstr>
      <vt:lpstr>NTKS apžvalga – kliento portalas</vt:lpstr>
      <vt:lpstr>NTKS – kliento portalas</vt:lpstr>
      <vt:lpstr>NTKS – kliento portalas Subjektai</vt:lpstr>
      <vt:lpstr>NTKS – kliento portalas Atskiros operacijos (1/2)</vt:lpstr>
      <vt:lpstr>NTKS – kliento portalas Atskiros operacijos (2/2)</vt:lpstr>
      <vt:lpstr>NTKS kliento portalo sutrumpinimai</vt:lpstr>
      <vt:lpstr>NTKS kliento portalo programa</vt:lpstr>
      <vt:lpstr>Prisijungimo procedūra – Lietuvos muitinės sistema (1/5)</vt:lpstr>
      <vt:lpstr>Prisijungimo procedūra – Lietuvos muitinės sistema (2/5)</vt:lpstr>
      <vt:lpstr>Prisijungimo procedūra – Lietuvos muitinės sistema (3/5)</vt:lpstr>
      <vt:lpstr>Prisijungimo procedūra – Lietuvos muitinės sistema (4/5)</vt:lpstr>
      <vt:lpstr>Prisijungimo procedūra – Lietuvos muitinės sistema (5/5)</vt:lpstr>
      <vt:lpstr>Programos apžvalga – viršutinė juosta </vt:lpstr>
      <vt:lpstr>Programos apžvalga – apatinė juosta</vt:lpstr>
      <vt:lpstr>Pagrindinės programos grafinės naudotojo sąsajos funkcijos – privalomi laukai</vt:lpstr>
      <vt:lpstr>Pagrindinės programos grafinės naudotojo sąsajos funkcijos – datos formatas</vt:lpstr>
      <vt:lpstr>Pagrindinės programos grafinės naudotojo sąsajos funkcijos – automatinio užpildymo teksto langai</vt:lpstr>
      <vt:lpstr>Pagrindinės programos grafinės naudotojo sąsajos funkcijos – įrašų pridėjimas, ištrynimas ir eiliškumo keitimas</vt:lpstr>
      <vt:lpstr>Pagrindinės programos grafinės naudotojo sąsajos funkcijos – lentelės įrašai (1/2)</vt:lpstr>
      <vt:lpstr>Pagrindinės programos grafinės naudotojo sąsajos funkcijos – lentelės įrašai (2/2)</vt:lpstr>
      <vt:lpstr>Pagrindinės programos grafinės naudotojo sąsajos funkcijos – veiksmų mygtukai (1/2)</vt:lpstr>
      <vt:lpstr>Pagrindinės programos grafinės naudotojo sąsajos funkcijos – veiksmų mygtukai (2/2)</vt:lpstr>
      <vt:lpstr>Pagrindinės programos grafinės naudotojo sąsajos funkcijos –  deklaracijos pateikimas</vt:lpstr>
      <vt:lpstr>NTKS kliento portalo paieška</vt:lpstr>
      <vt:lpstr>NTKS kliento portalo paieška – veiksmų mygtukai</vt:lpstr>
      <vt:lpstr>NTKS kliento portalo paieška – rezultatas nerastas</vt:lpstr>
      <vt:lpstr>Elektroniniai pranešimai (1/6)</vt:lpstr>
      <vt:lpstr>Elektroniniai pranešimai (2/6)</vt:lpstr>
      <vt:lpstr>Elektroniniai pranešimai (3/6)</vt:lpstr>
      <vt:lpstr>Elektroniniai pranešimai (4/6)</vt:lpstr>
      <vt:lpstr>Elektroniniai pranešimai (5/6)</vt:lpstr>
      <vt:lpstr>Elektroniniai pranešimai (6/6)</vt:lpstr>
      <vt:lpstr>Deklaracijos – deklaracijos pateikimas (1/24)</vt:lpstr>
      <vt:lpstr>Deklaracijos – deklaracijos pateikimas (2/24)</vt:lpstr>
      <vt:lpstr>Deklaracijos – deklaracijos pateikimas (3/24)</vt:lpstr>
      <vt:lpstr>Deklaracijos – deklaracijos pateikimas (4/24)</vt:lpstr>
      <vt:lpstr>Deklaracijos – deklaracijos pateikimas (5/24)</vt:lpstr>
      <vt:lpstr>Deklaracijos – deklaracijos pateikimas (6/24)</vt:lpstr>
      <vt:lpstr>Deklaracijos – deklaracijos pateikimas (7/24)</vt:lpstr>
      <vt:lpstr>Deklaracijos – deklaracijos pateikimas (8/24)</vt:lpstr>
      <vt:lpstr>Deklaracijos – deklaracijos pateikimas (9/24)</vt:lpstr>
      <vt:lpstr>Deklaracijos – deklaracijos pateikimas (10/24)</vt:lpstr>
      <vt:lpstr>Deklaracijos – deklaracijos pateikimas (11/24)</vt:lpstr>
      <vt:lpstr>Deklaracijos – deklaracijos pateikimas (12/24)</vt:lpstr>
      <vt:lpstr>Deklaracijos – deklaracijos pateikimas (13/24)</vt:lpstr>
      <vt:lpstr>Deklaracijos – deklaracijos pateikimas (14/24)</vt:lpstr>
      <vt:lpstr>Deklaracijos – deklaracijos pateikimas (15/24)</vt:lpstr>
      <vt:lpstr>Deklaracijos – deklaracijos pateikimas (16/24)</vt:lpstr>
      <vt:lpstr>Deklaracijos – deklaracijos pateikimas (17/24)</vt:lpstr>
      <vt:lpstr>Deklaracijos – deklaracijos pateikimas (18/24)</vt:lpstr>
      <vt:lpstr>Deklaracijos – deklaracijos pateikimas (19/24)</vt:lpstr>
      <vt:lpstr>Deklaracijos – deklaracijos pateikimas (20/24)</vt:lpstr>
      <vt:lpstr>Deklaracijos – deklaracijos pateikimas (21/24)</vt:lpstr>
      <vt:lpstr>Deklaracijos – deklaracijos pateikimas (22/24)</vt:lpstr>
      <vt:lpstr>Deklaracijos – deklaracijos pateikimas (23/24)</vt:lpstr>
      <vt:lpstr>Deklaracijos – deklaracijos pateikimas (24/24)</vt:lpstr>
      <vt:lpstr>Deklaracijos – pateikti pranešimą apie atvykimą Tranzito įstaigoje (1/4)</vt:lpstr>
      <vt:lpstr>Deklaracijos – pateikti pranešimą apie atvykimą Tranzito įstaigoje (2/4)</vt:lpstr>
      <vt:lpstr>Deklaracijos – pateikti pranešimą apie atvykimą Tranzito įstaigoje (3/4)</vt:lpstr>
      <vt:lpstr>Deklaracijos – pateikti pranešimą apie atvykimą Tranzito įstaigoje (4/4)</vt:lpstr>
      <vt:lpstr>Deklaracijos – pateikti pranešimą apie atvykimą Paskirties įstaigoje (1/4)</vt:lpstr>
      <vt:lpstr>Deklaracijos – pateikti pranešimą apie atvykimą Paskirties įstaigoje (2/4)</vt:lpstr>
      <vt:lpstr>Deklaracijos – pateikti pranešimą apie atvykimą Paskirties įstaigoje (3/4)</vt:lpstr>
      <vt:lpstr>Deklaracijos – pateikti pranešimą apie atvykimą Paskirties įstaigoje (4/4)</vt:lpstr>
      <vt:lpstr>Deklaracijos – bylos įkėlimas (1/4)</vt:lpstr>
      <vt:lpstr>Deklaracijos – bylos įkėlimas (2/4)</vt:lpstr>
      <vt:lpstr>Deklaracijos – bylos įkėlimas (3/4)</vt:lpstr>
      <vt:lpstr>Deklaracijos – bylos įkėlimas (4/4)</vt:lpstr>
      <vt:lpstr>Deklaracijos - Deklaracijų paieška (1/7)</vt:lpstr>
      <vt:lpstr>Deklaracijos - Deklaracijų paieška (2/7)</vt:lpstr>
      <vt:lpstr>Deklaracijos - Deklaracijų paieška (3/7)</vt:lpstr>
      <vt:lpstr>Deklaracijos - Deklaracijų paieška (4/7)</vt:lpstr>
      <vt:lpstr>Deklaracijos - Deklaracijų paieška (5/7)</vt:lpstr>
      <vt:lpstr>Deklaracijos - Deklaracijų paieška (6/7)</vt:lpstr>
      <vt:lpstr>Deklaracijos - Deklaracijų paieška (7/7)</vt:lpstr>
      <vt:lpstr>Deklaravimo veiksmas - pateikti prašymą dėl pripažinimo negaliojančiu (1/3)</vt:lpstr>
      <vt:lpstr>Deklaravimo veiksmas - pateikti prašymą dėl pripažinimo negaliojančiu (2/3)</vt:lpstr>
      <vt:lpstr>Deklaravimo veiksmas - pateikti prašymą dėl pripažinimo negaliojančiu (3/3)</vt:lpstr>
      <vt:lpstr>Deklaracijos veiksmas - Deklaracijos Taisymas</vt:lpstr>
      <vt:lpstr>Deklaracijos Taisymas - Pilnas pakeitimas</vt:lpstr>
      <vt:lpstr>Deklaracijos Taisymas - Garantijos duomenų taisymas</vt:lpstr>
      <vt:lpstr>Deklaracijos veiksmas - pateikti taisymo prašymą (1/2)</vt:lpstr>
      <vt:lpstr>Deklaracijos veiksmas - pateikti taisymo prašymą (2/2)</vt:lpstr>
      <vt:lpstr>Deklaravimo veiksmas – registruoti išankstinės deklaracijos pateikimą (1/6)</vt:lpstr>
      <vt:lpstr>Deklaravimo veiksmas – registruoti išankstinės deklaracijos pateikimą (2/6)</vt:lpstr>
      <vt:lpstr>Deklaravimo veiksmas – registruoti išankstinės deklaracijos pateikimą (3/6)</vt:lpstr>
      <vt:lpstr>Deklaravimo veiksmas – registruoti išankstinės deklaracijos pateikimą (4/6)</vt:lpstr>
      <vt:lpstr>Deklaravimo veiksmas – registruoti išankstinės deklaracijos pateikimą (5/6)</vt:lpstr>
      <vt:lpstr>Deklaravimo veiksmas – registruoti išankstinės deklaracijos pateikimą (6/6)</vt:lpstr>
      <vt:lpstr>Deklaravimo veiksmas – registruoti atsakymą į prašymą pateikti dokumentus (1/6)</vt:lpstr>
      <vt:lpstr>Deklaravimo veiksmas – registruoti atsakymą į prašymą pateikti dokumentus (2/6)</vt:lpstr>
      <vt:lpstr>Deklaravimo veiksmas – registruoti atsakymą į prašymą pateikti dokumentus (3/6)</vt:lpstr>
      <vt:lpstr>Deklaravimo veiksmas – registruoti atsakymą į prašymą pateikti dokumentus (4/6)</vt:lpstr>
      <vt:lpstr>Deklaravimo veiksmas – registruoti atsakymą į prašymą pateikti dokumentus (5/6)</vt:lpstr>
      <vt:lpstr>Deklaracijos veiksmas - registruoti atsakymą į prašymą pateikti dokumentus (6/6)</vt:lpstr>
      <vt:lpstr>Deklaravimo veiksmas – registruoti iškrovimo rezultatus (1/13)</vt:lpstr>
      <vt:lpstr>Deklaravimo veiksmas – registruoti iškrovimo rezultatus (2/13)</vt:lpstr>
      <vt:lpstr>Deklaravimo veiksmas – registruoti iškrovimo rezultatus (3/13)</vt:lpstr>
      <vt:lpstr>Deklaravimo veiksmas – registruoti iškrovimo rezultatus (4/13)</vt:lpstr>
      <vt:lpstr>Deklaravimo veiksmas – registruoti iškrovimo rezultatus (5/13)</vt:lpstr>
      <vt:lpstr>Deklaravimo veiksmas – registruoti iškrovimo rezultatus (6/13)</vt:lpstr>
      <vt:lpstr>Deklaravimo veiksmas – registruoti iškrovimo rezultatus (7/13)</vt:lpstr>
      <vt:lpstr>Deklaravimo veiksmas – registruoti iškrovimo rezultatus (8/13)</vt:lpstr>
      <vt:lpstr>Deklaravimo veiksmas – registruoti iškrovimo rezultatus (9/13)</vt:lpstr>
      <vt:lpstr>Deklaravimo veiksmas – registruoti iškrovimo rezultatus (10/13)</vt:lpstr>
      <vt:lpstr>Deklaravimo veiksmas – registruoti iškrovimo rezultatus (11/13)</vt:lpstr>
      <vt:lpstr>Deklaravimo veiksmas – registruoti iškrovimo rezultatus (12/13)</vt:lpstr>
      <vt:lpstr>Deklaravimo veiksmas – registruoti iškrovimo rezultatus (13/13)</vt:lpstr>
      <vt:lpstr>Deklaravimo veiksmas – registruoti informaciją apie neatvykusius gabenimus (1/6)</vt:lpstr>
      <vt:lpstr>Deklaravimo veiksmas – registruoti informaciją apie neatvykusius gabenimus (3/6)</vt:lpstr>
      <vt:lpstr>Deklaravimo veiksmas – registruoti informaciją apie neatvykusius gabenimus (4/6)</vt:lpstr>
      <vt:lpstr>Deklaravimo veiksmas – registruoti informaciją apie neatvykusius gabenimus (5/6)</vt:lpstr>
      <vt:lpstr>Deklaravimo veiksmas – registruoti informaciją apie neatvykusius gabenimus (6/6)</vt:lpstr>
      <vt:lpstr>Lydintieji dokumentai (1/6)</vt:lpstr>
      <vt:lpstr>Lydintieji dokumentai (2/6)</vt:lpstr>
      <vt:lpstr>Lydintieji dokumentai (3/6)</vt:lpstr>
      <vt:lpstr>Lydintieji dokumentai (4/6)</vt:lpstr>
      <vt:lpstr>Lydintieji dokumentai (5/6)</vt:lpstr>
      <vt:lpstr>Lydintieji dokumentai (6/6)</vt:lpstr>
      <vt:lpstr>Garantijos (1/4)</vt:lpstr>
      <vt:lpstr>Garantijos (2/4)</vt:lpstr>
      <vt:lpstr>Garantijos (3/4)</vt:lpstr>
      <vt:lpstr>Garantijos (4/4)</vt:lpstr>
      <vt:lpstr>„PowerPoint“ pateiktis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NTKS projektas</dc:title>
  <dc:subject/>
  <dc:creator>Dalija Gabrielaitienė</dc:creator>
  <cp:keywords/>
  <dc:description/>
  <cp:lastModifiedBy>Neringa Motiejūnaitė</cp:lastModifiedBy>
  <cp:revision>5</cp:revision>
  <dcterms:created xsi:type="dcterms:W3CDTF">2024-10-10T02:04:20Z</dcterms:created>
  <dcterms:modified xsi:type="dcterms:W3CDTF">2025-11-14T11:29:35Z</dcterms:modified>
  <cp:category/>
</cp:coreProperties>
</file>