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6" r:id="rId5"/>
    <p:sldId id="396" r:id="rId6"/>
    <p:sldId id="490" r:id="rId7"/>
    <p:sldId id="501" r:id="rId8"/>
    <p:sldId id="510" r:id="rId9"/>
    <p:sldId id="423" r:id="rId10"/>
    <p:sldId id="504" r:id="rId11"/>
    <p:sldId id="496" r:id="rId12"/>
    <p:sldId id="505" r:id="rId13"/>
    <p:sldId id="429" r:id="rId14"/>
    <p:sldId id="507" r:id="rId15"/>
    <p:sldId id="440" r:id="rId16"/>
    <p:sldId id="519" r:id="rId17"/>
    <p:sldId id="267" r:id="rId18"/>
  </p:sldIdLst>
  <p:sldSz cx="12192000" cy="6858000"/>
  <p:notesSz cx="6794500" cy="99314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FC22FC-D9AE-4EA7-9F4C-3C2A1F8955A2}" v="28" dt="2026-03-09T11:12:34.658"/>
  </p1510:revLst>
</p1510:revInfo>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62" autoAdjust="0"/>
    <p:restoredTop sz="73729" autoAdjust="0"/>
  </p:normalViewPr>
  <p:slideViewPr>
    <p:cSldViewPr snapToGrid="0">
      <p:cViewPr varScale="1">
        <p:scale>
          <a:sx n="78" d="100"/>
          <a:sy n="78" d="100"/>
        </p:scale>
        <p:origin x="1368"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jpg"/><Relationship Id="rId5" Type="http://schemas.openxmlformats.org/officeDocument/2006/relationships/image" Target="../media/image10.jpeg"/><Relationship Id="rId4" Type="http://schemas.openxmlformats.org/officeDocument/2006/relationships/image" Target="../media/image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jpg"/><Relationship Id="rId5" Type="http://schemas.openxmlformats.org/officeDocument/2006/relationships/image" Target="../media/image10.jpeg"/><Relationship Id="rId4"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2B76FA-C810-4503-BE6A-6632D92370CD}" type="doc">
      <dgm:prSet loTypeId="urn:microsoft.com/office/officeart/2005/8/layout/hProcess9" loCatId="process" qsTypeId="urn:microsoft.com/office/officeart/2005/8/quickstyle/simple1" qsCatId="simple" csTypeId="urn:microsoft.com/office/officeart/2005/8/colors/accent1_2" csCatId="accent1" phldr="1"/>
      <dgm:spPr/>
    </dgm:pt>
    <dgm:pt modelId="{9A49A195-AD69-48C1-9B08-B25D9BAAFBF2}">
      <dgm:prSet phldrT="[Tekstas]"/>
      <dgm:spPr/>
      <dgm:t>
        <a:bodyPr/>
        <a:lstStyle/>
        <a:p>
          <a:r>
            <a:rPr lang="lt-LT" dirty="0">
              <a:latin typeface="Arial" panose="020B0604020202020204" pitchFamily="34" charset="0"/>
              <a:cs typeface="Arial" panose="020B0604020202020204" pitchFamily="34" charset="0"/>
            </a:rPr>
            <a:t>Teisinės aplinkos sukūrimas</a:t>
          </a:r>
        </a:p>
      </dgm:t>
    </dgm:pt>
    <dgm:pt modelId="{89B05FE7-F120-48B5-9B61-DD66853D1E98}" type="parTrans" cxnId="{940EFBB5-B571-4D16-9872-7BE3A4288FC9}">
      <dgm:prSet/>
      <dgm:spPr/>
      <dgm:t>
        <a:bodyPr/>
        <a:lstStyle/>
        <a:p>
          <a:endParaRPr lang="lt-LT"/>
        </a:p>
      </dgm:t>
    </dgm:pt>
    <dgm:pt modelId="{44F3881D-0399-4B24-9194-9F625B889196}" type="sibTrans" cxnId="{940EFBB5-B571-4D16-9872-7BE3A4288FC9}">
      <dgm:prSet/>
      <dgm:spPr/>
      <dgm:t>
        <a:bodyPr/>
        <a:lstStyle/>
        <a:p>
          <a:endParaRPr lang="lt-LT"/>
        </a:p>
      </dgm:t>
    </dgm:pt>
    <dgm:pt modelId="{D5CD5791-5AC8-4568-9614-6C4BB546129E}">
      <dgm:prSet phldrT="[Tekstas]"/>
      <dgm:spPr/>
      <dgm:t>
        <a:bodyPr/>
        <a:lstStyle/>
        <a:p>
          <a:r>
            <a:rPr lang="lt-LT" dirty="0">
              <a:latin typeface="Arial" panose="020B0604020202020204" pitchFamily="34" charset="0"/>
              <a:cs typeface="Arial" panose="020B0604020202020204" pitchFamily="34" charset="0"/>
            </a:rPr>
            <a:t>Pokyčių sprendimai</a:t>
          </a:r>
        </a:p>
      </dgm:t>
    </dgm:pt>
    <dgm:pt modelId="{5956E032-C8D2-4B52-BA97-8D8EC63FFAAC}" type="parTrans" cxnId="{6E74D509-22EF-45A7-9C54-5869E3D7D796}">
      <dgm:prSet/>
      <dgm:spPr/>
      <dgm:t>
        <a:bodyPr/>
        <a:lstStyle/>
        <a:p>
          <a:endParaRPr lang="lt-LT"/>
        </a:p>
      </dgm:t>
    </dgm:pt>
    <dgm:pt modelId="{1271C2CB-DF90-4D98-8442-8E5E3DE2F086}" type="sibTrans" cxnId="{6E74D509-22EF-45A7-9C54-5869E3D7D796}">
      <dgm:prSet/>
      <dgm:spPr/>
      <dgm:t>
        <a:bodyPr/>
        <a:lstStyle/>
        <a:p>
          <a:endParaRPr lang="lt-LT"/>
        </a:p>
      </dgm:t>
    </dgm:pt>
    <dgm:pt modelId="{E2C1ADA6-6F6E-4EE2-BA5B-E3E78851CE0F}">
      <dgm:prSet phldrT="[Tekstas]"/>
      <dgm:spPr/>
      <dgm:t>
        <a:bodyPr/>
        <a:lstStyle/>
        <a:p>
          <a:r>
            <a:rPr lang="lt-LT" dirty="0">
              <a:latin typeface="Arial" panose="020B0604020202020204" pitchFamily="34" charset="0"/>
              <a:cs typeface="Arial" panose="020B0604020202020204" pitchFamily="34" charset="0"/>
            </a:rPr>
            <a:t>Pokyčių įteisinimas</a:t>
          </a:r>
        </a:p>
      </dgm:t>
    </dgm:pt>
    <dgm:pt modelId="{0E4DB481-8C05-4A1D-841F-92BC967A190E}" type="parTrans" cxnId="{88718F52-C7AB-4807-BD24-802F0D880559}">
      <dgm:prSet/>
      <dgm:spPr/>
      <dgm:t>
        <a:bodyPr/>
        <a:lstStyle/>
        <a:p>
          <a:endParaRPr lang="lt-LT"/>
        </a:p>
      </dgm:t>
    </dgm:pt>
    <dgm:pt modelId="{0905653A-EDAD-41AD-A4DA-29197938F193}" type="sibTrans" cxnId="{88718F52-C7AB-4807-BD24-802F0D880559}">
      <dgm:prSet/>
      <dgm:spPr/>
      <dgm:t>
        <a:bodyPr/>
        <a:lstStyle/>
        <a:p>
          <a:endParaRPr lang="lt-LT"/>
        </a:p>
      </dgm:t>
    </dgm:pt>
    <dgm:pt modelId="{B6170248-1631-4945-906B-51BB128E2C1F}" type="pres">
      <dgm:prSet presAssocID="{F92B76FA-C810-4503-BE6A-6632D92370CD}" presName="CompostProcess" presStyleCnt="0">
        <dgm:presLayoutVars>
          <dgm:dir/>
          <dgm:resizeHandles val="exact"/>
        </dgm:presLayoutVars>
      </dgm:prSet>
      <dgm:spPr/>
    </dgm:pt>
    <dgm:pt modelId="{DE37B7DF-1484-4C86-A365-3BA991865758}" type="pres">
      <dgm:prSet presAssocID="{F92B76FA-C810-4503-BE6A-6632D92370CD}" presName="arrow" presStyleLbl="bgShp" presStyleIdx="0" presStyleCnt="1"/>
      <dgm:spPr/>
    </dgm:pt>
    <dgm:pt modelId="{D187F2A1-904E-4331-860D-EAC1AA2D5D26}" type="pres">
      <dgm:prSet presAssocID="{F92B76FA-C810-4503-BE6A-6632D92370CD}" presName="linearProcess" presStyleCnt="0"/>
      <dgm:spPr/>
    </dgm:pt>
    <dgm:pt modelId="{5FBC4838-B379-4658-945D-A9CDB4F98B8A}" type="pres">
      <dgm:prSet presAssocID="{9A49A195-AD69-48C1-9B08-B25D9BAAFBF2}" presName="textNode" presStyleLbl="node1" presStyleIdx="0" presStyleCnt="3">
        <dgm:presLayoutVars>
          <dgm:bulletEnabled val="1"/>
        </dgm:presLayoutVars>
      </dgm:prSet>
      <dgm:spPr/>
    </dgm:pt>
    <dgm:pt modelId="{A356F825-0C40-4CAE-A61D-180E46B3B845}" type="pres">
      <dgm:prSet presAssocID="{44F3881D-0399-4B24-9194-9F625B889196}" presName="sibTrans" presStyleCnt="0"/>
      <dgm:spPr/>
    </dgm:pt>
    <dgm:pt modelId="{22B40D82-19B1-4FEE-A3FA-4A0BBFEF7759}" type="pres">
      <dgm:prSet presAssocID="{D5CD5791-5AC8-4568-9614-6C4BB546129E}" presName="textNode" presStyleLbl="node1" presStyleIdx="1" presStyleCnt="3">
        <dgm:presLayoutVars>
          <dgm:bulletEnabled val="1"/>
        </dgm:presLayoutVars>
      </dgm:prSet>
      <dgm:spPr/>
    </dgm:pt>
    <dgm:pt modelId="{5FFF565B-BC8A-4659-BA37-09A7E106907B}" type="pres">
      <dgm:prSet presAssocID="{1271C2CB-DF90-4D98-8442-8E5E3DE2F086}" presName="sibTrans" presStyleCnt="0"/>
      <dgm:spPr/>
    </dgm:pt>
    <dgm:pt modelId="{B56422FD-7FBD-4647-AA56-C16740EABEA5}" type="pres">
      <dgm:prSet presAssocID="{E2C1ADA6-6F6E-4EE2-BA5B-E3E78851CE0F}" presName="textNode" presStyleLbl="node1" presStyleIdx="2" presStyleCnt="3" custLinFactNeighborX="-7936" custLinFactNeighborY="0">
        <dgm:presLayoutVars>
          <dgm:bulletEnabled val="1"/>
        </dgm:presLayoutVars>
      </dgm:prSet>
      <dgm:spPr/>
    </dgm:pt>
  </dgm:ptLst>
  <dgm:cxnLst>
    <dgm:cxn modelId="{6E74D509-22EF-45A7-9C54-5869E3D7D796}" srcId="{F92B76FA-C810-4503-BE6A-6632D92370CD}" destId="{D5CD5791-5AC8-4568-9614-6C4BB546129E}" srcOrd="1" destOrd="0" parTransId="{5956E032-C8D2-4B52-BA97-8D8EC63FFAAC}" sibTransId="{1271C2CB-DF90-4D98-8442-8E5E3DE2F086}"/>
    <dgm:cxn modelId="{E3742122-5D67-40D2-8B5C-D06D9ADC5295}" type="presOf" srcId="{F92B76FA-C810-4503-BE6A-6632D92370CD}" destId="{B6170248-1631-4945-906B-51BB128E2C1F}" srcOrd="0" destOrd="0" presId="urn:microsoft.com/office/officeart/2005/8/layout/hProcess9"/>
    <dgm:cxn modelId="{785A1165-607E-46F5-82C5-1AB991D8331F}" type="presOf" srcId="{D5CD5791-5AC8-4568-9614-6C4BB546129E}" destId="{22B40D82-19B1-4FEE-A3FA-4A0BBFEF7759}" srcOrd="0" destOrd="0" presId="urn:microsoft.com/office/officeart/2005/8/layout/hProcess9"/>
    <dgm:cxn modelId="{88718F52-C7AB-4807-BD24-802F0D880559}" srcId="{F92B76FA-C810-4503-BE6A-6632D92370CD}" destId="{E2C1ADA6-6F6E-4EE2-BA5B-E3E78851CE0F}" srcOrd="2" destOrd="0" parTransId="{0E4DB481-8C05-4A1D-841F-92BC967A190E}" sibTransId="{0905653A-EDAD-41AD-A4DA-29197938F193}"/>
    <dgm:cxn modelId="{EDEFA975-2E21-484C-B88B-12BD8F456005}" type="presOf" srcId="{9A49A195-AD69-48C1-9B08-B25D9BAAFBF2}" destId="{5FBC4838-B379-4658-945D-A9CDB4F98B8A}" srcOrd="0" destOrd="0" presId="urn:microsoft.com/office/officeart/2005/8/layout/hProcess9"/>
    <dgm:cxn modelId="{940EFBB5-B571-4D16-9872-7BE3A4288FC9}" srcId="{F92B76FA-C810-4503-BE6A-6632D92370CD}" destId="{9A49A195-AD69-48C1-9B08-B25D9BAAFBF2}" srcOrd="0" destOrd="0" parTransId="{89B05FE7-F120-48B5-9B61-DD66853D1E98}" sibTransId="{44F3881D-0399-4B24-9194-9F625B889196}"/>
    <dgm:cxn modelId="{8EBC07EE-FB4F-4CDF-8CDC-5E9110F8F160}" type="presOf" srcId="{E2C1ADA6-6F6E-4EE2-BA5B-E3E78851CE0F}" destId="{B56422FD-7FBD-4647-AA56-C16740EABEA5}" srcOrd="0" destOrd="0" presId="urn:microsoft.com/office/officeart/2005/8/layout/hProcess9"/>
    <dgm:cxn modelId="{E10A9B87-2832-4D9F-81BE-9E8AC499FCAE}" type="presParOf" srcId="{B6170248-1631-4945-906B-51BB128E2C1F}" destId="{DE37B7DF-1484-4C86-A365-3BA991865758}" srcOrd="0" destOrd="0" presId="urn:microsoft.com/office/officeart/2005/8/layout/hProcess9"/>
    <dgm:cxn modelId="{9B5C88BE-B273-402A-A97B-0BF7B732A83A}" type="presParOf" srcId="{B6170248-1631-4945-906B-51BB128E2C1F}" destId="{D187F2A1-904E-4331-860D-EAC1AA2D5D26}" srcOrd="1" destOrd="0" presId="urn:microsoft.com/office/officeart/2005/8/layout/hProcess9"/>
    <dgm:cxn modelId="{FE107BAF-81E4-4772-878B-798B9F1797CA}" type="presParOf" srcId="{D187F2A1-904E-4331-860D-EAC1AA2D5D26}" destId="{5FBC4838-B379-4658-945D-A9CDB4F98B8A}" srcOrd="0" destOrd="0" presId="urn:microsoft.com/office/officeart/2005/8/layout/hProcess9"/>
    <dgm:cxn modelId="{5D9FEBFA-180D-4584-A75A-057B8A2B1FA3}" type="presParOf" srcId="{D187F2A1-904E-4331-860D-EAC1AA2D5D26}" destId="{A356F825-0C40-4CAE-A61D-180E46B3B845}" srcOrd="1" destOrd="0" presId="urn:microsoft.com/office/officeart/2005/8/layout/hProcess9"/>
    <dgm:cxn modelId="{FC92DA8B-E3FA-4F6E-B4EF-829F91CB1870}" type="presParOf" srcId="{D187F2A1-904E-4331-860D-EAC1AA2D5D26}" destId="{22B40D82-19B1-4FEE-A3FA-4A0BBFEF7759}" srcOrd="2" destOrd="0" presId="urn:microsoft.com/office/officeart/2005/8/layout/hProcess9"/>
    <dgm:cxn modelId="{712531ED-2D30-4FDB-8730-FC07ADD4F71A}" type="presParOf" srcId="{D187F2A1-904E-4331-860D-EAC1AA2D5D26}" destId="{5FFF565B-BC8A-4659-BA37-09A7E106907B}" srcOrd="3" destOrd="0" presId="urn:microsoft.com/office/officeart/2005/8/layout/hProcess9"/>
    <dgm:cxn modelId="{7A92694E-1698-41A4-A0AD-F552D36B8C36}" type="presParOf" srcId="{D187F2A1-904E-4331-860D-EAC1AA2D5D26}" destId="{B56422FD-7FBD-4647-AA56-C16740EABEA5}"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B74098-37FB-4C00-BD35-23FF24342331}" type="doc">
      <dgm:prSet loTypeId="urn:microsoft.com/office/officeart/2005/8/layout/hList7" loCatId="list" qsTypeId="urn:microsoft.com/office/officeart/2005/8/quickstyle/simple1" qsCatId="simple" csTypeId="urn:microsoft.com/office/officeart/2005/8/colors/accent6_1" csCatId="accent6" phldr="1"/>
      <dgm:spPr/>
      <dgm:t>
        <a:bodyPr/>
        <a:lstStyle/>
        <a:p>
          <a:endParaRPr lang="lt-LT"/>
        </a:p>
      </dgm:t>
    </dgm:pt>
    <dgm:pt modelId="{87A249A9-1DEE-4B36-B212-B3AC9876AA35}">
      <dgm:prSet phldrT="[Tekstas]" custT="1"/>
      <dgm:spPr/>
      <dgm:t>
        <a:bodyPr/>
        <a:lstStyle/>
        <a:p>
          <a:r>
            <a:rPr lang="lt-LT" sz="2000" b="0" dirty="0">
              <a:latin typeface="Arial" panose="020B0604020202020204" pitchFamily="34" charset="0"/>
              <a:cs typeface="Arial" panose="020B0604020202020204" pitchFamily="34" charset="0"/>
            </a:rPr>
            <a:t>Procesų perorganizavimas</a:t>
          </a:r>
        </a:p>
      </dgm:t>
    </dgm:pt>
    <dgm:pt modelId="{5E7ECDBB-CEE7-4D06-BFA1-BACF96AF2D8E}" type="parTrans" cxnId="{159E41C1-E3EB-4336-A351-1CE487BA2DD9}">
      <dgm:prSet/>
      <dgm:spPr/>
      <dgm:t>
        <a:bodyPr/>
        <a:lstStyle/>
        <a:p>
          <a:endParaRPr lang="lt-LT" sz="2150" b="0">
            <a:latin typeface="Arial" panose="020B0604020202020204" pitchFamily="34" charset="0"/>
            <a:cs typeface="Arial" panose="020B0604020202020204" pitchFamily="34" charset="0"/>
          </a:endParaRPr>
        </a:p>
      </dgm:t>
    </dgm:pt>
    <dgm:pt modelId="{BF4BA232-0E4D-4541-87F7-9B10394C92BC}" type="sibTrans" cxnId="{159E41C1-E3EB-4336-A351-1CE487BA2DD9}">
      <dgm:prSet/>
      <dgm:spPr/>
      <dgm:t>
        <a:bodyPr/>
        <a:lstStyle/>
        <a:p>
          <a:endParaRPr lang="lt-LT" sz="2150" b="0">
            <a:latin typeface="Arial" panose="020B0604020202020204" pitchFamily="34" charset="0"/>
            <a:cs typeface="Arial" panose="020B0604020202020204" pitchFamily="34" charset="0"/>
          </a:endParaRPr>
        </a:p>
      </dgm:t>
    </dgm:pt>
    <dgm:pt modelId="{87EA1306-0FE9-4F09-878E-954989061EA9}">
      <dgm:prSet phldrT="[Tekstas]" custT="1"/>
      <dgm:spPr/>
      <dgm:t>
        <a:bodyPr/>
        <a:lstStyle/>
        <a:p>
          <a:r>
            <a:rPr lang="lt-LT" sz="2150" b="0" dirty="0">
              <a:latin typeface="Arial" panose="020B0604020202020204" pitchFamily="34" charset="0"/>
              <a:cs typeface="Arial" panose="020B0604020202020204" pitchFamily="34" charset="0"/>
            </a:rPr>
            <a:t>Efektyvus žmogiškųjų resursų panaudojimas</a:t>
          </a:r>
        </a:p>
      </dgm:t>
    </dgm:pt>
    <dgm:pt modelId="{9FF89586-CDD0-4E04-97D2-D632514D9F00}" type="parTrans" cxnId="{A0A54401-D4E7-49A9-A502-5423566F6B14}">
      <dgm:prSet/>
      <dgm:spPr/>
      <dgm:t>
        <a:bodyPr/>
        <a:lstStyle/>
        <a:p>
          <a:endParaRPr lang="lt-LT" sz="2150" b="0">
            <a:latin typeface="Arial" panose="020B0604020202020204" pitchFamily="34" charset="0"/>
            <a:cs typeface="Arial" panose="020B0604020202020204" pitchFamily="34" charset="0"/>
          </a:endParaRPr>
        </a:p>
      </dgm:t>
    </dgm:pt>
    <dgm:pt modelId="{B42CCFE8-FA8F-4F66-A3A8-98E4BB7527CE}" type="sibTrans" cxnId="{A0A54401-D4E7-49A9-A502-5423566F6B14}">
      <dgm:prSet/>
      <dgm:spPr/>
      <dgm:t>
        <a:bodyPr/>
        <a:lstStyle/>
        <a:p>
          <a:endParaRPr lang="lt-LT" sz="2150" b="0">
            <a:latin typeface="Arial" panose="020B0604020202020204" pitchFamily="34" charset="0"/>
            <a:cs typeface="Arial" panose="020B0604020202020204" pitchFamily="34" charset="0"/>
          </a:endParaRPr>
        </a:p>
      </dgm:t>
    </dgm:pt>
    <dgm:pt modelId="{F8FC9831-6066-43F5-A3AD-7910B474379E}">
      <dgm:prSet custT="1"/>
      <dgm:spPr/>
      <dgm:t>
        <a:bodyPr/>
        <a:lstStyle/>
        <a:p>
          <a:r>
            <a:rPr lang="lt-LT" sz="2150" b="0" dirty="0">
              <a:latin typeface="Arial" panose="020B0604020202020204" pitchFamily="34" charset="0"/>
              <a:cs typeface="Arial" panose="020B0604020202020204" pitchFamily="34" charset="0"/>
            </a:rPr>
            <a:t>Vidaus administravimo efektyvumo didinimas</a:t>
          </a:r>
        </a:p>
      </dgm:t>
    </dgm:pt>
    <dgm:pt modelId="{237D4FA5-638F-488A-8DB2-9015586A294C}" type="parTrans" cxnId="{EAEA8E09-9525-48FF-B30D-E49BC13F43CF}">
      <dgm:prSet/>
      <dgm:spPr/>
      <dgm:t>
        <a:bodyPr/>
        <a:lstStyle/>
        <a:p>
          <a:endParaRPr lang="lt-LT" sz="2150" b="0">
            <a:latin typeface="Arial" panose="020B0604020202020204" pitchFamily="34" charset="0"/>
            <a:cs typeface="Arial" panose="020B0604020202020204" pitchFamily="34" charset="0"/>
          </a:endParaRPr>
        </a:p>
      </dgm:t>
    </dgm:pt>
    <dgm:pt modelId="{E9E6BF2B-5CED-4F51-A2A7-C1BF0C3B765E}" type="sibTrans" cxnId="{EAEA8E09-9525-48FF-B30D-E49BC13F43CF}">
      <dgm:prSet/>
      <dgm:spPr/>
      <dgm:t>
        <a:bodyPr/>
        <a:lstStyle/>
        <a:p>
          <a:endParaRPr lang="lt-LT" sz="2150" b="0">
            <a:latin typeface="Arial" panose="020B0604020202020204" pitchFamily="34" charset="0"/>
            <a:cs typeface="Arial" panose="020B0604020202020204" pitchFamily="34" charset="0"/>
          </a:endParaRPr>
        </a:p>
      </dgm:t>
    </dgm:pt>
    <dgm:pt modelId="{7E5BD496-0165-46B0-9F52-2C905ECE56E3}">
      <dgm:prSet custT="1"/>
      <dgm:spPr/>
      <dgm:t>
        <a:bodyPr/>
        <a:lstStyle/>
        <a:p>
          <a:r>
            <a:rPr lang="lt-LT" sz="2150" b="0" dirty="0">
              <a:latin typeface="Arial" panose="020B0604020202020204" pitchFamily="34" charset="0"/>
              <a:cs typeface="Arial" panose="020B0604020202020204" pitchFamily="34" charset="0"/>
            </a:rPr>
            <a:t>Tarnybos patrauklumo didinimas</a:t>
          </a:r>
        </a:p>
      </dgm:t>
    </dgm:pt>
    <dgm:pt modelId="{4770FCCF-4AE7-4BB8-BD3C-0B061D06CFF2}" type="parTrans" cxnId="{AA76E8C6-6C6A-4023-9941-950C0B38941F}">
      <dgm:prSet/>
      <dgm:spPr/>
      <dgm:t>
        <a:bodyPr/>
        <a:lstStyle/>
        <a:p>
          <a:endParaRPr lang="lt-LT" sz="2150" b="0">
            <a:latin typeface="Arial" panose="020B0604020202020204" pitchFamily="34" charset="0"/>
            <a:cs typeface="Arial" panose="020B0604020202020204" pitchFamily="34" charset="0"/>
          </a:endParaRPr>
        </a:p>
      </dgm:t>
    </dgm:pt>
    <dgm:pt modelId="{BB5ECD86-A16D-4ECB-9D51-F0C4D690BC03}" type="sibTrans" cxnId="{AA76E8C6-6C6A-4023-9941-950C0B38941F}">
      <dgm:prSet/>
      <dgm:spPr/>
      <dgm:t>
        <a:bodyPr/>
        <a:lstStyle/>
        <a:p>
          <a:endParaRPr lang="lt-LT" sz="2150" b="0">
            <a:latin typeface="Arial" panose="020B0604020202020204" pitchFamily="34" charset="0"/>
            <a:cs typeface="Arial" panose="020B0604020202020204" pitchFamily="34" charset="0"/>
          </a:endParaRPr>
        </a:p>
      </dgm:t>
    </dgm:pt>
    <dgm:pt modelId="{6F1476C9-39A7-45E1-A950-814E30FC6220}">
      <dgm:prSet custT="1"/>
      <dgm:spPr/>
      <dgm:t>
        <a:bodyPr/>
        <a:lstStyle/>
        <a:p>
          <a:r>
            <a:rPr lang="lt-LT" sz="2150" b="0" dirty="0">
              <a:latin typeface="Arial" panose="020B0604020202020204" pitchFamily="34" charset="0"/>
              <a:cs typeface="Arial" panose="020B0604020202020204" pitchFamily="34" charset="0"/>
            </a:rPr>
            <a:t>Korupcijos pasireiškimo tikimybės mažinimas</a:t>
          </a:r>
        </a:p>
      </dgm:t>
    </dgm:pt>
    <dgm:pt modelId="{321CC000-459B-4057-A8F6-0EDC82B2B076}" type="parTrans" cxnId="{27AF408E-1635-44A6-98BF-DCCF178BD3B2}">
      <dgm:prSet/>
      <dgm:spPr/>
      <dgm:t>
        <a:bodyPr/>
        <a:lstStyle/>
        <a:p>
          <a:endParaRPr lang="lt-LT" sz="2150" b="0"/>
        </a:p>
      </dgm:t>
    </dgm:pt>
    <dgm:pt modelId="{D00C10F0-6621-4A5C-81B7-1169DC21B358}" type="sibTrans" cxnId="{27AF408E-1635-44A6-98BF-DCCF178BD3B2}">
      <dgm:prSet/>
      <dgm:spPr/>
      <dgm:t>
        <a:bodyPr/>
        <a:lstStyle/>
        <a:p>
          <a:endParaRPr lang="lt-LT" sz="2150" b="0"/>
        </a:p>
      </dgm:t>
    </dgm:pt>
    <dgm:pt modelId="{4BE2FDA9-DC85-4541-BB1A-2FE899405851}" type="pres">
      <dgm:prSet presAssocID="{F4B74098-37FB-4C00-BD35-23FF24342331}" presName="Name0" presStyleCnt="0">
        <dgm:presLayoutVars>
          <dgm:dir/>
          <dgm:resizeHandles val="exact"/>
        </dgm:presLayoutVars>
      </dgm:prSet>
      <dgm:spPr/>
    </dgm:pt>
    <dgm:pt modelId="{B0FE54EB-C055-4924-B56E-CE3B993FA667}" type="pres">
      <dgm:prSet presAssocID="{F4B74098-37FB-4C00-BD35-23FF24342331}" presName="fgShape" presStyleLbl="fgShp" presStyleIdx="0" presStyleCnt="1"/>
      <dgm:spPr/>
    </dgm:pt>
    <dgm:pt modelId="{EC572DED-9FC6-45F5-9C72-7701B7C6268F}" type="pres">
      <dgm:prSet presAssocID="{F4B74098-37FB-4C00-BD35-23FF24342331}" presName="linComp" presStyleCnt="0"/>
      <dgm:spPr/>
    </dgm:pt>
    <dgm:pt modelId="{1C204F04-4E91-4945-BCF6-26FD3BA4DF0F}" type="pres">
      <dgm:prSet presAssocID="{87A249A9-1DEE-4B36-B212-B3AC9876AA35}" presName="compNode" presStyleCnt="0"/>
      <dgm:spPr/>
    </dgm:pt>
    <dgm:pt modelId="{1D452775-6355-424B-9874-E0C8B4CAB23E}" type="pres">
      <dgm:prSet presAssocID="{87A249A9-1DEE-4B36-B212-B3AC9876AA35}" presName="bkgdShape" presStyleLbl="node1" presStyleIdx="0" presStyleCnt="5"/>
      <dgm:spPr/>
    </dgm:pt>
    <dgm:pt modelId="{417BF989-F364-4655-8C86-2E954F2DCE64}" type="pres">
      <dgm:prSet presAssocID="{87A249A9-1DEE-4B36-B212-B3AC9876AA35}" presName="nodeTx" presStyleLbl="node1" presStyleIdx="0" presStyleCnt="5">
        <dgm:presLayoutVars>
          <dgm:bulletEnabled val="1"/>
        </dgm:presLayoutVars>
      </dgm:prSet>
      <dgm:spPr/>
    </dgm:pt>
    <dgm:pt modelId="{B3F41E4E-9F2C-447D-97DB-E30A5289731B}" type="pres">
      <dgm:prSet presAssocID="{87A249A9-1DEE-4B36-B212-B3AC9876AA35}" presName="invisiNode" presStyleLbl="node1" presStyleIdx="0" presStyleCnt="5"/>
      <dgm:spPr/>
    </dgm:pt>
    <dgm:pt modelId="{9C30DF31-144C-4444-88C9-F2567A9BD4A8}" type="pres">
      <dgm:prSet presAssocID="{87A249A9-1DEE-4B36-B212-B3AC9876AA35}"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extLst>
        <a:ext uri="{E40237B7-FDA0-4F09-8148-C483321AD2D9}">
          <dgm14:cNvPr xmlns:dgm14="http://schemas.microsoft.com/office/drawing/2010/diagram" id="0" name="" descr="Robot operating a machine"/>
        </a:ext>
      </dgm:extLst>
    </dgm:pt>
    <dgm:pt modelId="{FE2D0C04-F6CC-45D2-9CFB-7044DB8D0C10}" type="pres">
      <dgm:prSet presAssocID="{BF4BA232-0E4D-4541-87F7-9B10394C92BC}" presName="sibTrans" presStyleLbl="sibTrans2D1" presStyleIdx="0" presStyleCnt="0"/>
      <dgm:spPr/>
    </dgm:pt>
    <dgm:pt modelId="{95A95CE1-4B50-43A3-BD49-06CB55EB30EA}" type="pres">
      <dgm:prSet presAssocID="{87EA1306-0FE9-4F09-878E-954989061EA9}" presName="compNode" presStyleCnt="0"/>
      <dgm:spPr/>
    </dgm:pt>
    <dgm:pt modelId="{6F2468B1-1DBE-4BE0-895B-2B2FAF9FA0C3}" type="pres">
      <dgm:prSet presAssocID="{87EA1306-0FE9-4F09-878E-954989061EA9}" presName="bkgdShape" presStyleLbl="node1" presStyleIdx="1" presStyleCnt="5"/>
      <dgm:spPr/>
    </dgm:pt>
    <dgm:pt modelId="{11BF5EC6-1409-4853-AC28-DFA66B639D1D}" type="pres">
      <dgm:prSet presAssocID="{87EA1306-0FE9-4F09-878E-954989061EA9}" presName="nodeTx" presStyleLbl="node1" presStyleIdx="1" presStyleCnt="5">
        <dgm:presLayoutVars>
          <dgm:bulletEnabled val="1"/>
        </dgm:presLayoutVars>
      </dgm:prSet>
      <dgm:spPr/>
    </dgm:pt>
    <dgm:pt modelId="{7EF294CA-33F7-41E7-9CC0-75D98EFD774C}" type="pres">
      <dgm:prSet presAssocID="{87EA1306-0FE9-4F09-878E-954989061EA9}" presName="invisiNode" presStyleLbl="node1" presStyleIdx="1" presStyleCnt="5"/>
      <dgm:spPr/>
    </dgm:pt>
    <dgm:pt modelId="{A99A451F-2BED-4B68-9B55-323E4C575A00}" type="pres">
      <dgm:prSet presAssocID="{87EA1306-0FE9-4F09-878E-954989061EA9}"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Hands holding each other's wrists and interlinked to form a circle"/>
        </a:ext>
      </dgm:extLst>
    </dgm:pt>
    <dgm:pt modelId="{77F08508-ABD2-4EDB-9CAE-9E6F72570B19}" type="pres">
      <dgm:prSet presAssocID="{B42CCFE8-FA8F-4F66-A3A8-98E4BB7527CE}" presName="sibTrans" presStyleLbl="sibTrans2D1" presStyleIdx="0" presStyleCnt="0"/>
      <dgm:spPr/>
    </dgm:pt>
    <dgm:pt modelId="{44FB8EA0-A2A5-42B0-B1D7-F7826BD875B1}" type="pres">
      <dgm:prSet presAssocID="{7E5BD496-0165-46B0-9F52-2C905ECE56E3}" presName="compNode" presStyleCnt="0"/>
      <dgm:spPr/>
    </dgm:pt>
    <dgm:pt modelId="{3DF60C7A-1DD2-40A1-A8E9-F7CD61AB8035}" type="pres">
      <dgm:prSet presAssocID="{7E5BD496-0165-46B0-9F52-2C905ECE56E3}" presName="bkgdShape" presStyleLbl="node1" presStyleIdx="2" presStyleCnt="5"/>
      <dgm:spPr/>
    </dgm:pt>
    <dgm:pt modelId="{4E5A95D1-D70C-444C-BD7B-DA5552629588}" type="pres">
      <dgm:prSet presAssocID="{7E5BD496-0165-46B0-9F52-2C905ECE56E3}" presName="nodeTx" presStyleLbl="node1" presStyleIdx="2" presStyleCnt="5">
        <dgm:presLayoutVars>
          <dgm:bulletEnabled val="1"/>
        </dgm:presLayoutVars>
      </dgm:prSet>
      <dgm:spPr/>
    </dgm:pt>
    <dgm:pt modelId="{F74111B4-A9AF-4786-B1C9-2C88900ADF31}" type="pres">
      <dgm:prSet presAssocID="{7E5BD496-0165-46B0-9F52-2C905ECE56E3}" presName="invisiNode" presStyleLbl="node1" presStyleIdx="2" presStyleCnt="5"/>
      <dgm:spPr/>
    </dgm:pt>
    <dgm:pt modelId="{B2AED519-4F93-4A1A-800C-CF967E8D0F6B}" type="pres">
      <dgm:prSet presAssocID="{7E5BD496-0165-46B0-9F52-2C905ECE56E3}" presName="imagNode" presStyleLbl="fgImgPlace1" presStyleIdx="2" presStyleCnt="5"/>
      <dgm:spPr>
        <a:blipFill rotWithShape="1">
          <a:blip xmlns:r="http://schemas.openxmlformats.org/officeDocument/2006/relationships" r:embed="rId3"/>
          <a:srcRect/>
          <a:stretch>
            <a:fillRect t="-8000" b="-8000"/>
          </a:stretch>
        </a:blipFill>
      </dgm:spPr>
    </dgm:pt>
    <dgm:pt modelId="{47122B20-D4AE-4994-9E36-FC284128B647}" type="pres">
      <dgm:prSet presAssocID="{BB5ECD86-A16D-4ECB-9D51-F0C4D690BC03}" presName="sibTrans" presStyleLbl="sibTrans2D1" presStyleIdx="0" presStyleCnt="0"/>
      <dgm:spPr/>
    </dgm:pt>
    <dgm:pt modelId="{87F49594-DA48-47DA-8986-34E835DE568F}" type="pres">
      <dgm:prSet presAssocID="{6F1476C9-39A7-45E1-A950-814E30FC6220}" presName="compNode" presStyleCnt="0"/>
      <dgm:spPr/>
    </dgm:pt>
    <dgm:pt modelId="{0A8D5E7D-6AAC-4DE6-9F77-690D317686DA}" type="pres">
      <dgm:prSet presAssocID="{6F1476C9-39A7-45E1-A950-814E30FC6220}" presName="bkgdShape" presStyleLbl="node1" presStyleIdx="3" presStyleCnt="5"/>
      <dgm:spPr/>
    </dgm:pt>
    <dgm:pt modelId="{757F6310-5C30-42F1-9F5D-F1B4B483DA4D}" type="pres">
      <dgm:prSet presAssocID="{6F1476C9-39A7-45E1-A950-814E30FC6220}" presName="nodeTx" presStyleLbl="node1" presStyleIdx="3" presStyleCnt="5">
        <dgm:presLayoutVars>
          <dgm:bulletEnabled val="1"/>
        </dgm:presLayoutVars>
      </dgm:prSet>
      <dgm:spPr/>
    </dgm:pt>
    <dgm:pt modelId="{CFF86B08-9E76-4378-B260-50F9DD46B070}" type="pres">
      <dgm:prSet presAssocID="{6F1476C9-39A7-45E1-A950-814E30FC6220}" presName="invisiNode" presStyleLbl="node1" presStyleIdx="3" presStyleCnt="5"/>
      <dgm:spPr/>
    </dgm:pt>
    <dgm:pt modelId="{AF559B2D-B915-4F8E-96D8-4B1FD81724F4}" type="pres">
      <dgm:prSet presAssocID="{6F1476C9-39A7-45E1-A950-814E30FC6220}"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29000" r="-29000"/>
          </a:stretch>
        </a:blipFill>
      </dgm:spPr>
    </dgm:pt>
    <dgm:pt modelId="{8CD240DC-912A-462B-B65B-66DA716F05F8}" type="pres">
      <dgm:prSet presAssocID="{D00C10F0-6621-4A5C-81B7-1169DC21B358}" presName="sibTrans" presStyleLbl="sibTrans2D1" presStyleIdx="0" presStyleCnt="0"/>
      <dgm:spPr/>
    </dgm:pt>
    <dgm:pt modelId="{E85D08A7-FAEB-4AF3-BC4C-FF18108F7BA2}" type="pres">
      <dgm:prSet presAssocID="{F8FC9831-6066-43F5-A3AD-7910B474379E}" presName="compNode" presStyleCnt="0"/>
      <dgm:spPr/>
    </dgm:pt>
    <dgm:pt modelId="{9D8344DB-CE1C-4BC6-BBAE-CB8CD6543022}" type="pres">
      <dgm:prSet presAssocID="{F8FC9831-6066-43F5-A3AD-7910B474379E}" presName="bkgdShape" presStyleLbl="node1" presStyleIdx="4" presStyleCnt="5"/>
      <dgm:spPr/>
    </dgm:pt>
    <dgm:pt modelId="{31D36DD9-2546-4C60-8CB6-1822D7327F1C}" type="pres">
      <dgm:prSet presAssocID="{F8FC9831-6066-43F5-A3AD-7910B474379E}" presName="nodeTx" presStyleLbl="node1" presStyleIdx="4" presStyleCnt="5">
        <dgm:presLayoutVars>
          <dgm:bulletEnabled val="1"/>
        </dgm:presLayoutVars>
      </dgm:prSet>
      <dgm:spPr/>
    </dgm:pt>
    <dgm:pt modelId="{C6C34249-2CB2-4CBD-AEE1-718D8C32D9A6}" type="pres">
      <dgm:prSet presAssocID="{F8FC9831-6066-43F5-A3AD-7910B474379E}" presName="invisiNode" presStyleLbl="node1" presStyleIdx="4" presStyleCnt="5"/>
      <dgm:spPr/>
    </dgm:pt>
    <dgm:pt modelId="{260EE213-FFB0-4B99-9400-C6F5D29615CB}" type="pres">
      <dgm:prSet presAssocID="{F8FC9831-6066-43F5-A3AD-7910B474379E}"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3D stairs design"/>
        </a:ext>
      </dgm:extLst>
    </dgm:pt>
  </dgm:ptLst>
  <dgm:cxnLst>
    <dgm:cxn modelId="{718F3600-CBBC-4336-BF80-76248FBF80D6}" type="presOf" srcId="{87EA1306-0FE9-4F09-878E-954989061EA9}" destId="{6F2468B1-1DBE-4BE0-895B-2B2FAF9FA0C3}" srcOrd="0" destOrd="0" presId="urn:microsoft.com/office/officeart/2005/8/layout/hList7"/>
    <dgm:cxn modelId="{A0A54401-D4E7-49A9-A502-5423566F6B14}" srcId="{F4B74098-37FB-4C00-BD35-23FF24342331}" destId="{87EA1306-0FE9-4F09-878E-954989061EA9}" srcOrd="1" destOrd="0" parTransId="{9FF89586-CDD0-4E04-97D2-D632514D9F00}" sibTransId="{B42CCFE8-FA8F-4F66-A3A8-98E4BB7527CE}"/>
    <dgm:cxn modelId="{82F25A07-FF84-4C2A-A5A6-1EAA90415F92}" type="presOf" srcId="{F8FC9831-6066-43F5-A3AD-7910B474379E}" destId="{31D36DD9-2546-4C60-8CB6-1822D7327F1C}" srcOrd="1" destOrd="0" presId="urn:microsoft.com/office/officeart/2005/8/layout/hList7"/>
    <dgm:cxn modelId="{EAEA8E09-9525-48FF-B30D-E49BC13F43CF}" srcId="{F4B74098-37FB-4C00-BD35-23FF24342331}" destId="{F8FC9831-6066-43F5-A3AD-7910B474379E}" srcOrd="4" destOrd="0" parTransId="{237D4FA5-638F-488A-8DB2-9015586A294C}" sibTransId="{E9E6BF2B-5CED-4F51-A2A7-C1BF0C3B765E}"/>
    <dgm:cxn modelId="{4A065211-DD19-49FC-8A25-F686BB032484}" type="presOf" srcId="{7E5BD496-0165-46B0-9F52-2C905ECE56E3}" destId="{4E5A95D1-D70C-444C-BD7B-DA5552629588}" srcOrd="1" destOrd="0" presId="urn:microsoft.com/office/officeart/2005/8/layout/hList7"/>
    <dgm:cxn modelId="{13970018-FAA4-4353-8B1D-D4413B969AF7}" type="presOf" srcId="{7E5BD496-0165-46B0-9F52-2C905ECE56E3}" destId="{3DF60C7A-1DD2-40A1-A8E9-F7CD61AB8035}" srcOrd="0" destOrd="0" presId="urn:microsoft.com/office/officeart/2005/8/layout/hList7"/>
    <dgm:cxn modelId="{762D961F-A8DA-4C8F-A208-319921EE5548}" type="presOf" srcId="{F4B74098-37FB-4C00-BD35-23FF24342331}" destId="{4BE2FDA9-DC85-4541-BB1A-2FE899405851}" srcOrd="0" destOrd="0" presId="urn:microsoft.com/office/officeart/2005/8/layout/hList7"/>
    <dgm:cxn modelId="{55526E20-ED3D-4819-94A2-38F792511F92}" type="presOf" srcId="{BF4BA232-0E4D-4541-87F7-9B10394C92BC}" destId="{FE2D0C04-F6CC-45D2-9CFB-7044DB8D0C10}" srcOrd="0" destOrd="0" presId="urn:microsoft.com/office/officeart/2005/8/layout/hList7"/>
    <dgm:cxn modelId="{907AD832-DBF6-42C7-AA97-7990CC61E88D}" type="presOf" srcId="{6F1476C9-39A7-45E1-A950-814E30FC6220}" destId="{757F6310-5C30-42F1-9F5D-F1B4B483DA4D}" srcOrd="1" destOrd="0" presId="urn:microsoft.com/office/officeart/2005/8/layout/hList7"/>
    <dgm:cxn modelId="{EDE1AD34-25A7-4D6D-A173-EAE0CEEA449E}" type="presOf" srcId="{87EA1306-0FE9-4F09-878E-954989061EA9}" destId="{11BF5EC6-1409-4853-AC28-DFA66B639D1D}" srcOrd="1" destOrd="0" presId="urn:microsoft.com/office/officeart/2005/8/layout/hList7"/>
    <dgm:cxn modelId="{B0EC6268-6FD3-4C82-B7E9-108BD0F2A315}" type="presOf" srcId="{BB5ECD86-A16D-4ECB-9D51-F0C4D690BC03}" destId="{47122B20-D4AE-4994-9E36-FC284128B647}" srcOrd="0" destOrd="0" presId="urn:microsoft.com/office/officeart/2005/8/layout/hList7"/>
    <dgm:cxn modelId="{4255326A-14B1-44EE-8E72-44415E2A6E40}" type="presOf" srcId="{D00C10F0-6621-4A5C-81B7-1169DC21B358}" destId="{8CD240DC-912A-462B-B65B-66DA716F05F8}" srcOrd="0" destOrd="0" presId="urn:microsoft.com/office/officeart/2005/8/layout/hList7"/>
    <dgm:cxn modelId="{64C5FE82-AFD1-459C-AD32-D1E60FDDB093}" type="presOf" srcId="{6F1476C9-39A7-45E1-A950-814E30FC6220}" destId="{0A8D5E7D-6AAC-4DE6-9F77-690D317686DA}" srcOrd="0" destOrd="0" presId="urn:microsoft.com/office/officeart/2005/8/layout/hList7"/>
    <dgm:cxn modelId="{8115328C-C2E3-4073-A81D-3B4D7B4AC92C}" type="presOf" srcId="{B42CCFE8-FA8F-4F66-A3A8-98E4BB7527CE}" destId="{77F08508-ABD2-4EDB-9CAE-9E6F72570B19}" srcOrd="0" destOrd="0" presId="urn:microsoft.com/office/officeart/2005/8/layout/hList7"/>
    <dgm:cxn modelId="{27AF408E-1635-44A6-98BF-DCCF178BD3B2}" srcId="{F4B74098-37FB-4C00-BD35-23FF24342331}" destId="{6F1476C9-39A7-45E1-A950-814E30FC6220}" srcOrd="3" destOrd="0" parTransId="{321CC000-459B-4057-A8F6-0EDC82B2B076}" sibTransId="{D00C10F0-6621-4A5C-81B7-1169DC21B358}"/>
    <dgm:cxn modelId="{ED50B9A7-4946-41D9-BBFA-2180836B9DE4}" type="presOf" srcId="{87A249A9-1DEE-4B36-B212-B3AC9876AA35}" destId="{417BF989-F364-4655-8C86-2E954F2DCE64}" srcOrd="1" destOrd="0" presId="urn:microsoft.com/office/officeart/2005/8/layout/hList7"/>
    <dgm:cxn modelId="{159E41C1-E3EB-4336-A351-1CE487BA2DD9}" srcId="{F4B74098-37FB-4C00-BD35-23FF24342331}" destId="{87A249A9-1DEE-4B36-B212-B3AC9876AA35}" srcOrd="0" destOrd="0" parTransId="{5E7ECDBB-CEE7-4D06-BFA1-BACF96AF2D8E}" sibTransId="{BF4BA232-0E4D-4541-87F7-9B10394C92BC}"/>
    <dgm:cxn modelId="{AA76E8C6-6C6A-4023-9941-950C0B38941F}" srcId="{F4B74098-37FB-4C00-BD35-23FF24342331}" destId="{7E5BD496-0165-46B0-9F52-2C905ECE56E3}" srcOrd="2" destOrd="0" parTransId="{4770FCCF-4AE7-4BB8-BD3C-0B061D06CFF2}" sibTransId="{BB5ECD86-A16D-4ECB-9D51-F0C4D690BC03}"/>
    <dgm:cxn modelId="{E6798CD3-D985-44ED-91FE-065A8F9527DE}" type="presOf" srcId="{87A249A9-1DEE-4B36-B212-B3AC9876AA35}" destId="{1D452775-6355-424B-9874-E0C8B4CAB23E}" srcOrd="0" destOrd="0" presId="urn:microsoft.com/office/officeart/2005/8/layout/hList7"/>
    <dgm:cxn modelId="{52A02CDB-9D85-40CE-96F9-29ABCCF895C5}" type="presOf" srcId="{F8FC9831-6066-43F5-A3AD-7910B474379E}" destId="{9D8344DB-CE1C-4BC6-BBAE-CB8CD6543022}" srcOrd="0" destOrd="0" presId="urn:microsoft.com/office/officeart/2005/8/layout/hList7"/>
    <dgm:cxn modelId="{2F59619C-C822-4DD2-AA0A-89EB3BE5D3A8}" type="presParOf" srcId="{4BE2FDA9-DC85-4541-BB1A-2FE899405851}" destId="{B0FE54EB-C055-4924-B56E-CE3B993FA667}" srcOrd="0" destOrd="0" presId="urn:microsoft.com/office/officeart/2005/8/layout/hList7"/>
    <dgm:cxn modelId="{1F522926-7D12-448E-8F46-00D35C3236B7}" type="presParOf" srcId="{4BE2FDA9-DC85-4541-BB1A-2FE899405851}" destId="{EC572DED-9FC6-45F5-9C72-7701B7C6268F}" srcOrd="1" destOrd="0" presId="urn:microsoft.com/office/officeart/2005/8/layout/hList7"/>
    <dgm:cxn modelId="{9B3BF697-6231-4858-AD54-11E7E5E2ADE5}" type="presParOf" srcId="{EC572DED-9FC6-45F5-9C72-7701B7C6268F}" destId="{1C204F04-4E91-4945-BCF6-26FD3BA4DF0F}" srcOrd="0" destOrd="0" presId="urn:microsoft.com/office/officeart/2005/8/layout/hList7"/>
    <dgm:cxn modelId="{D05FA7DC-6CC4-413C-994F-34694EC94B96}" type="presParOf" srcId="{1C204F04-4E91-4945-BCF6-26FD3BA4DF0F}" destId="{1D452775-6355-424B-9874-E0C8B4CAB23E}" srcOrd="0" destOrd="0" presId="urn:microsoft.com/office/officeart/2005/8/layout/hList7"/>
    <dgm:cxn modelId="{DEE9C36C-4D31-4EBD-B0F4-67872DF2DA65}" type="presParOf" srcId="{1C204F04-4E91-4945-BCF6-26FD3BA4DF0F}" destId="{417BF989-F364-4655-8C86-2E954F2DCE64}" srcOrd="1" destOrd="0" presId="urn:microsoft.com/office/officeart/2005/8/layout/hList7"/>
    <dgm:cxn modelId="{E28EFD7C-B404-442A-B36D-4095A730BC90}" type="presParOf" srcId="{1C204F04-4E91-4945-BCF6-26FD3BA4DF0F}" destId="{B3F41E4E-9F2C-447D-97DB-E30A5289731B}" srcOrd="2" destOrd="0" presId="urn:microsoft.com/office/officeart/2005/8/layout/hList7"/>
    <dgm:cxn modelId="{40A12858-D13F-4978-BFBC-BF79AE8BCEF8}" type="presParOf" srcId="{1C204F04-4E91-4945-BCF6-26FD3BA4DF0F}" destId="{9C30DF31-144C-4444-88C9-F2567A9BD4A8}" srcOrd="3" destOrd="0" presId="urn:microsoft.com/office/officeart/2005/8/layout/hList7"/>
    <dgm:cxn modelId="{F22CA01A-932B-41C5-9E20-2D00337589A3}" type="presParOf" srcId="{EC572DED-9FC6-45F5-9C72-7701B7C6268F}" destId="{FE2D0C04-F6CC-45D2-9CFB-7044DB8D0C10}" srcOrd="1" destOrd="0" presId="urn:microsoft.com/office/officeart/2005/8/layout/hList7"/>
    <dgm:cxn modelId="{8265DE36-7F64-4DEE-8A45-79A73D66E7F1}" type="presParOf" srcId="{EC572DED-9FC6-45F5-9C72-7701B7C6268F}" destId="{95A95CE1-4B50-43A3-BD49-06CB55EB30EA}" srcOrd="2" destOrd="0" presId="urn:microsoft.com/office/officeart/2005/8/layout/hList7"/>
    <dgm:cxn modelId="{790A8FF5-3C93-45DE-9DB8-9B4C5D3EDA43}" type="presParOf" srcId="{95A95CE1-4B50-43A3-BD49-06CB55EB30EA}" destId="{6F2468B1-1DBE-4BE0-895B-2B2FAF9FA0C3}" srcOrd="0" destOrd="0" presId="urn:microsoft.com/office/officeart/2005/8/layout/hList7"/>
    <dgm:cxn modelId="{A5BC844E-ACED-425B-8E2C-37F01CC4BFC1}" type="presParOf" srcId="{95A95CE1-4B50-43A3-BD49-06CB55EB30EA}" destId="{11BF5EC6-1409-4853-AC28-DFA66B639D1D}" srcOrd="1" destOrd="0" presId="urn:microsoft.com/office/officeart/2005/8/layout/hList7"/>
    <dgm:cxn modelId="{4F427F54-C0EF-49F3-86D5-B61FA828CBD6}" type="presParOf" srcId="{95A95CE1-4B50-43A3-BD49-06CB55EB30EA}" destId="{7EF294CA-33F7-41E7-9CC0-75D98EFD774C}" srcOrd="2" destOrd="0" presId="urn:microsoft.com/office/officeart/2005/8/layout/hList7"/>
    <dgm:cxn modelId="{EC161452-C9F6-49B6-9718-F19D7C68C96D}" type="presParOf" srcId="{95A95CE1-4B50-43A3-BD49-06CB55EB30EA}" destId="{A99A451F-2BED-4B68-9B55-323E4C575A00}" srcOrd="3" destOrd="0" presId="urn:microsoft.com/office/officeart/2005/8/layout/hList7"/>
    <dgm:cxn modelId="{FB9939C2-B533-4B89-A293-EE235CD4A70A}" type="presParOf" srcId="{EC572DED-9FC6-45F5-9C72-7701B7C6268F}" destId="{77F08508-ABD2-4EDB-9CAE-9E6F72570B19}" srcOrd="3" destOrd="0" presId="urn:microsoft.com/office/officeart/2005/8/layout/hList7"/>
    <dgm:cxn modelId="{FB8E6BAC-032E-482A-9899-57B5DBD4BFB6}" type="presParOf" srcId="{EC572DED-9FC6-45F5-9C72-7701B7C6268F}" destId="{44FB8EA0-A2A5-42B0-B1D7-F7826BD875B1}" srcOrd="4" destOrd="0" presId="urn:microsoft.com/office/officeart/2005/8/layout/hList7"/>
    <dgm:cxn modelId="{74098B80-166D-4CF2-A30D-69B3D270FF23}" type="presParOf" srcId="{44FB8EA0-A2A5-42B0-B1D7-F7826BD875B1}" destId="{3DF60C7A-1DD2-40A1-A8E9-F7CD61AB8035}" srcOrd="0" destOrd="0" presId="urn:microsoft.com/office/officeart/2005/8/layout/hList7"/>
    <dgm:cxn modelId="{79317353-B1C2-4677-AF32-710BD0DAEB1F}" type="presParOf" srcId="{44FB8EA0-A2A5-42B0-B1D7-F7826BD875B1}" destId="{4E5A95D1-D70C-444C-BD7B-DA5552629588}" srcOrd="1" destOrd="0" presId="urn:microsoft.com/office/officeart/2005/8/layout/hList7"/>
    <dgm:cxn modelId="{08488FD3-0F73-48FB-9735-550C83305C50}" type="presParOf" srcId="{44FB8EA0-A2A5-42B0-B1D7-F7826BD875B1}" destId="{F74111B4-A9AF-4786-B1C9-2C88900ADF31}" srcOrd="2" destOrd="0" presId="urn:microsoft.com/office/officeart/2005/8/layout/hList7"/>
    <dgm:cxn modelId="{D6D015CA-ACA6-4EA7-BCFF-196083AA84A8}" type="presParOf" srcId="{44FB8EA0-A2A5-42B0-B1D7-F7826BD875B1}" destId="{B2AED519-4F93-4A1A-800C-CF967E8D0F6B}" srcOrd="3" destOrd="0" presId="urn:microsoft.com/office/officeart/2005/8/layout/hList7"/>
    <dgm:cxn modelId="{10D040C0-D047-4EA0-AE02-29F7CB5B834A}" type="presParOf" srcId="{EC572DED-9FC6-45F5-9C72-7701B7C6268F}" destId="{47122B20-D4AE-4994-9E36-FC284128B647}" srcOrd="5" destOrd="0" presId="urn:microsoft.com/office/officeart/2005/8/layout/hList7"/>
    <dgm:cxn modelId="{3FA06B97-3E7B-42B3-AD16-6246049CF05E}" type="presParOf" srcId="{EC572DED-9FC6-45F5-9C72-7701B7C6268F}" destId="{87F49594-DA48-47DA-8986-34E835DE568F}" srcOrd="6" destOrd="0" presId="urn:microsoft.com/office/officeart/2005/8/layout/hList7"/>
    <dgm:cxn modelId="{7C84890C-3860-4379-90DB-EC61F4F4A968}" type="presParOf" srcId="{87F49594-DA48-47DA-8986-34E835DE568F}" destId="{0A8D5E7D-6AAC-4DE6-9F77-690D317686DA}" srcOrd="0" destOrd="0" presId="urn:microsoft.com/office/officeart/2005/8/layout/hList7"/>
    <dgm:cxn modelId="{CED9C088-8D42-454A-8889-65A09275963C}" type="presParOf" srcId="{87F49594-DA48-47DA-8986-34E835DE568F}" destId="{757F6310-5C30-42F1-9F5D-F1B4B483DA4D}" srcOrd="1" destOrd="0" presId="urn:microsoft.com/office/officeart/2005/8/layout/hList7"/>
    <dgm:cxn modelId="{1FD10CAB-0CDD-44D6-84C6-C6F992E799CB}" type="presParOf" srcId="{87F49594-DA48-47DA-8986-34E835DE568F}" destId="{CFF86B08-9E76-4378-B260-50F9DD46B070}" srcOrd="2" destOrd="0" presId="urn:microsoft.com/office/officeart/2005/8/layout/hList7"/>
    <dgm:cxn modelId="{739C2CC9-6BDF-4E11-8C1F-219A0C87A8CE}" type="presParOf" srcId="{87F49594-DA48-47DA-8986-34E835DE568F}" destId="{AF559B2D-B915-4F8E-96D8-4B1FD81724F4}" srcOrd="3" destOrd="0" presId="urn:microsoft.com/office/officeart/2005/8/layout/hList7"/>
    <dgm:cxn modelId="{73CF4B22-25B9-4936-A193-B3889FA7CB98}" type="presParOf" srcId="{EC572DED-9FC6-45F5-9C72-7701B7C6268F}" destId="{8CD240DC-912A-462B-B65B-66DA716F05F8}" srcOrd="7" destOrd="0" presId="urn:microsoft.com/office/officeart/2005/8/layout/hList7"/>
    <dgm:cxn modelId="{081B75D9-175F-4A80-B6BF-1CC43C93FBF5}" type="presParOf" srcId="{EC572DED-9FC6-45F5-9C72-7701B7C6268F}" destId="{E85D08A7-FAEB-4AF3-BC4C-FF18108F7BA2}" srcOrd="8" destOrd="0" presId="urn:microsoft.com/office/officeart/2005/8/layout/hList7"/>
    <dgm:cxn modelId="{C1B47ABE-AD11-4A27-AC04-DA0DF662B9A0}" type="presParOf" srcId="{E85D08A7-FAEB-4AF3-BC4C-FF18108F7BA2}" destId="{9D8344DB-CE1C-4BC6-BBAE-CB8CD6543022}" srcOrd="0" destOrd="0" presId="urn:microsoft.com/office/officeart/2005/8/layout/hList7"/>
    <dgm:cxn modelId="{9EA4E2CD-4B48-4473-B067-0E5492C1A161}" type="presParOf" srcId="{E85D08A7-FAEB-4AF3-BC4C-FF18108F7BA2}" destId="{31D36DD9-2546-4C60-8CB6-1822D7327F1C}" srcOrd="1" destOrd="0" presId="urn:microsoft.com/office/officeart/2005/8/layout/hList7"/>
    <dgm:cxn modelId="{D72DBE4B-69C2-4AB8-8FD4-4AA1ACADC4C0}" type="presParOf" srcId="{E85D08A7-FAEB-4AF3-BC4C-FF18108F7BA2}" destId="{C6C34249-2CB2-4CBD-AEE1-718D8C32D9A6}" srcOrd="2" destOrd="0" presId="urn:microsoft.com/office/officeart/2005/8/layout/hList7"/>
    <dgm:cxn modelId="{7EB17F5A-4EAA-4AA2-B612-4C9B1ABEEA8E}" type="presParOf" srcId="{E85D08A7-FAEB-4AF3-BC4C-FF18108F7BA2}" destId="{260EE213-FFB0-4B99-9400-C6F5D29615C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7B7DF-1484-4C86-A365-3BA991865758}">
      <dsp:nvSpPr>
        <dsp:cNvPr id="0" name=""/>
        <dsp:cNvSpPr/>
      </dsp:nvSpPr>
      <dsp:spPr>
        <a:xfrm>
          <a:off x="788669" y="0"/>
          <a:ext cx="893826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BC4838-B379-4658-945D-A9CDB4F98B8A}">
      <dsp:nvSpPr>
        <dsp:cNvPr id="0" name=""/>
        <dsp:cNvSpPr/>
      </dsp:nvSpPr>
      <dsp:spPr>
        <a:xfrm>
          <a:off x="356339" y="1625600"/>
          <a:ext cx="3154680"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lt-LT" sz="4100" kern="1200" dirty="0">
              <a:latin typeface="Arial" panose="020B0604020202020204" pitchFamily="34" charset="0"/>
              <a:cs typeface="Arial" panose="020B0604020202020204" pitchFamily="34" charset="0"/>
            </a:rPr>
            <a:t>Teisinės aplinkos sukūrimas</a:t>
          </a:r>
        </a:p>
      </dsp:txBody>
      <dsp:txXfrm>
        <a:off x="462146" y="1731407"/>
        <a:ext cx="2943066" cy="1955852"/>
      </dsp:txXfrm>
    </dsp:sp>
    <dsp:sp modelId="{22B40D82-19B1-4FEE-A3FA-4A0BBFEF7759}">
      <dsp:nvSpPr>
        <dsp:cNvPr id="0" name=""/>
        <dsp:cNvSpPr/>
      </dsp:nvSpPr>
      <dsp:spPr>
        <a:xfrm>
          <a:off x="3680460" y="1625600"/>
          <a:ext cx="3154680"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lt-LT" sz="4100" kern="1200" dirty="0">
              <a:latin typeface="Arial" panose="020B0604020202020204" pitchFamily="34" charset="0"/>
              <a:cs typeface="Arial" panose="020B0604020202020204" pitchFamily="34" charset="0"/>
            </a:rPr>
            <a:t>Pokyčių sprendimai</a:t>
          </a:r>
        </a:p>
      </dsp:txBody>
      <dsp:txXfrm>
        <a:off x="3786267" y="1731407"/>
        <a:ext cx="2943066" cy="1955852"/>
      </dsp:txXfrm>
    </dsp:sp>
    <dsp:sp modelId="{B56422FD-7FBD-4647-AA56-C16740EABEA5}">
      <dsp:nvSpPr>
        <dsp:cNvPr id="0" name=""/>
        <dsp:cNvSpPr/>
      </dsp:nvSpPr>
      <dsp:spPr>
        <a:xfrm>
          <a:off x="6991133" y="1625600"/>
          <a:ext cx="3154680"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lt-LT" sz="4100" kern="1200" dirty="0">
              <a:latin typeface="Arial" panose="020B0604020202020204" pitchFamily="34" charset="0"/>
              <a:cs typeface="Arial" panose="020B0604020202020204" pitchFamily="34" charset="0"/>
            </a:rPr>
            <a:t>Pokyčių įteisinimas</a:t>
          </a:r>
        </a:p>
      </dsp:txBody>
      <dsp:txXfrm>
        <a:off x="7096940" y="1731407"/>
        <a:ext cx="2943066" cy="195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52775-6355-424B-9874-E0C8B4CAB23E}">
      <dsp:nvSpPr>
        <dsp:cNvPr id="0" name=""/>
        <dsp:cNvSpPr/>
      </dsp:nvSpPr>
      <dsp:spPr>
        <a:xfrm>
          <a:off x="0" y="0"/>
          <a:ext cx="2381249" cy="5438632"/>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t-LT" sz="2000" b="0" kern="1200" dirty="0">
              <a:latin typeface="Arial" panose="020B0604020202020204" pitchFamily="34" charset="0"/>
              <a:cs typeface="Arial" panose="020B0604020202020204" pitchFamily="34" charset="0"/>
            </a:rPr>
            <a:t>Procesų perorganizavimas</a:t>
          </a:r>
        </a:p>
      </dsp:txBody>
      <dsp:txXfrm>
        <a:off x="0" y="2175453"/>
        <a:ext cx="2381249" cy="2175453"/>
      </dsp:txXfrm>
    </dsp:sp>
    <dsp:sp modelId="{9C30DF31-144C-4444-88C9-F2567A9BD4A8}">
      <dsp:nvSpPr>
        <dsp:cNvPr id="0" name=""/>
        <dsp:cNvSpPr/>
      </dsp:nvSpPr>
      <dsp:spPr>
        <a:xfrm>
          <a:off x="285092" y="326317"/>
          <a:ext cx="1811064" cy="181106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2468B1-1DBE-4BE0-895B-2B2FAF9FA0C3}">
      <dsp:nvSpPr>
        <dsp:cNvPr id="0" name=""/>
        <dsp:cNvSpPr/>
      </dsp:nvSpPr>
      <dsp:spPr>
        <a:xfrm>
          <a:off x="2452687" y="0"/>
          <a:ext cx="2381249" cy="5438632"/>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55675">
            <a:lnSpc>
              <a:spcPct val="90000"/>
            </a:lnSpc>
            <a:spcBef>
              <a:spcPct val="0"/>
            </a:spcBef>
            <a:spcAft>
              <a:spcPct val="35000"/>
            </a:spcAft>
            <a:buNone/>
          </a:pPr>
          <a:r>
            <a:rPr lang="lt-LT" sz="2150" b="0" kern="1200" dirty="0">
              <a:latin typeface="Arial" panose="020B0604020202020204" pitchFamily="34" charset="0"/>
              <a:cs typeface="Arial" panose="020B0604020202020204" pitchFamily="34" charset="0"/>
            </a:rPr>
            <a:t>Efektyvus žmogiškųjų resursų panaudojimas</a:t>
          </a:r>
        </a:p>
      </dsp:txBody>
      <dsp:txXfrm>
        <a:off x="2452687" y="2175453"/>
        <a:ext cx="2381249" cy="2175453"/>
      </dsp:txXfrm>
    </dsp:sp>
    <dsp:sp modelId="{A99A451F-2BED-4B68-9B55-323E4C575A00}">
      <dsp:nvSpPr>
        <dsp:cNvPr id="0" name=""/>
        <dsp:cNvSpPr/>
      </dsp:nvSpPr>
      <dsp:spPr>
        <a:xfrm>
          <a:off x="2737780" y="326317"/>
          <a:ext cx="1811064" cy="181106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F60C7A-1DD2-40A1-A8E9-F7CD61AB8035}">
      <dsp:nvSpPr>
        <dsp:cNvPr id="0" name=""/>
        <dsp:cNvSpPr/>
      </dsp:nvSpPr>
      <dsp:spPr>
        <a:xfrm>
          <a:off x="4905375" y="0"/>
          <a:ext cx="2381249" cy="5438632"/>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55675">
            <a:lnSpc>
              <a:spcPct val="90000"/>
            </a:lnSpc>
            <a:spcBef>
              <a:spcPct val="0"/>
            </a:spcBef>
            <a:spcAft>
              <a:spcPct val="35000"/>
            </a:spcAft>
            <a:buNone/>
          </a:pPr>
          <a:r>
            <a:rPr lang="lt-LT" sz="2150" b="0" kern="1200" dirty="0">
              <a:latin typeface="Arial" panose="020B0604020202020204" pitchFamily="34" charset="0"/>
              <a:cs typeface="Arial" panose="020B0604020202020204" pitchFamily="34" charset="0"/>
            </a:rPr>
            <a:t>Tarnybos patrauklumo didinimas</a:t>
          </a:r>
        </a:p>
      </dsp:txBody>
      <dsp:txXfrm>
        <a:off x="4905375" y="2175453"/>
        <a:ext cx="2381249" cy="2175453"/>
      </dsp:txXfrm>
    </dsp:sp>
    <dsp:sp modelId="{B2AED519-4F93-4A1A-800C-CF967E8D0F6B}">
      <dsp:nvSpPr>
        <dsp:cNvPr id="0" name=""/>
        <dsp:cNvSpPr/>
      </dsp:nvSpPr>
      <dsp:spPr>
        <a:xfrm>
          <a:off x="5190467" y="326317"/>
          <a:ext cx="1811064" cy="1811064"/>
        </a:xfrm>
        <a:prstGeom prst="ellipse">
          <a:avLst/>
        </a:prstGeom>
        <a:blipFill rotWithShape="1">
          <a:blip xmlns:r="http://schemas.openxmlformats.org/officeDocument/2006/relationships" r:embed="rId3"/>
          <a:srcRect/>
          <a:stretch>
            <a:fillRect t="-8000" b="-8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8D5E7D-6AAC-4DE6-9F77-690D317686DA}">
      <dsp:nvSpPr>
        <dsp:cNvPr id="0" name=""/>
        <dsp:cNvSpPr/>
      </dsp:nvSpPr>
      <dsp:spPr>
        <a:xfrm>
          <a:off x="7358062" y="0"/>
          <a:ext cx="2381249" cy="5438632"/>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55675">
            <a:lnSpc>
              <a:spcPct val="90000"/>
            </a:lnSpc>
            <a:spcBef>
              <a:spcPct val="0"/>
            </a:spcBef>
            <a:spcAft>
              <a:spcPct val="35000"/>
            </a:spcAft>
            <a:buNone/>
          </a:pPr>
          <a:r>
            <a:rPr lang="lt-LT" sz="2150" b="0" kern="1200" dirty="0">
              <a:latin typeface="Arial" panose="020B0604020202020204" pitchFamily="34" charset="0"/>
              <a:cs typeface="Arial" panose="020B0604020202020204" pitchFamily="34" charset="0"/>
            </a:rPr>
            <a:t>Korupcijos pasireiškimo tikimybės mažinimas</a:t>
          </a:r>
        </a:p>
      </dsp:txBody>
      <dsp:txXfrm>
        <a:off x="7358062" y="2175453"/>
        <a:ext cx="2381249" cy="2175453"/>
      </dsp:txXfrm>
    </dsp:sp>
    <dsp:sp modelId="{AF559B2D-B915-4F8E-96D8-4B1FD81724F4}">
      <dsp:nvSpPr>
        <dsp:cNvPr id="0" name=""/>
        <dsp:cNvSpPr/>
      </dsp:nvSpPr>
      <dsp:spPr>
        <a:xfrm>
          <a:off x="7643155" y="326317"/>
          <a:ext cx="1811064" cy="181106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9000" r="-29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8344DB-CE1C-4BC6-BBAE-CB8CD6543022}">
      <dsp:nvSpPr>
        <dsp:cNvPr id="0" name=""/>
        <dsp:cNvSpPr/>
      </dsp:nvSpPr>
      <dsp:spPr>
        <a:xfrm>
          <a:off x="9810749" y="0"/>
          <a:ext cx="2381249" cy="5438632"/>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55675">
            <a:lnSpc>
              <a:spcPct val="90000"/>
            </a:lnSpc>
            <a:spcBef>
              <a:spcPct val="0"/>
            </a:spcBef>
            <a:spcAft>
              <a:spcPct val="35000"/>
            </a:spcAft>
            <a:buNone/>
          </a:pPr>
          <a:r>
            <a:rPr lang="lt-LT" sz="2150" b="0" kern="1200" dirty="0">
              <a:latin typeface="Arial" panose="020B0604020202020204" pitchFamily="34" charset="0"/>
              <a:cs typeface="Arial" panose="020B0604020202020204" pitchFamily="34" charset="0"/>
            </a:rPr>
            <a:t>Vidaus administravimo efektyvumo didinimas</a:t>
          </a:r>
        </a:p>
      </dsp:txBody>
      <dsp:txXfrm>
        <a:off x="9810749" y="2175453"/>
        <a:ext cx="2381249" cy="2175453"/>
      </dsp:txXfrm>
    </dsp:sp>
    <dsp:sp modelId="{260EE213-FFB0-4B99-9400-C6F5D29615CB}">
      <dsp:nvSpPr>
        <dsp:cNvPr id="0" name=""/>
        <dsp:cNvSpPr/>
      </dsp:nvSpPr>
      <dsp:spPr>
        <a:xfrm>
          <a:off x="10095842" y="326317"/>
          <a:ext cx="1811064" cy="181106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E54EB-C055-4924-B56E-CE3B993FA667}">
      <dsp:nvSpPr>
        <dsp:cNvPr id="0" name=""/>
        <dsp:cNvSpPr/>
      </dsp:nvSpPr>
      <dsp:spPr>
        <a:xfrm>
          <a:off x="487679" y="4350906"/>
          <a:ext cx="11216640" cy="815794"/>
        </a:xfrm>
        <a:prstGeom prst="leftRightArrow">
          <a:avLst/>
        </a:prstGeom>
        <a:solidFill>
          <a:schemeClr val="accent6">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363AFED0-6D4E-4028-80D4-A299F3F025FD}" type="datetimeFigureOut">
              <a:rPr lang="lt-LT" smtClean="0"/>
              <a:t>2026-03-09</a:t>
            </a:fld>
            <a:endParaRPr lang="lt-LT"/>
          </a:p>
        </p:txBody>
      </p:sp>
      <p:sp>
        <p:nvSpPr>
          <p:cNvPr id="4" name="Skaidrės vaizdo vietos rezervavimo ženklas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3042FCC9-74F8-4541-AEE0-F29E74437BDA}" type="slidenum">
              <a:rPr lang="lt-LT" smtClean="0"/>
              <a:t>‹#›</a:t>
            </a:fld>
            <a:endParaRPr lang="lt-LT"/>
          </a:p>
        </p:txBody>
      </p:sp>
    </p:spTree>
    <p:extLst>
      <p:ext uri="{BB962C8B-B14F-4D97-AF65-F5344CB8AC3E}">
        <p14:creationId xmlns:p14="http://schemas.microsoft.com/office/powerpoint/2010/main" val="3232247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lide Number Placeholder 3"/>
          <p:cNvSpPr>
            <a:spLocks noGrp="1"/>
          </p:cNvSpPr>
          <p:nvPr>
            <p:ph type="sldNum" sz="quarter" idx="5"/>
          </p:nvPr>
        </p:nvSpPr>
        <p:spPr/>
        <p:txBody>
          <a:bodyPr/>
          <a:lstStyle/>
          <a:p>
            <a:fld id="{E98BE164-3940-4860-B377-B1695AC1EEE2}" type="slidenum">
              <a:rPr lang="lt-LT" smtClean="0"/>
              <a:t>1</a:t>
            </a:fld>
            <a:endParaRPr lang="lt-LT" dirty="0"/>
          </a:p>
        </p:txBody>
      </p:sp>
    </p:spTree>
    <p:extLst>
      <p:ext uri="{BB962C8B-B14F-4D97-AF65-F5344CB8AC3E}">
        <p14:creationId xmlns:p14="http://schemas.microsoft.com/office/powerpoint/2010/main" val="2256003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b="1" dirty="0"/>
              <a:t>Procesų perorganizavimas</a:t>
            </a:r>
          </a:p>
          <a:p>
            <a:r>
              <a:rPr lang="lt-LT" b="1" dirty="0"/>
              <a:t>Čia šioje vietoje būtina peržiūrėti procesus, procedūras, eliminuoti išskaidytą atsakomybę</a:t>
            </a:r>
          </a:p>
          <a:p>
            <a:pPr marL="171450" lvl="0" indent="-171450">
              <a:buFont typeface="Arial" panose="020B0604020202020204" pitchFamily="34" charset="0"/>
              <a:buChar char="•"/>
            </a:pPr>
            <a:r>
              <a:rPr lang="lt-LT" dirty="0">
                <a:latin typeface="Arial" panose="020B0604020202020204" pitchFamily="34" charset="0"/>
                <a:cs typeface="Arial" panose="020B0604020202020204" pitchFamily="34" charset="0"/>
              </a:rPr>
              <a:t>Atlikta LR muitinės funkcijų peržiūra, rengiama nauja organizacinė struktūra </a:t>
            </a:r>
          </a:p>
          <a:p>
            <a:pPr marL="171450" lvl="0" indent="-171450">
              <a:buFont typeface="Arial" panose="020B0604020202020204" pitchFamily="34" charset="0"/>
              <a:buChar char="•"/>
            </a:pPr>
            <a:r>
              <a:rPr lang="lt-LT" dirty="0">
                <a:latin typeface="Arial" panose="020B0604020202020204" pitchFamily="34" charset="0"/>
                <a:cs typeface="Arial" panose="020B0604020202020204" pitchFamily="34" charset="0"/>
              </a:rPr>
              <a:t>Centralizuojamas importo ir eksporto deklaracijų priėmimas ir apdorojimas</a:t>
            </a:r>
          </a:p>
          <a:p>
            <a:pPr marL="171450" lvl="0" indent="-171450">
              <a:buFont typeface="Arial" panose="020B0604020202020204" pitchFamily="34" charset="0"/>
              <a:buChar char="•"/>
            </a:pPr>
            <a:r>
              <a:rPr lang="lt-LT" dirty="0">
                <a:latin typeface="Arial" panose="020B0604020202020204" pitchFamily="34" charset="0"/>
                <a:cs typeface="Arial" panose="020B0604020202020204" pitchFamily="34" charset="0"/>
              </a:rPr>
              <a:t>Vienodinami TM darbo krūviai </a:t>
            </a:r>
          </a:p>
          <a:p>
            <a:pPr marL="171450" lvl="0" indent="-171450">
              <a:buFont typeface="Arial" panose="020B0604020202020204" pitchFamily="34" charset="0"/>
              <a:buChar char="•"/>
            </a:pPr>
            <a:r>
              <a:rPr lang="lt-LT" dirty="0">
                <a:latin typeface="Arial" panose="020B0604020202020204" pitchFamily="34" charset="0"/>
                <a:cs typeface="Arial" panose="020B0604020202020204" pitchFamily="34" charset="0"/>
              </a:rPr>
              <a:t>Krovinių postų apjungimas į vieną aptarnavimo centrą teritorinės muitinės veiklos zonoje</a:t>
            </a:r>
          </a:p>
          <a:p>
            <a:endParaRPr lang="lt-LT" b="1" dirty="0"/>
          </a:p>
          <a:p>
            <a:r>
              <a:rPr lang="lt-LT" b="1" dirty="0"/>
              <a:t>Efektyvus žmogiškųjų resursų panaudojimas atsižvelgiant į kompetenciją, krūvius – mažinamas darbuotojų skaičius administravimui, perskirstomi resursai ten kur labiausiai reikia – postai.</a:t>
            </a:r>
          </a:p>
          <a:p>
            <a:endParaRPr lang="lt-LT" b="1" dirty="0"/>
          </a:p>
          <a:p>
            <a:r>
              <a:rPr lang="lt-LT" b="1" dirty="0"/>
              <a:t>Tarnybos patrauklumo didinimas – per 5 metus apie 20 proc. pareigūnų paliks sistemą, todėl būtini sprendimai, siekiant pritraukti naujus darbuotojus ir turėti pakankamai laiko juos apmokyti</a:t>
            </a:r>
          </a:p>
          <a:p>
            <a:endParaRPr lang="lt-LT" b="1" dirty="0"/>
          </a:p>
          <a:p>
            <a:r>
              <a:rPr lang="lt-LT" b="1" dirty="0"/>
              <a:t>Korupcijos pasireiškimo tikimybės mažinimas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dirty="0">
                <a:latin typeface="Arial" panose="020B0604020202020204" pitchFamily="34" charset="0"/>
                <a:cs typeface="Arial" panose="020B0604020202020204" pitchFamily="34" charset="0"/>
              </a:rPr>
              <a:t>Didesnis prevencinis darbas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dirty="0">
                <a:latin typeface="Arial" panose="020B0604020202020204" pitchFamily="34" charset="0"/>
                <a:cs typeface="Arial" panose="020B0604020202020204" pitchFamily="34" charset="0"/>
              </a:rPr>
              <a:t>Prioritetų nustatymas kur tikslingiausia nukreipti pajėgas</a:t>
            </a:r>
          </a:p>
          <a:p>
            <a:endParaRPr lang="lt-LT" b="1" dirty="0"/>
          </a:p>
          <a:p>
            <a:r>
              <a:rPr lang="lt-LT" b="1" dirty="0"/>
              <a:t>Vidaus administravimo efektyvumo didinimas</a:t>
            </a:r>
          </a:p>
          <a:p>
            <a:pPr marL="171450" indent="-171450">
              <a:buFont typeface="Arial" panose="020B0604020202020204" pitchFamily="34" charset="0"/>
              <a:buChar char="•"/>
            </a:pPr>
            <a:r>
              <a:rPr lang="lt-LT" dirty="0"/>
              <a:t>atsisakoma vertės nekuriančių veiklų, </a:t>
            </a:r>
          </a:p>
          <a:p>
            <a:pPr marL="171450" indent="-171450">
              <a:buFont typeface="Arial" panose="020B0604020202020204" pitchFamily="34" charset="0"/>
              <a:buChar char="•"/>
            </a:pPr>
            <a:r>
              <a:rPr lang="lt-LT" dirty="0"/>
              <a:t>Mažinama vidinės administracinės našta</a:t>
            </a:r>
          </a:p>
        </p:txBody>
      </p:sp>
      <p:sp>
        <p:nvSpPr>
          <p:cNvPr id="4" name="Skaidrės numerio vietos rezervavimo ženklas 3"/>
          <p:cNvSpPr>
            <a:spLocks noGrp="1"/>
          </p:cNvSpPr>
          <p:nvPr>
            <p:ph type="sldNum" sz="quarter" idx="5"/>
          </p:nvPr>
        </p:nvSpPr>
        <p:spPr/>
        <p:txBody>
          <a:bodyPr/>
          <a:lstStyle/>
          <a:p>
            <a:fld id="{E98BE164-3940-4860-B377-B1695AC1EEE2}" type="slidenum">
              <a:rPr lang="lt-LT" smtClean="0"/>
              <a:t>10</a:t>
            </a:fld>
            <a:endParaRPr lang="lt-LT"/>
          </a:p>
        </p:txBody>
      </p:sp>
    </p:spTree>
    <p:extLst>
      <p:ext uri="{BB962C8B-B14F-4D97-AF65-F5344CB8AC3E}">
        <p14:creationId xmlns:p14="http://schemas.microsoft.com/office/powerpoint/2010/main" val="1726373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b="1" u="sng" dirty="0"/>
              <a:t>Visuomenei (verslui)</a:t>
            </a:r>
          </a:p>
          <a:p>
            <a:pPr marL="228600" indent="-228600">
              <a:buAutoNum type="arabicPeriod"/>
            </a:pPr>
            <a:r>
              <a:rPr lang="lt-LT" b="1" u="sng" dirty="0"/>
              <a:t>Greitas ir sklandus prekių muitinimas. Girdimi verslo poreikiai, kad būtų greitesnės, sklandesnės procedūros, kad nebūtų vėlavimų, todėl būtina procesų peržiūra.</a:t>
            </a:r>
          </a:p>
          <a:p>
            <a:pPr marL="228600" indent="-228600">
              <a:buAutoNum type="arabicPeriod"/>
            </a:pPr>
            <a:r>
              <a:rPr lang="lt-LT" b="1" u="sng" dirty="0"/>
              <a:t>Aiškios ir stabilios ( kiek tai įmanoma) taisyklės – muitinės reikalavimai privalo būti suprantami, turi būti nustatyti aiškūs algoritmai.</a:t>
            </a:r>
          </a:p>
          <a:p>
            <a:pPr marL="228600" indent="-228600">
              <a:buAutoNum type="arabicPeriod"/>
            </a:pPr>
            <a:r>
              <a:rPr lang="lt-LT" b="1" u="sng" dirty="0"/>
              <a:t>Mažesnė administracinė našta-mažiau biurokratijos, daugiau elektroninių sprendimų, tačiau būtina, kad jie būtų pritaikyti verslo poreikiams. Deklaravimo sistemos turi būti patogios vartotojui ir leisti greičiau pateikti dokumentus, sekti visą muitinimo procesą. Tai didelis iššūkis, kuris reikalauja laiko (laiko pasiruošti, įvertinti poreikius) bei lėšų. Tačiau jau dabar reikia planuoti, nes artėja 2028-2034 m. ES finansuotini projektai ir turime turėti sąrašą poreikių (kurias senas sistemas keisti naujomis, kurias pritaikyti, kurių atsisakyti, kuriuos procesus dar reikia perkelti  į elektroninę erdvę). Taip pat būtina išnaudoti dirbtinio intelekto galimybes,</a:t>
            </a:r>
          </a:p>
          <a:p>
            <a:pPr marL="228600" indent="-228600">
              <a:buAutoNum type="arabicPeriod"/>
            </a:pPr>
            <a:r>
              <a:rPr lang="lt-LT" b="1" u="sng" dirty="0"/>
              <a:t>Konsultacijos ir pagalba – šiai dienai tam neskiriami pakankami resursai, verslo konsultavimas ir aiškios taisyklės labai svarbus muitinės veiklos prioritetas.</a:t>
            </a:r>
          </a:p>
          <a:p>
            <a:pPr marL="228600" indent="-228600">
              <a:buAutoNum type="arabicPeriod"/>
            </a:pPr>
            <a:r>
              <a:rPr lang="lt-LT" b="1" u="sng" dirty="0"/>
              <a:t>Sąžiningo verslo palaikymas– patikimoms įmonėms ir įgalioto ekonominės veiklos vykdytojo (AEO) statuso turėtojams suteikti daugiau lengvatų – mažiau patikrinimų, greitesnis muitinimas, prioritetinis aptarnavimas.</a:t>
            </a:r>
          </a:p>
          <a:p>
            <a:pPr marL="228600" indent="-228600">
              <a:buAutoNum type="arabicPeriod"/>
            </a:pPr>
            <a:r>
              <a:rPr lang="lt-LT" b="1" u="sng" dirty="0"/>
              <a:t>Išankstiniai  muitinės sprendimai – konsultavimas ir išankstinis sprendimų viešinimas</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800" b="1" dirty="0">
                <a:effectLst/>
                <a:latin typeface="Times New Roman" panose="02020603050405020304" pitchFamily="18" charset="0"/>
                <a:ea typeface="Times New Roman" panose="02020603050405020304" pitchFamily="18" charset="0"/>
              </a:rPr>
              <a:t>- Greitesnis veiklos perorganizavimas reaguojant į visuomenės ir verslo poreikius – </a:t>
            </a:r>
            <a:r>
              <a:rPr lang="lt-LT" sz="1800" dirty="0">
                <a:effectLst/>
                <a:latin typeface="Times New Roman" panose="02020603050405020304" pitchFamily="18" charset="0"/>
                <a:ea typeface="Times New Roman" panose="02020603050405020304" pitchFamily="18" charset="0"/>
              </a:rPr>
              <a:t>greitai, atsižvelgiant į visuomenės poreikius ir situaciją, organizuojama veikla. Viena vadovybė, aiškios vadovavimo ir atsakomybės grandys, leis greičiau įgyvendinti tikslus, bus pašalintos interpretacijos, įstaigų vadovų išaiškinimai.</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800" b="1" dirty="0">
                <a:effectLst/>
                <a:latin typeface="Times New Roman" panose="02020603050405020304" pitchFamily="18" charset="0"/>
                <a:ea typeface="Times New Roman" panose="02020603050405020304" pitchFamily="18" charset="0"/>
              </a:rPr>
              <a:t>- Padidintas paslaugų pasiekiamumas – </a:t>
            </a:r>
            <a:r>
              <a:rPr lang="lt-LT" sz="1800" dirty="0">
                <a:effectLst/>
                <a:latin typeface="Times New Roman" panose="02020603050405020304" pitchFamily="18" charset="0"/>
                <a:ea typeface="Times New Roman" panose="02020603050405020304" pitchFamily="18" charset="0"/>
              </a:rPr>
              <a:t>visoje šalyje vienodas funkcijų vykdymo standartas darys muitinę suprantamesnę, patikimesnę ir atviresnę visuomenei.</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800" b="1" dirty="0">
                <a:effectLst/>
                <a:latin typeface="Times New Roman" panose="02020603050405020304" pitchFamily="18" charset="0"/>
                <a:ea typeface="Times New Roman" panose="02020603050405020304" pitchFamily="18" charset="0"/>
              </a:rPr>
              <a:t>- Veiklos problematinėse srityse gerinimas</a:t>
            </a:r>
            <a:r>
              <a:rPr lang="lt-LT" sz="1800" dirty="0">
                <a:effectLst/>
                <a:latin typeface="Times New Roman" panose="02020603050405020304" pitchFamily="18" charset="0"/>
                <a:ea typeface="Times New Roman" panose="02020603050405020304" pitchFamily="18" charset="0"/>
              </a:rPr>
              <a:t> – greitesnis lėšų ir žmogiškųjų išteklių koncentravimas į tas veiklos sritis, kurios reikalauja tobulinimo ar veiklos plėtimo (pasienio kelio postų stiprinimas, elektroninių paslaugų vystymas, ir t.t.).</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800" b="1" dirty="0">
                <a:effectLst/>
                <a:latin typeface="Times New Roman" panose="02020603050405020304" pitchFamily="18" charset="0"/>
                <a:ea typeface="Times New Roman" panose="02020603050405020304" pitchFamily="18" charset="0"/>
              </a:rPr>
              <a:t>- Muitinės veiklos Kokybės gerėjimas</a:t>
            </a:r>
            <a:r>
              <a:rPr lang="lt-LT" sz="1800" dirty="0">
                <a:effectLst/>
                <a:latin typeface="Times New Roman" panose="02020603050405020304" pitchFamily="18" charset="0"/>
                <a:ea typeface="Times New Roman" panose="02020603050405020304" pitchFamily="18" charset="0"/>
              </a:rPr>
              <a:t> – centralizavimas leis geriau užtikrinti muitinės veiklos standartų diegimą ir veiklos kontrolę. Ypač svarbus veiklos kokybės gerinimas, daugiau dėmesio skiriant pareigūnų kompetencijų kėlimui ir bendravimo kultūros gerinimui.</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dirty="0">
              <a:effectLst/>
              <a:latin typeface="Times New Roman" panose="02020603050405020304" pitchFamily="18" charset="0"/>
              <a:ea typeface="Times New Roman" panose="02020603050405020304" pitchFamily="18" charset="0"/>
            </a:endParaRPr>
          </a:p>
          <a:p>
            <a:r>
              <a:rPr lang="lt-LT" b="1" u="sng" dirty="0"/>
              <a:t>Institucijai:</a:t>
            </a:r>
          </a:p>
          <a:p>
            <a:pPr marL="0" lvl="0" indent="0" algn="just">
              <a:buFont typeface="Wingdings" panose="05000000000000000000" pitchFamily="2" charset="2"/>
              <a:buNone/>
            </a:pPr>
            <a:r>
              <a:rPr lang="lt-LT" sz="1800" b="1" dirty="0">
                <a:effectLst/>
                <a:latin typeface="Times New Roman" panose="02020603050405020304" pitchFamily="18" charset="0"/>
                <a:ea typeface="Times New Roman" panose="02020603050405020304" pitchFamily="18" charset="0"/>
              </a:rPr>
              <a:t>-Administravimo sąnaudų mažėjimas </a:t>
            </a:r>
            <a:r>
              <a:rPr lang="lt-LT" sz="1800" dirty="0">
                <a:effectLst/>
                <a:latin typeface="Times New Roman" panose="02020603050405020304" pitchFamily="18" charset="0"/>
                <a:ea typeface="Times New Roman" panose="02020603050405020304" pitchFamily="18" charset="0"/>
              </a:rPr>
              <a:t>– p</a:t>
            </a:r>
            <a:r>
              <a:rPr lang="lt-LT" sz="1800" dirty="0">
                <a:solidFill>
                  <a:srgbClr val="000000"/>
                </a:solidFill>
                <a:effectLst/>
                <a:latin typeface="Times New Roman" panose="02020603050405020304" pitchFamily="18" charset="0"/>
                <a:ea typeface="Times New Roman" panose="02020603050405020304" pitchFamily="18" charset="0"/>
              </a:rPr>
              <a:t>erskirsčius funkcijas ir centralizavus administravimo, aptarnavimo ir kitas bendrąsias funkcijas, sumažės administravimo sąnaudos. Optimizavus struktūras, sumažės administravimo aparatas. </a:t>
            </a:r>
            <a:endParaRPr lang="lt-LT" sz="1800" dirty="0">
              <a:effectLst/>
              <a:latin typeface="Times New Roman" panose="02020603050405020304" pitchFamily="18" charset="0"/>
              <a:ea typeface="Times New Roman" panose="02020603050405020304" pitchFamily="18" charset="0"/>
            </a:endParaRPr>
          </a:p>
          <a:p>
            <a:pPr marL="0" lvl="0" indent="0" algn="just">
              <a:buFont typeface="Wingdings" panose="05000000000000000000" pitchFamily="2" charset="2"/>
              <a:buNone/>
            </a:pPr>
            <a:r>
              <a:rPr lang="lt-LT" sz="1800" b="1" dirty="0">
                <a:solidFill>
                  <a:srgbClr val="000000"/>
                </a:solidFill>
                <a:effectLst/>
                <a:latin typeface="Times New Roman" panose="02020603050405020304" pitchFamily="18" charset="0"/>
                <a:ea typeface="Times New Roman" panose="02020603050405020304" pitchFamily="18" charset="0"/>
              </a:rPr>
              <a:t>-Padidėjęs veiklos efektyvumas</a:t>
            </a:r>
            <a:r>
              <a:rPr lang="lt-LT" sz="1800" dirty="0">
                <a:solidFill>
                  <a:srgbClr val="000000"/>
                </a:solidFill>
                <a:effectLst/>
                <a:latin typeface="Times New Roman" panose="02020603050405020304" pitchFamily="18" charset="0"/>
                <a:ea typeface="Times New Roman" panose="02020603050405020304" pitchFamily="18" charset="0"/>
              </a:rPr>
              <a:t> </a:t>
            </a:r>
            <a:r>
              <a:rPr lang="lt-LT" sz="1800" dirty="0">
                <a:effectLst/>
                <a:latin typeface="Times New Roman" panose="02020603050405020304" pitchFamily="18" charset="0"/>
                <a:ea typeface="Times New Roman" panose="02020603050405020304" pitchFamily="18" charset="0"/>
              </a:rPr>
              <a:t>–</a:t>
            </a:r>
            <a:r>
              <a:rPr lang="lt-LT" sz="1800" dirty="0">
                <a:solidFill>
                  <a:srgbClr val="000000"/>
                </a:solidFill>
                <a:effectLst/>
                <a:latin typeface="Times New Roman" panose="02020603050405020304" pitchFamily="18" charset="0"/>
                <a:ea typeface="Times New Roman" panose="02020603050405020304" pitchFamily="18" charset="0"/>
              </a:rPr>
              <a:t> perskirsčius ir optimizavus funkcijų (ypač susijusių su administravimu) vykdymą, bus atsisakyta funkcijų dubliavimo, atsiras didesnės galimybės vienodų standartų diegimui. Apjungus įstaigas atsiras galimybė centralizuoti specifines ir sąlyginai mažos apimties funkcijas, kurios sulaukė mažiau dėmesio ir kontrolės dėl apimties ir atitinkamoje srityje dirbančių mažo darbuotojų skaičiaus. Atsiras galimybė užtikrinti efektyvesnį pareigūnų, valstybės tarnautojų ir darbuotojų darbo tęstinumą, pakeičiamumą dėl tam tikrų aplinkybių atsiradimo (rizikos veiksniai, amžius ir kt.); </a:t>
            </a:r>
            <a:endParaRPr lang="lt-LT" sz="1800" dirty="0">
              <a:effectLst/>
              <a:latin typeface="Times New Roman" panose="02020603050405020304" pitchFamily="18" charset="0"/>
              <a:ea typeface="Times New Roman" panose="02020603050405020304" pitchFamily="18" charset="0"/>
            </a:endParaRPr>
          </a:p>
          <a:p>
            <a:pPr marL="0" lvl="0" indent="0" algn="just">
              <a:buFont typeface="Wingdings" panose="05000000000000000000" pitchFamily="2" charset="2"/>
              <a:buNone/>
            </a:pPr>
            <a:r>
              <a:rPr lang="lt-LT" sz="1800" b="1" dirty="0">
                <a:effectLst/>
                <a:latin typeface="Times New Roman" panose="02020603050405020304" pitchFamily="18" charset="0"/>
                <a:ea typeface="Times New Roman" panose="02020603050405020304" pitchFamily="18" charset="0"/>
              </a:rPr>
              <a:t>-Pagerėjusi darbo kokybė –</a:t>
            </a:r>
            <a:r>
              <a:rPr lang="lt-LT" sz="1800" dirty="0">
                <a:effectLst/>
                <a:latin typeface="Times New Roman" panose="02020603050405020304" pitchFamily="18" charset="0"/>
                <a:ea typeface="Times New Roman" panose="02020603050405020304" pitchFamily="18" charset="0"/>
              </a:rPr>
              <a:t> s</a:t>
            </a:r>
            <a:r>
              <a:rPr lang="lt-LT" sz="1800" dirty="0">
                <a:solidFill>
                  <a:srgbClr val="000000"/>
                </a:solidFill>
                <a:effectLst/>
                <a:latin typeface="Times New Roman" panose="02020603050405020304" pitchFamily="18" charset="0"/>
                <a:ea typeface="Times New Roman" panose="02020603050405020304" pitchFamily="18" charset="0"/>
              </a:rPr>
              <a:t>ujungus įstaigas atsiras galimybė atskirti strategines funkcijas nuo taktinių, tuo pačiu išlaikyti glaudesnį ryšį su praktikoje dirbančiais specialistais, nustatant prioritetines veiklos sritis. Pagerės bendros muitinės veiklos politikos formavimas, įgyvendinimas ir koordinavimas bei aiškus atsakomybės priskyrimas padaliniams. </a:t>
            </a:r>
            <a:endParaRPr lang="lt-LT" sz="1800" dirty="0">
              <a:effectLst/>
              <a:latin typeface="Times New Roman" panose="02020603050405020304" pitchFamily="18" charset="0"/>
              <a:ea typeface="Times New Roman" panose="02020603050405020304" pitchFamily="18" charset="0"/>
            </a:endParaRPr>
          </a:p>
          <a:p>
            <a:pPr marL="0" lvl="0" indent="0" algn="just">
              <a:lnSpc>
                <a:spcPct val="107000"/>
              </a:lnSpc>
              <a:spcAft>
                <a:spcPts val="800"/>
              </a:spcAft>
              <a:buFont typeface="Wingdings" panose="05000000000000000000" pitchFamily="2" charset="2"/>
              <a:buNone/>
              <a:tabLst>
                <a:tab pos="457200" algn="l"/>
              </a:tabLst>
            </a:pPr>
            <a:r>
              <a:rPr lang="lt-LT" sz="1800" b="1" kern="100" dirty="0">
                <a:effectLst/>
                <a:latin typeface="Times New Roman" panose="02020603050405020304" pitchFamily="18" charset="0"/>
                <a:ea typeface="Calibri" panose="020F0502020204030204" pitchFamily="34" charset="0"/>
                <a:cs typeface="Times New Roman" panose="02020603050405020304" pitchFamily="18" charset="0"/>
              </a:rPr>
              <a:t>-Aiški vadovavimo grandinė </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visi organizacijoje žino savo vietą ir kam atskaitingi, visiems aišku į ką kreiptis sprendžiant klausimus, aukštesnės grandys užduotis deleguoja žemesnėms pagal aiškų planą. Tai svarbu, kai reikia efektyviai priimti sprendimus, užtikrinti veiklos standartus.</a:t>
            </a:r>
          </a:p>
          <a:p>
            <a:pPr marL="0" lvl="0" indent="0" algn="just">
              <a:lnSpc>
                <a:spcPct val="107000"/>
              </a:lnSpc>
              <a:spcAft>
                <a:spcPts val="800"/>
              </a:spcAft>
              <a:buFont typeface="Wingdings" panose="05000000000000000000" pitchFamily="2" charset="2"/>
              <a:buNone/>
              <a:tabLst>
                <a:tab pos="457200" algn="l"/>
              </a:tabLst>
            </a:pPr>
            <a:r>
              <a:rPr lang="lt-LT" sz="1800" b="1" kern="100" dirty="0">
                <a:effectLst/>
                <a:latin typeface="Times New Roman" panose="02020603050405020304" pitchFamily="18" charset="0"/>
                <a:ea typeface="Calibri" panose="020F0502020204030204" pitchFamily="34" charset="0"/>
                <a:cs typeface="Times New Roman" panose="02020603050405020304" pitchFamily="18" charset="0"/>
              </a:rPr>
              <a:t>-Pagerėjusi vidinė ir išorinė komunikacija </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siekiant perduoti informaciją (žinią) išvengiama nesutapimų, atsirandančių dėl decentralizuotų padalinių vizijų interpretavimo. Tiek darbuotojai viduje, tiek klientai išorėje gauna vienodas žinutes iš visų organizacijos darbuotojų.</a:t>
            </a:r>
          </a:p>
          <a:p>
            <a:pPr marL="0" lvl="0" indent="0" algn="just">
              <a:lnSpc>
                <a:spcPct val="107000"/>
              </a:lnSpc>
              <a:spcAft>
                <a:spcPts val="800"/>
              </a:spcAft>
              <a:buFont typeface="Wingdings" panose="05000000000000000000" pitchFamily="2" charset="2"/>
              <a:buNone/>
              <a:tabLst>
                <a:tab pos="457200" algn="l"/>
              </a:tabLst>
            </a:pPr>
            <a:r>
              <a:rPr lang="lt-LT" sz="1800" b="1" kern="100" dirty="0">
                <a:effectLst/>
                <a:latin typeface="Times New Roman" panose="02020603050405020304" pitchFamily="18" charset="0"/>
                <a:ea typeface="Calibri" panose="020F0502020204030204" pitchFamily="34" charset="0"/>
                <a:cs typeface="Times New Roman" panose="02020603050405020304" pitchFamily="18" charset="0"/>
              </a:rPr>
              <a:t>-Finansinių išteklių efektyvesnis naudojimas –</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taupomos lėšos, centralizuotai organizuojant viešuosius pirkimus, mažinant vadovaujančio personalo skaičių, lankstesnis finansų perskirstymas atskiroms veikloms sritims, atsižvelgiant į nustatytus prioritetus.</a:t>
            </a:r>
          </a:p>
          <a:p>
            <a:pPr marL="0" lvl="0" indent="0" algn="just">
              <a:lnSpc>
                <a:spcPct val="107000"/>
              </a:lnSpc>
              <a:spcAft>
                <a:spcPts val="800"/>
              </a:spcAft>
              <a:buFont typeface="Wingdings" panose="05000000000000000000" pitchFamily="2" charset="2"/>
              <a:buNone/>
              <a:tabLst>
                <a:tab pos="457200" algn="l"/>
              </a:tabLst>
            </a:pPr>
            <a:r>
              <a:rPr lang="lt-LT" sz="1800" b="1" kern="100" dirty="0">
                <a:effectLst/>
                <a:latin typeface="Times New Roman" panose="02020603050405020304" pitchFamily="18" charset="0"/>
                <a:ea typeface="Calibri" panose="020F0502020204030204" pitchFamily="34" charset="0"/>
                <a:cs typeface="Times New Roman" panose="02020603050405020304" pitchFamily="18" charset="0"/>
              </a:rPr>
              <a:t>- Didėjantis visuomenės pasitikėjimas</a:t>
            </a:r>
            <a:r>
              <a:rPr lang="lt-LT" sz="1800" kern="100" dirty="0">
                <a:effectLst/>
                <a:latin typeface="Times New Roman" panose="02020603050405020304" pitchFamily="18" charset="0"/>
                <a:ea typeface="Calibri" panose="020F0502020204030204" pitchFamily="34" charset="0"/>
                <a:cs typeface="Times New Roman" panose="02020603050405020304" pitchFamily="18" charset="0"/>
              </a:rPr>
              <a:t> – gerėjanti veiklos kokybė ir vienodų standartų diegimas didina pasitikėjimą muitine.</a:t>
            </a:r>
          </a:p>
          <a:p>
            <a:endParaRPr lang="lt-LT" b="1" u="sng" dirty="0"/>
          </a:p>
          <a:p>
            <a:endParaRPr lang="lt-LT" dirty="0"/>
          </a:p>
          <a:p>
            <a:r>
              <a:rPr lang="lt-LT" b="1" u="sng" dirty="0"/>
              <a:t>Muitinės darbuotojams:</a:t>
            </a:r>
          </a:p>
          <a:p>
            <a:pPr marL="0" lvl="0" indent="0" algn="just">
              <a:lnSpc>
                <a:spcPct val="107000"/>
              </a:lnSpc>
              <a:spcAft>
                <a:spcPts val="800"/>
              </a:spcAft>
              <a:buFont typeface="Wingdings" panose="05000000000000000000" pitchFamily="2" charset="2"/>
              <a:buNone/>
            </a:pPr>
            <a:r>
              <a:rPr lang="lt-LT" sz="1800" b="1" dirty="0">
                <a:effectLst/>
                <a:latin typeface="Times New Roman" panose="02020603050405020304" pitchFamily="18" charset="0"/>
                <a:ea typeface="Times New Roman" panose="02020603050405020304" pitchFamily="18" charset="0"/>
              </a:rPr>
              <a:t>- Sudarytos prielaidos darbo užmokesčio didėjimui</a:t>
            </a:r>
            <a:r>
              <a:rPr lang="lt-LT" sz="1800" dirty="0">
                <a:effectLst/>
                <a:latin typeface="Times New Roman" panose="02020603050405020304" pitchFamily="18" charset="0"/>
                <a:ea typeface="Times New Roman" panose="02020603050405020304" pitchFamily="18" charset="0"/>
              </a:rPr>
              <a:t> – pavykus dėl pertvarkymų sutaupyti lėšų, atsirastų galimybės didinti muitinės darbuotojų darbo užmokestį.</a:t>
            </a:r>
            <a:r>
              <a:rPr lang="lt-LT" sz="1800" u="none" strike="noStrike" dirty="0">
                <a:effectLst/>
                <a:latin typeface="Times New Roman" panose="02020603050405020304" pitchFamily="18" charset="0"/>
                <a:ea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endParaRPr>
          </a:p>
          <a:p>
            <a:pPr marL="0" lvl="0" indent="0" algn="just">
              <a:lnSpc>
                <a:spcPct val="107000"/>
              </a:lnSpc>
              <a:spcAft>
                <a:spcPts val="800"/>
              </a:spcAft>
              <a:buFont typeface="Wingdings" panose="05000000000000000000" pitchFamily="2" charset="2"/>
              <a:buNone/>
              <a:tabLst>
                <a:tab pos="457200" algn="l"/>
              </a:tabLst>
            </a:pPr>
            <a:r>
              <a:rPr lang="lt-LT" sz="1800" b="1" dirty="0">
                <a:effectLst/>
                <a:latin typeface="Times New Roman" panose="02020603050405020304" pitchFamily="18" charset="0"/>
                <a:ea typeface="Times New Roman" panose="02020603050405020304" pitchFamily="18" charset="0"/>
              </a:rPr>
              <a:t>- Pagerėjęs aprūpinimas darbo priemonėmis</a:t>
            </a:r>
            <a:r>
              <a:rPr lang="lt-LT" sz="1800" dirty="0">
                <a:effectLst/>
                <a:latin typeface="Times New Roman" panose="02020603050405020304" pitchFamily="18" charset="0"/>
                <a:ea typeface="Times New Roman" panose="02020603050405020304" pitchFamily="18" charset="0"/>
              </a:rPr>
              <a:t> – centralizuotai vykdant viešuosius pirkimus, mažinant administravimo išlaidas padidės galimybės įsigyti modernesnę įrangą, pareigūnai, aprūpinti geresne įranga, galės dirbti efektyviau ir saugiau. </a:t>
            </a:r>
          </a:p>
          <a:p>
            <a:pPr marL="0" lvl="0" indent="0" algn="just">
              <a:lnSpc>
                <a:spcPct val="107000"/>
              </a:lnSpc>
              <a:spcAft>
                <a:spcPts val="800"/>
              </a:spcAft>
              <a:buFont typeface="Wingdings" panose="05000000000000000000" pitchFamily="2" charset="2"/>
              <a:buNone/>
              <a:tabLst>
                <a:tab pos="457200" algn="l"/>
              </a:tabLst>
            </a:pPr>
            <a:r>
              <a:rPr lang="lt-LT" sz="1800" b="1" dirty="0">
                <a:effectLst/>
                <a:latin typeface="Times New Roman" panose="02020603050405020304" pitchFamily="18" charset="0"/>
                <a:ea typeface="Times New Roman" panose="02020603050405020304" pitchFamily="18" charset="0"/>
              </a:rPr>
              <a:t>- Suvienodinti tas pačias funkcijas vykdančių darbuotojų darbo krūviai</a:t>
            </a:r>
            <a:r>
              <a:rPr lang="lt-LT" sz="1800" dirty="0">
                <a:effectLst/>
                <a:latin typeface="Times New Roman" panose="02020603050405020304" pitchFamily="18" charset="0"/>
                <a:ea typeface="Times New Roman" panose="02020603050405020304" pitchFamily="18" charset="0"/>
              </a:rPr>
              <a:t> – atsiras galimybės perskirstyti darbo krūvius, ką sudėtinga įgyvendinti tarp skirtingų įstaigų darbuotojų.</a:t>
            </a:r>
            <a:r>
              <a:rPr lang="lt-LT" sz="1800" u="none" strike="noStrike" dirty="0">
                <a:effectLst/>
                <a:latin typeface="Times New Roman" panose="02020603050405020304" pitchFamily="18" charset="0"/>
                <a:ea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endParaRPr>
          </a:p>
          <a:p>
            <a:pPr marL="0" lvl="0" indent="0" algn="just">
              <a:buFont typeface="Wingdings" panose="05000000000000000000" pitchFamily="2" charset="2"/>
              <a:buNone/>
              <a:tabLst>
                <a:tab pos="457200" algn="l"/>
              </a:tabLst>
            </a:pPr>
            <a:r>
              <a:rPr lang="lt-LT" sz="1800" b="1" dirty="0">
                <a:effectLst/>
                <a:latin typeface="Times New Roman" panose="02020603050405020304" pitchFamily="18" charset="0"/>
                <a:ea typeface="Times New Roman" panose="02020603050405020304" pitchFamily="18" charset="0"/>
              </a:rPr>
              <a:t>- Geresnės kvalifikacijos tobulinimo galimybės</a:t>
            </a:r>
            <a:r>
              <a:rPr lang="lt-LT" sz="1800" dirty="0">
                <a:effectLst/>
                <a:latin typeface="Times New Roman" panose="02020603050405020304" pitchFamily="18" charset="0"/>
                <a:ea typeface="Times New Roman" panose="02020603050405020304" pitchFamily="18" charset="0"/>
              </a:rPr>
              <a:t> – atsiras g</a:t>
            </a:r>
            <a:r>
              <a:rPr lang="lt-LT" sz="1800" dirty="0">
                <a:solidFill>
                  <a:srgbClr val="000000"/>
                </a:solidFill>
                <a:effectLst/>
                <a:latin typeface="Times New Roman" panose="02020603050405020304" pitchFamily="18" charset="0"/>
                <a:ea typeface="Times New Roman" panose="02020603050405020304" pitchFamily="18" charset="0"/>
              </a:rPr>
              <a:t>alimybė racionaliau organizuoti specifines funkcijas atliekančių darbuotojų parengimą, tobulinimą, užtikrinti jų veiklos kontrolę. Specifinėms funkcijoms vykdyti reikalingi specifinės kompetencijos darbuotojai, apjungus funkcijas į vieną įstaigą, racionaliau būtų organizuojamas darbuotojų parengimas, tobulinimas, veiklos kontrolė. </a:t>
            </a:r>
            <a:endParaRPr lang="lt-LT" sz="1800" dirty="0">
              <a:effectLst/>
              <a:latin typeface="Times New Roman" panose="02020603050405020304" pitchFamily="18" charset="0"/>
              <a:ea typeface="Times New Roman" panose="02020603050405020304" pitchFamily="18" charset="0"/>
            </a:endParaRPr>
          </a:p>
          <a:p>
            <a:pPr marL="0" lvl="0" indent="0" algn="just">
              <a:buFont typeface="Wingdings" panose="05000000000000000000" pitchFamily="2" charset="2"/>
              <a:buNone/>
              <a:tabLst>
                <a:tab pos="457200" algn="l"/>
              </a:tabLst>
            </a:pPr>
            <a:r>
              <a:rPr lang="lt-LT" sz="1800" b="1" dirty="0">
                <a:solidFill>
                  <a:srgbClr val="000000"/>
                </a:solidFill>
                <a:effectLst/>
                <a:latin typeface="Times New Roman" panose="02020603050405020304" pitchFamily="18" charset="0"/>
                <a:ea typeface="Times New Roman" panose="02020603050405020304" pitchFamily="18" charset="0"/>
              </a:rPr>
              <a:t>- Geresnės karjeros galimybės – </a:t>
            </a:r>
            <a:r>
              <a:rPr lang="lt-LT" sz="1800" dirty="0">
                <a:solidFill>
                  <a:srgbClr val="000000"/>
                </a:solidFill>
                <a:effectLst/>
                <a:latin typeface="Times New Roman" panose="02020603050405020304" pitchFamily="18" charset="0"/>
                <a:ea typeface="Times New Roman" panose="02020603050405020304" pitchFamily="18" charset="0"/>
              </a:rPr>
              <a:t>galimybė rinktis pareigas visoje muitinės sistemoje.</a:t>
            </a:r>
            <a:r>
              <a:rPr lang="lt-LT" sz="1800" b="1" dirty="0">
                <a:solidFill>
                  <a:srgbClr val="000000"/>
                </a:solidFill>
                <a:effectLst/>
                <a:latin typeface="Times New Roman" panose="02020603050405020304" pitchFamily="18" charset="0"/>
                <a:ea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endParaRPr>
          </a:p>
          <a:p>
            <a:pPr marL="0" lvl="0" indent="0" algn="just">
              <a:buFont typeface="Wingdings" panose="05000000000000000000" pitchFamily="2" charset="2"/>
              <a:buNone/>
              <a:tabLst>
                <a:tab pos="457200" algn="l"/>
              </a:tabLst>
            </a:pPr>
            <a:r>
              <a:rPr lang="lt-LT" sz="1800" b="1" dirty="0">
                <a:solidFill>
                  <a:srgbClr val="000000"/>
                </a:solidFill>
                <a:effectLst/>
                <a:latin typeface="Times New Roman" panose="02020603050405020304" pitchFamily="18" charset="0"/>
                <a:ea typeface="Times New Roman" panose="02020603050405020304" pitchFamily="18" charset="0"/>
              </a:rPr>
              <a:t>- Pagerėjusi komunikacija </a:t>
            </a:r>
            <a:r>
              <a:rPr lang="lt-LT" sz="1800" dirty="0">
                <a:solidFill>
                  <a:srgbClr val="000000"/>
                </a:solidFill>
                <a:effectLst/>
                <a:latin typeface="Times New Roman" panose="02020603050405020304" pitchFamily="18" charset="0"/>
                <a:ea typeface="Times New Roman" panose="02020603050405020304" pitchFamily="18" charset="0"/>
              </a:rPr>
              <a:t>– pagreitės informacijos pasiekiamumas darbuotojams.</a:t>
            </a:r>
            <a:endParaRPr lang="lt-LT" sz="1800" dirty="0">
              <a:effectLst/>
              <a:latin typeface="Times New Roman" panose="02020603050405020304" pitchFamily="18" charset="0"/>
              <a:ea typeface="Times New Roman" panose="02020603050405020304" pitchFamily="18" charset="0"/>
            </a:endParaRPr>
          </a:p>
          <a:p>
            <a:endParaRPr lang="lt-LT" dirty="0"/>
          </a:p>
          <a:p>
            <a:endParaRPr lang="lt-LT" dirty="0"/>
          </a:p>
        </p:txBody>
      </p:sp>
      <p:sp>
        <p:nvSpPr>
          <p:cNvPr id="4" name="Skaidrės numerio vietos rezervavimo ženklas 3"/>
          <p:cNvSpPr>
            <a:spLocks noGrp="1"/>
          </p:cNvSpPr>
          <p:nvPr>
            <p:ph type="sldNum" sz="quarter" idx="5"/>
          </p:nvPr>
        </p:nvSpPr>
        <p:spPr/>
        <p:txBody>
          <a:bodyPr/>
          <a:lstStyle/>
          <a:p>
            <a:fld id="{3042FCC9-74F8-4541-AEE0-F29E74437BDA}" type="slidenum">
              <a:rPr lang="lt-LT" smtClean="0"/>
              <a:t>11</a:t>
            </a:fld>
            <a:endParaRPr lang="lt-LT"/>
          </a:p>
        </p:txBody>
      </p:sp>
    </p:spTree>
    <p:extLst>
      <p:ext uri="{BB962C8B-B14F-4D97-AF65-F5344CB8AC3E}">
        <p14:creationId xmlns:p14="http://schemas.microsoft.com/office/powerpoint/2010/main" val="3503470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lvl="0" indent="0">
              <a:buFont typeface="+mj-lt"/>
              <a:buNone/>
            </a:pPr>
            <a:r>
              <a:rPr lang="lt-LT" sz="1200" kern="100" dirty="0">
                <a:effectLst/>
                <a:latin typeface="Times New Roman" panose="02020603050405020304" pitchFamily="18" charset="0"/>
                <a:ea typeface="Times New Roman" panose="02020603050405020304" pitchFamily="18" charset="0"/>
              </a:rPr>
              <a:t>Pagrindinis pokytis, kurį atneš vykdomi skaitmeninimo projektai, – e-muitinės transformacija, kuri dėl naujų SMK duomenų elementų integracijos,  muitinės formalumų procesų automatizavimo, sąveikumo, saugos ir patogumo sudarys sąlygas visam bendravimui tarp muitinės ir verslo, EK ir kitų ES valstybių narių muitinių persikelti į elektroninę erdvę.   </a:t>
            </a:r>
          </a:p>
          <a:p>
            <a:pPr marL="0" lvl="0" indent="0">
              <a:buFont typeface="+mj-lt"/>
              <a:buNone/>
            </a:pPr>
            <a:endParaRPr lang="lt-LT" sz="1200" kern="100" dirty="0">
              <a:effectLst/>
              <a:latin typeface="Times New Roman" panose="02020603050405020304" pitchFamily="18" charset="0"/>
              <a:ea typeface="Times New Roman" panose="02020603050405020304" pitchFamily="18" charset="0"/>
            </a:endParaRPr>
          </a:p>
          <a:p>
            <a:pPr marL="0" lvl="0" indent="0">
              <a:buFont typeface="+mj-lt"/>
              <a:buNone/>
            </a:pPr>
            <a:r>
              <a:rPr lang="lt-LT" sz="1200" kern="100" dirty="0">
                <a:effectLst/>
                <a:latin typeface="Times New Roman" panose="02020603050405020304" pitchFamily="18" charset="0"/>
                <a:ea typeface="Times New Roman" panose="02020603050405020304" pitchFamily="18" charset="0"/>
              </a:rPr>
              <a:t>Naujos kartos Lietuvos muitinė apdoros didžiulius duomenų masyvus ir srautus. Nauji duomenų šaltiniai, duomenų analitikos priemonės (įskatinant dirbtinį intelektą), duomenų pernaudojimas turės reikšmingos įtakos rizikos (ypač fiskalinės) valdymo modernizavimui ir taiklesnei atrankai tikrinimams.  </a:t>
            </a:r>
          </a:p>
          <a:p>
            <a:pPr marL="0" lvl="0" indent="0">
              <a:buFont typeface="+mj-lt"/>
              <a:buNone/>
            </a:pPr>
            <a:endParaRPr lang="lt-LT" sz="1200" kern="100" dirty="0">
              <a:effectLst/>
              <a:latin typeface="Times New Roman" panose="02020603050405020304" pitchFamily="18" charset="0"/>
              <a:ea typeface="Times New Roman" panose="02020603050405020304" pitchFamily="18" charset="0"/>
            </a:endParaRPr>
          </a:p>
          <a:p>
            <a:pPr marL="0" lvl="0" indent="0">
              <a:buFont typeface="+mj-lt"/>
              <a:buNone/>
            </a:pPr>
            <a:r>
              <a:rPr lang="lt-LT" sz="1200" kern="100" dirty="0">
                <a:effectLst/>
                <a:latin typeface="Times New Roman" panose="02020603050405020304" pitchFamily="18" charset="0"/>
                <a:ea typeface="Times New Roman" panose="02020603050405020304" pitchFamily="18" charset="0"/>
              </a:rPr>
              <a:t>Moderni tikrinimo įranga ir kitos diegiamos kontrolės priemonės užtikrins kokybišką ir rezultatyvų muitinį tikrinimą. Didesnis tikrinimų rezultatyvumas ves prie efektyvesnio muitinės turimų išteklių panaudojimo, mokestinio atotrūkio muitinės veiklos srityje mažinimo, nelegalios tabako gaminių, alkoholio, taip pat narkotinių medžiagų rinkos dalies mažėjimo, kito neteisėto prekių judėjimo per valstybės sieną užkardymo, vienodų verslo sąlygų, užtikrinant sąžiningą konkurenciją, pašalinant prielaidas rinkos iškraipymams, sudarymo.  </a:t>
            </a:r>
          </a:p>
          <a:p>
            <a:pPr marL="0" lvl="0" indent="0">
              <a:buFont typeface="+mj-lt"/>
              <a:buNone/>
            </a:pPr>
            <a:endParaRPr lang="lt-LT" sz="1200" kern="100" dirty="0">
              <a:effectLst/>
              <a:latin typeface="Times New Roman" panose="02020603050405020304" pitchFamily="18" charset="0"/>
              <a:ea typeface="Times New Roman" panose="02020603050405020304" pitchFamily="18" charset="0"/>
            </a:endParaRPr>
          </a:p>
          <a:p>
            <a:pPr marL="0" lvl="0" indent="0">
              <a:buFont typeface="+mj-lt"/>
              <a:buNone/>
            </a:pPr>
            <a:r>
              <a:rPr lang="lt-LT" sz="1200" kern="100" dirty="0">
                <a:effectLst/>
                <a:latin typeface="Times New Roman" panose="02020603050405020304" pitchFamily="18" charset="0"/>
                <a:ea typeface="Times New Roman" panose="02020603050405020304" pitchFamily="18" charset="0"/>
              </a:rPr>
              <a:t>Automatizuoti paslaugų ir kontrolės procesai, taiklesnė atranka tikrinimams ir moderni tikrinimo įranga leis sumažinti ir teisėto verslo kaštus (apytiksliais skaičiavimais – apie 205 tūkst. val. arba 8,24 mln. eurų per metus). </a:t>
            </a:r>
          </a:p>
          <a:p>
            <a:pPr marL="0" lvl="0" indent="0">
              <a:buFont typeface="+mj-lt"/>
              <a:buNone/>
            </a:pPr>
            <a:endParaRPr lang="lt-LT" sz="1200" kern="1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lt-LT" sz="1200" kern="100" dirty="0">
                <a:effectLst/>
                <a:latin typeface="Times New Roman" panose="02020603050405020304" pitchFamily="18" charset="0"/>
                <a:ea typeface="Times New Roman" panose="02020603050405020304" pitchFamily="18" charset="0"/>
              </a:rPr>
              <a:t>Taikomų priemonių ir projektų visuma, tikimės, padės Lietuvos muitinei susidoroti su kylančiais iššūkiais ir pasiekti nustatytų tikslų 2030 m. (pasitikėjimas Lietuvos  muitine – 80 proc., nelegalios tabako gaminių rinkos dalis – 11 proc. (ir mažiau).</a:t>
            </a:r>
          </a:p>
          <a:p>
            <a:endParaRPr lang="lt-LT" dirty="0"/>
          </a:p>
        </p:txBody>
      </p:sp>
      <p:sp>
        <p:nvSpPr>
          <p:cNvPr id="4" name="Skaidrės numerio vietos rezervavimo ženklas 3"/>
          <p:cNvSpPr>
            <a:spLocks noGrp="1"/>
          </p:cNvSpPr>
          <p:nvPr>
            <p:ph type="sldNum" sz="quarter" idx="5"/>
          </p:nvPr>
        </p:nvSpPr>
        <p:spPr/>
        <p:txBody>
          <a:bodyPr/>
          <a:lstStyle/>
          <a:p>
            <a:fld id="{E98BE164-3940-4860-B377-B1695AC1EEE2}" type="slidenum">
              <a:rPr lang="lt-LT" smtClean="0"/>
              <a:t>12</a:t>
            </a:fld>
            <a:endParaRPr lang="lt-LT"/>
          </a:p>
        </p:txBody>
      </p:sp>
    </p:spTree>
    <p:extLst>
      <p:ext uri="{BB962C8B-B14F-4D97-AF65-F5344CB8AC3E}">
        <p14:creationId xmlns:p14="http://schemas.microsoft.com/office/powerpoint/2010/main" val="3406126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F71CF-6642-1594-E437-077227F3B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A861B7-4FF8-DEEC-424D-04A7531FC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775BF-8BCF-E88B-C2EB-E981889DBF2D}"/>
              </a:ext>
            </a:extLst>
          </p:cNvPr>
          <p:cNvSpPr>
            <a:spLocks noGrp="1"/>
          </p:cNvSpPr>
          <p:nvPr>
            <p:ph type="body" idx="1"/>
          </p:nvPr>
        </p:nvSpPr>
        <p:spPr/>
        <p:txBody>
          <a:bodyPr/>
          <a:lstStyle/>
          <a:p>
            <a:endParaRPr lang="en-IE" sz="1200" noProof="0" dirty="0">
              <a:latin typeface="Arial"/>
              <a:cs typeface="Arial"/>
            </a:endParaRPr>
          </a:p>
        </p:txBody>
      </p:sp>
      <p:sp>
        <p:nvSpPr>
          <p:cNvPr id="4" name="Slide Number Placeholder 3">
            <a:extLst>
              <a:ext uri="{FF2B5EF4-FFF2-40B4-BE49-F238E27FC236}">
                <a16:creationId xmlns:a16="http://schemas.microsoft.com/office/drawing/2014/main" id="{FA474DB8-0250-0F1D-F7D7-34F534845CBB}"/>
              </a:ext>
            </a:extLst>
          </p:cNvPr>
          <p:cNvSpPr>
            <a:spLocks noGrp="1"/>
          </p:cNvSpPr>
          <p:nvPr>
            <p:ph type="sldNum" sz="quarter" idx="5"/>
          </p:nvPr>
        </p:nvSpPr>
        <p:spPr/>
        <p:txBody>
          <a:bodyPr/>
          <a:lstStyle/>
          <a:p>
            <a:fld id="{E98BE164-3940-4860-B377-B1695AC1EEE2}" type="slidenum">
              <a:rPr lang="lt-LT" smtClean="0"/>
              <a:t>13</a:t>
            </a:fld>
            <a:endParaRPr lang="lt-LT"/>
          </a:p>
        </p:txBody>
      </p:sp>
    </p:spTree>
    <p:extLst>
      <p:ext uri="{BB962C8B-B14F-4D97-AF65-F5344CB8AC3E}">
        <p14:creationId xmlns:p14="http://schemas.microsoft.com/office/powerpoint/2010/main" val="1579496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E98BE164-3940-4860-B377-B1695AC1EEE2}" type="slidenum">
              <a:rPr lang="lt-LT" smtClean="0"/>
              <a:t>14</a:t>
            </a:fld>
            <a:endParaRPr lang="lt-LT"/>
          </a:p>
        </p:txBody>
      </p:sp>
    </p:spTree>
    <p:extLst>
      <p:ext uri="{BB962C8B-B14F-4D97-AF65-F5344CB8AC3E}">
        <p14:creationId xmlns:p14="http://schemas.microsoft.com/office/powerpoint/2010/main" val="377589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100"/>
              </a:spcBef>
            </a:pPr>
            <a:endParaRPr lang="en-IE" sz="1200" noProof="0" dirty="0">
              <a:latin typeface="Arial"/>
              <a:cs typeface="Arial"/>
            </a:endParaRPr>
          </a:p>
        </p:txBody>
      </p:sp>
      <p:sp>
        <p:nvSpPr>
          <p:cNvPr id="4" name="Slide Number Placeholder 3"/>
          <p:cNvSpPr>
            <a:spLocks noGrp="1"/>
          </p:cNvSpPr>
          <p:nvPr>
            <p:ph type="sldNum" sz="quarter" idx="5"/>
          </p:nvPr>
        </p:nvSpPr>
        <p:spPr/>
        <p:txBody>
          <a:bodyPr/>
          <a:lstStyle/>
          <a:p>
            <a:fld id="{E98BE164-3940-4860-B377-B1695AC1EEE2}" type="slidenum">
              <a:rPr lang="lt-LT" smtClean="0"/>
              <a:t>2</a:t>
            </a:fld>
            <a:endParaRPr lang="lt-LT" dirty="0"/>
          </a:p>
        </p:txBody>
      </p:sp>
    </p:spTree>
    <p:extLst>
      <p:ext uri="{BB962C8B-B14F-4D97-AF65-F5344CB8AC3E}">
        <p14:creationId xmlns:p14="http://schemas.microsoft.com/office/powerpoint/2010/main" val="3293276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197C4-49F9-8AAE-7B82-2B2A301A7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E89CF-0EA9-E26D-2244-F040BED0D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0AA3EC-FE91-8859-7073-3CAB4FED5968}"/>
              </a:ext>
            </a:extLst>
          </p:cNvPr>
          <p:cNvSpPr>
            <a:spLocks noGrp="1"/>
          </p:cNvSpPr>
          <p:nvPr>
            <p:ph type="body" idx="1"/>
          </p:nvPr>
        </p:nvSpPr>
        <p:spPr/>
        <p:txBody>
          <a:bodyPr/>
          <a:lstStyle/>
          <a:p>
            <a:endParaRPr lang="en-IE" sz="1200" noProof="0" dirty="0">
              <a:latin typeface="Arial"/>
              <a:cs typeface="Arial"/>
            </a:endParaRPr>
          </a:p>
        </p:txBody>
      </p:sp>
      <p:sp>
        <p:nvSpPr>
          <p:cNvPr id="4" name="Slide Number Placeholder 3">
            <a:extLst>
              <a:ext uri="{FF2B5EF4-FFF2-40B4-BE49-F238E27FC236}">
                <a16:creationId xmlns:a16="http://schemas.microsoft.com/office/drawing/2014/main" id="{10A58B73-9F8C-41EE-AA0C-10CA13FA78DC}"/>
              </a:ext>
            </a:extLst>
          </p:cNvPr>
          <p:cNvSpPr>
            <a:spLocks noGrp="1"/>
          </p:cNvSpPr>
          <p:nvPr>
            <p:ph type="sldNum" sz="quarter" idx="5"/>
          </p:nvPr>
        </p:nvSpPr>
        <p:spPr/>
        <p:txBody>
          <a:bodyPr/>
          <a:lstStyle/>
          <a:p>
            <a:fld id="{E98BE164-3940-4860-B377-B1695AC1EEE2}" type="slidenum">
              <a:rPr lang="lt-LT" smtClean="0"/>
              <a:t>3</a:t>
            </a:fld>
            <a:endParaRPr lang="lt-LT" dirty="0"/>
          </a:p>
        </p:txBody>
      </p:sp>
    </p:spTree>
    <p:extLst>
      <p:ext uri="{BB962C8B-B14F-4D97-AF65-F5344CB8AC3E}">
        <p14:creationId xmlns:p14="http://schemas.microsoft.com/office/powerpoint/2010/main" val="489155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53E92-A60E-EA12-8BAC-9E4791EFB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115B8-107B-7E2D-647B-77DEB6FA8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593AC-A0CC-4B5B-B054-E3A503169417}"/>
              </a:ext>
            </a:extLst>
          </p:cNvPr>
          <p:cNvSpPr>
            <a:spLocks noGrp="1"/>
          </p:cNvSpPr>
          <p:nvPr>
            <p:ph type="body" idx="1"/>
          </p:nvPr>
        </p:nvSpPr>
        <p:spPr/>
        <p:txBody>
          <a:bodyPr/>
          <a:lstStyle/>
          <a:p>
            <a:pPr marL="0" lvl="0" indent="0" algn="just">
              <a:buFont typeface="Symbol" panose="05050102010706020507" pitchFamily="18" charset="2"/>
              <a:buNone/>
            </a:pPr>
            <a:r>
              <a:rPr lang="lt-LT" sz="1800" dirty="0">
                <a:effectLst/>
                <a:latin typeface="Times New Roman" panose="02020603050405020304" pitchFamily="18" charset="0"/>
                <a:ea typeface="Times New Roman" panose="02020603050405020304" pitchFamily="18" charset="0"/>
              </a:rPr>
              <a:t>- Lietuvos muitinė – vienas juridinis asmuo. Šiuo metu veikiančios aštuonios savarankiškos muitinės įstaigos prijungiamos prie Muitinės departamento prie Finansų ministerijos, atitinkamai pertvarkius Muitinės departamento administracijos padalinius.</a:t>
            </a:r>
            <a:r>
              <a:rPr lang="lt-LT" sz="1800" dirty="0">
                <a:solidFill>
                  <a:srgbClr val="000000"/>
                </a:solidFill>
                <a:effectLst/>
                <a:latin typeface="Times New Roman" panose="02020603050405020304" pitchFamily="18" charset="0"/>
                <a:ea typeface="Times New Roman" panose="02020603050405020304" pitchFamily="18" charset="0"/>
              </a:rPr>
              <a:t> Svarbiausias tikslas – didinti muitinės sistemos veiksmingumą:</a:t>
            </a:r>
            <a:r>
              <a:rPr lang="lt-LT" sz="1800" dirty="0">
                <a:effectLst/>
                <a:latin typeface="Times New Roman" panose="02020603050405020304" pitchFamily="18" charset="0"/>
                <a:ea typeface="Times New Roman" panose="02020603050405020304" pitchFamily="18" charset="0"/>
              </a:rPr>
              <a:t> centralizuojamos funkcijos ir valdymas, keičiamas administracijos padalinių darbo organizavimas, perskirstomos padalinių kompetencijos, atskiriamos strateginės ir administravimo / aptarnavimo funkcijos.</a:t>
            </a:r>
          </a:p>
          <a:p>
            <a:pPr marL="0" lvl="0" indent="0" algn="just">
              <a:buFont typeface="Symbol" panose="05050102010706020507" pitchFamily="18" charset="2"/>
              <a:buNone/>
            </a:pPr>
            <a:r>
              <a:rPr lang="lt-LT" sz="1800" dirty="0">
                <a:effectLst/>
                <a:latin typeface="Times New Roman" panose="02020603050405020304" pitchFamily="18" charset="0"/>
                <a:ea typeface="SimSun, 宋体"/>
              </a:rPr>
              <a:t>- Konceptualiai naujas Lietuvos Respublikos muitinės įvaizdis. Iki 2030 metų pasiekti numatytą strateginį rodiklį – visuomenės pasitikėjimas Lietuvos muitine </a:t>
            </a:r>
            <a:r>
              <a:rPr lang="lt-LT" sz="1800" dirty="0">
                <a:effectLst/>
                <a:latin typeface="Times New Roman" panose="02020603050405020304" pitchFamily="18" charset="0"/>
                <a:ea typeface="Times New Roman" panose="02020603050405020304" pitchFamily="18" charset="0"/>
              </a:rPr>
              <a:t>–</a:t>
            </a:r>
            <a:r>
              <a:rPr lang="lt-LT" sz="1800" dirty="0">
                <a:effectLst/>
                <a:latin typeface="Times New Roman" panose="02020603050405020304" pitchFamily="18" charset="0"/>
                <a:ea typeface="SimSun, 宋体"/>
              </a:rPr>
              <a:t> 80 proc.</a:t>
            </a:r>
            <a:endParaRPr lang="lt-LT" sz="1800" dirty="0">
              <a:effectLst/>
              <a:latin typeface="Times New Roman" panose="02020603050405020304" pitchFamily="18" charset="0"/>
              <a:ea typeface="Times New Roman" panose="02020603050405020304" pitchFamily="18" charset="0"/>
            </a:endParaRPr>
          </a:p>
          <a:p>
            <a:pPr marL="0" lvl="0" indent="0" algn="just">
              <a:buFont typeface="Symbol" panose="05050102010706020507" pitchFamily="18" charset="2"/>
              <a:buNone/>
            </a:pPr>
            <a:r>
              <a:rPr lang="lt-LT" sz="1800" dirty="0">
                <a:effectLst/>
                <a:latin typeface="Times New Roman" panose="02020603050405020304" pitchFamily="18" charset="0"/>
                <a:ea typeface="Times New Roman" panose="02020603050405020304" pitchFamily="18" charset="0"/>
              </a:rPr>
              <a:t>- Sąjungos muitinės kodekso nuostatų įgyvendinimas nustatytais terminais.</a:t>
            </a:r>
          </a:p>
          <a:p>
            <a:pPr marL="0" lvl="0" indent="0" algn="just">
              <a:buFont typeface="Symbol" panose="05050102010706020507" pitchFamily="18" charset="2"/>
              <a:buNone/>
            </a:pPr>
            <a:r>
              <a:rPr lang="lt-LT" sz="1800" dirty="0">
                <a:effectLst/>
                <a:latin typeface="Times New Roman" panose="02020603050405020304" pitchFamily="18" charset="0"/>
                <a:ea typeface="Times New Roman" panose="02020603050405020304" pitchFamily="18" charset="0"/>
              </a:rPr>
              <a:t>- Vienodas teisės aktų interpretavimas ir vienodi kontrolės standartai visoje Lietuvos Respublikos teritorijoje.</a:t>
            </a:r>
          </a:p>
          <a:p>
            <a:pPr marL="0" lvl="0" indent="0" algn="just">
              <a:buFont typeface="Symbol" panose="05050102010706020507" pitchFamily="18" charset="2"/>
              <a:buNone/>
            </a:pPr>
            <a:r>
              <a:rPr lang="lt-LT" sz="1800" dirty="0">
                <a:effectLst/>
                <a:latin typeface="Times New Roman" panose="02020603050405020304" pitchFamily="18" charset="0"/>
                <a:ea typeface="Times New Roman" panose="02020603050405020304" pitchFamily="18" charset="0"/>
              </a:rPr>
              <a:t>- Asmenų aptarnavimo gerinimas, muitinio įforminimo spartinimas.</a:t>
            </a:r>
          </a:p>
          <a:p>
            <a:pPr marL="0" lvl="0" indent="0" algn="just">
              <a:buFont typeface="Symbol" panose="05050102010706020507" pitchFamily="18" charset="2"/>
              <a:buNone/>
            </a:pPr>
            <a:r>
              <a:rPr lang="lt-LT" sz="1800" dirty="0">
                <a:effectLst/>
                <a:latin typeface="Times New Roman" panose="02020603050405020304" pitchFamily="18" charset="0"/>
                <a:ea typeface="Times New Roman" panose="02020603050405020304" pitchFamily="18" charset="0"/>
              </a:rPr>
              <a:t>- Muitinės formalumų centralizavimas (muitinės veiksmai iki prekių pateikimo ir po jų išleidimo, importo ir eksporto muitinės deklaracijų apdorojimas).</a:t>
            </a:r>
          </a:p>
          <a:p>
            <a:pPr marL="0" lvl="0" indent="0" algn="just">
              <a:buFont typeface="Symbol" panose="05050102010706020507" pitchFamily="18" charset="2"/>
              <a:buNone/>
            </a:pPr>
            <a:r>
              <a:rPr lang="lt-LT" sz="1800" dirty="0">
                <a:effectLst/>
                <a:latin typeface="Times New Roman" panose="02020603050405020304" pitchFamily="18" charset="0"/>
                <a:ea typeface="Times New Roman" panose="02020603050405020304" pitchFamily="18" charset="0"/>
              </a:rPr>
              <a:t>- Centralizuotos IT architektūros galimybių išnaudojimas, procesų automatizavimas. </a:t>
            </a:r>
          </a:p>
          <a:p>
            <a:pPr marL="0" lvl="0" indent="0" algn="just">
              <a:buFont typeface="Symbol" panose="05050102010706020507" pitchFamily="18" charset="2"/>
              <a:buNone/>
            </a:pPr>
            <a:r>
              <a:rPr lang="lt-LT" sz="1800" dirty="0">
                <a:effectLst/>
                <a:latin typeface="Times New Roman" panose="02020603050405020304" pitchFamily="18" charset="0"/>
                <a:ea typeface="Times New Roman" panose="02020603050405020304" pitchFamily="18" charset="0"/>
              </a:rPr>
              <a:t>- Efektyvus žmogiškųjų išteklių panaudojimas, darbo krūvių suvienodinimas, tarnybinis mobilumas.</a:t>
            </a:r>
          </a:p>
          <a:p>
            <a:pPr marL="0" lvl="0" indent="0" algn="just">
              <a:buFont typeface="Symbol" panose="05050102010706020507" pitchFamily="18" charset="2"/>
              <a:buNone/>
            </a:pPr>
            <a:r>
              <a:rPr lang="lt-LT" sz="1800" dirty="0">
                <a:effectLst/>
                <a:latin typeface="Times New Roman" panose="02020603050405020304" pitchFamily="18" charset="0"/>
                <a:ea typeface="Times New Roman" panose="02020603050405020304" pitchFamily="18" charset="0"/>
              </a:rPr>
              <a:t>- Tarnybos patrauklumo didinimas, kompetentingo personalo pritraukimas ir išlaikymas.</a:t>
            </a:r>
          </a:p>
          <a:p>
            <a:pPr marL="0" lvl="0" indent="0" algn="just">
              <a:buFont typeface="Symbol" panose="05050102010706020507" pitchFamily="18" charset="2"/>
              <a:buNone/>
            </a:pPr>
            <a:r>
              <a:rPr lang="lt-LT" sz="1800" dirty="0">
                <a:effectLst/>
                <a:latin typeface="Times New Roman" panose="02020603050405020304" pitchFamily="18" charset="0"/>
                <a:ea typeface="Times New Roman" panose="02020603050405020304" pitchFamily="18" charset="0"/>
              </a:rPr>
              <a:t>- Korupcijos pasireiškimo tikimybės mažinimas.</a:t>
            </a:r>
          </a:p>
          <a:p>
            <a:pPr marL="0" lvl="0" indent="0" algn="just">
              <a:buFont typeface="Symbol" panose="05050102010706020507" pitchFamily="18" charset="2"/>
              <a:buNone/>
            </a:pPr>
            <a:r>
              <a:rPr lang="lt-LT" sz="1800" dirty="0">
                <a:effectLst/>
                <a:latin typeface="Times New Roman" panose="02020603050405020304" pitchFamily="18" charset="0"/>
                <a:ea typeface="Times New Roman" panose="02020603050405020304" pitchFamily="18" charset="0"/>
              </a:rPr>
              <a:t>- Vidaus administravimo efektyvumo didinimas atsisakant vertės nekuriančių veiklų, vidinės administracinės naštos mažinimas. </a:t>
            </a:r>
          </a:p>
          <a:p>
            <a:pPr marL="12700">
              <a:lnSpc>
                <a:spcPct val="100000"/>
              </a:lnSpc>
              <a:spcBef>
                <a:spcPts val="100"/>
              </a:spcBef>
            </a:pPr>
            <a:endParaRPr lang="en-IE" sz="1200" noProof="0" dirty="0">
              <a:latin typeface="Arial"/>
              <a:cs typeface="Arial"/>
            </a:endParaRPr>
          </a:p>
        </p:txBody>
      </p:sp>
      <p:sp>
        <p:nvSpPr>
          <p:cNvPr id="4" name="Slide Number Placeholder 3">
            <a:extLst>
              <a:ext uri="{FF2B5EF4-FFF2-40B4-BE49-F238E27FC236}">
                <a16:creationId xmlns:a16="http://schemas.microsoft.com/office/drawing/2014/main" id="{00811155-8BC4-7652-86F1-6C0F98F7D638}"/>
              </a:ext>
            </a:extLst>
          </p:cNvPr>
          <p:cNvSpPr>
            <a:spLocks noGrp="1"/>
          </p:cNvSpPr>
          <p:nvPr>
            <p:ph type="sldNum" sz="quarter" idx="5"/>
          </p:nvPr>
        </p:nvSpPr>
        <p:spPr/>
        <p:txBody>
          <a:bodyPr/>
          <a:lstStyle/>
          <a:p>
            <a:fld id="{E98BE164-3940-4860-B377-B1695AC1EEE2}" type="slidenum">
              <a:rPr lang="lt-LT" smtClean="0"/>
              <a:t>4</a:t>
            </a:fld>
            <a:endParaRPr lang="lt-LT"/>
          </a:p>
        </p:txBody>
      </p:sp>
    </p:spTree>
    <p:extLst>
      <p:ext uri="{BB962C8B-B14F-4D97-AF65-F5344CB8AC3E}">
        <p14:creationId xmlns:p14="http://schemas.microsoft.com/office/powerpoint/2010/main" val="611663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b="1" dirty="0" err="1"/>
              <a:t>Nevienodos</a:t>
            </a:r>
            <a:r>
              <a:rPr lang="en-US" b="1" dirty="0"/>
              <a:t> </a:t>
            </a:r>
            <a:r>
              <a:rPr lang="en-US" b="1" dirty="0" err="1"/>
              <a:t>verslo</a:t>
            </a:r>
            <a:r>
              <a:rPr lang="en-US" b="1" dirty="0"/>
              <a:t> </a:t>
            </a:r>
            <a:r>
              <a:rPr lang="en-US" b="1" dirty="0" err="1"/>
              <a:t>sąlygos</a:t>
            </a:r>
            <a:r>
              <a:rPr lang="en-US" b="1" dirty="0"/>
              <a:t>:</a:t>
            </a:r>
            <a:r>
              <a:rPr lang="en-US" dirty="0"/>
              <a:t> </a:t>
            </a:r>
            <a:r>
              <a:rPr lang="en-US" dirty="0" err="1"/>
              <a:t>trys</a:t>
            </a:r>
            <a:r>
              <a:rPr lang="en-US" dirty="0"/>
              <a:t> </a:t>
            </a:r>
            <a:r>
              <a:rPr lang="en-US" dirty="0" err="1"/>
              <a:t>ir</a:t>
            </a:r>
            <a:r>
              <a:rPr lang="en-US" dirty="0"/>
              <a:t> </a:t>
            </a:r>
            <a:r>
              <a:rPr lang="en-US" dirty="0" err="1"/>
              <a:t>daugiau</a:t>
            </a:r>
            <a:r>
              <a:rPr lang="en-US" dirty="0"/>
              <a:t> </a:t>
            </a:r>
            <a:r>
              <a:rPr lang="en-US" dirty="0" err="1"/>
              <a:t>skirtingų</a:t>
            </a:r>
            <a:r>
              <a:rPr lang="en-US" dirty="0"/>
              <a:t> </a:t>
            </a:r>
            <a:r>
              <a:rPr lang="en-US" dirty="0" err="1"/>
              <a:t>praktikų</a:t>
            </a:r>
            <a:r>
              <a:rPr lang="en-US" dirty="0"/>
              <a:t> TM </a:t>
            </a:r>
            <a:r>
              <a:rPr lang="en-US" dirty="0" err="1"/>
              <a:t>nuo</a:t>
            </a:r>
            <a:r>
              <a:rPr lang="en-US" dirty="0"/>
              <a:t> </a:t>
            </a:r>
            <a:r>
              <a:rPr lang="en-US" dirty="0" err="1"/>
              <a:t>formalumų</a:t>
            </a:r>
            <a:r>
              <a:rPr lang="en-US" dirty="0"/>
              <a:t> </a:t>
            </a:r>
            <a:r>
              <a:rPr lang="en-US" dirty="0" err="1"/>
              <a:t>atlikimo</a:t>
            </a:r>
            <a:r>
              <a:rPr lang="en-US" dirty="0"/>
              <a:t>, </a:t>
            </a:r>
            <a:r>
              <a:rPr lang="en-US" dirty="0" err="1"/>
              <a:t>verslo</a:t>
            </a:r>
            <a:r>
              <a:rPr lang="en-US" dirty="0"/>
              <a:t> </a:t>
            </a:r>
            <a:r>
              <a:rPr lang="en-US" dirty="0" err="1"/>
              <a:t>priežiūros</a:t>
            </a:r>
            <a:r>
              <a:rPr lang="en-US" dirty="0"/>
              <a:t> </a:t>
            </a:r>
            <a:r>
              <a:rPr lang="en-US" dirty="0" err="1"/>
              <a:t>ir</a:t>
            </a:r>
            <a:r>
              <a:rPr lang="en-US" dirty="0"/>
              <a:t> </a:t>
            </a:r>
            <a:r>
              <a:rPr lang="en-US" dirty="0" err="1"/>
              <a:t>tikrinimų</a:t>
            </a:r>
            <a:r>
              <a:rPr lang="en-US" dirty="0"/>
              <a:t> po </a:t>
            </a:r>
            <a:r>
              <a:rPr lang="en-US" dirty="0" err="1"/>
              <a:t>įforminimo</a:t>
            </a:r>
            <a:r>
              <a:rPr lang="en-US" dirty="0"/>
              <a:t> </a:t>
            </a:r>
            <a:r>
              <a:rPr lang="en-US" dirty="0" err="1"/>
              <a:t>iki</a:t>
            </a:r>
            <a:r>
              <a:rPr lang="en-US" dirty="0"/>
              <a:t> </a:t>
            </a:r>
            <a:r>
              <a:rPr lang="en-US" dirty="0" err="1"/>
              <a:t>administracinės</a:t>
            </a:r>
            <a:r>
              <a:rPr lang="en-US" dirty="0"/>
              <a:t> </a:t>
            </a:r>
            <a:r>
              <a:rPr lang="en-US" dirty="0" err="1"/>
              <a:t>teisenos</a:t>
            </a:r>
            <a:r>
              <a:rPr lang="en-US" dirty="0"/>
              <a:t>; </a:t>
            </a:r>
            <a:r>
              <a:rPr lang="en-US" dirty="0" err="1"/>
              <a:t>netolygios</a:t>
            </a:r>
            <a:r>
              <a:rPr lang="en-US" dirty="0"/>
              <a:t> </a:t>
            </a:r>
            <a:r>
              <a:rPr lang="en-US" dirty="0" err="1"/>
              <a:t>sąlygos</a:t>
            </a:r>
            <a:r>
              <a:rPr lang="en-US" dirty="0"/>
              <a:t> </a:t>
            </a:r>
            <a:r>
              <a:rPr lang="en-US" dirty="0" err="1"/>
              <a:t>dėl</a:t>
            </a:r>
            <a:r>
              <a:rPr lang="en-US" dirty="0"/>
              <a:t> </a:t>
            </a:r>
            <a:r>
              <a:rPr lang="en-US" dirty="0" err="1"/>
              <a:t>skirtingų</a:t>
            </a:r>
            <a:r>
              <a:rPr lang="en-US" dirty="0"/>
              <a:t> </a:t>
            </a:r>
            <a:r>
              <a:rPr lang="en-US" dirty="0" err="1"/>
              <a:t>prižiūrimų</a:t>
            </a:r>
            <a:r>
              <a:rPr lang="en-US" dirty="0"/>
              <a:t> </a:t>
            </a:r>
            <a:r>
              <a:rPr lang="en-US" dirty="0" err="1"/>
              <a:t>subjektų</a:t>
            </a:r>
            <a:r>
              <a:rPr lang="en-US" dirty="0"/>
              <a:t> </a:t>
            </a:r>
            <a:r>
              <a:rPr lang="en-US" dirty="0" err="1"/>
              <a:t>skaičių</a:t>
            </a:r>
            <a:r>
              <a:rPr lang="en-US" dirty="0"/>
              <a:t> </a:t>
            </a:r>
            <a:r>
              <a:rPr lang="en-US" dirty="0" err="1"/>
              <a:t>ir</a:t>
            </a:r>
            <a:r>
              <a:rPr lang="en-US" dirty="0"/>
              <a:t> </a:t>
            </a:r>
            <a:r>
              <a:rPr lang="en-US" dirty="0" err="1"/>
              <a:t>muitinės</a:t>
            </a:r>
            <a:r>
              <a:rPr lang="en-US" dirty="0"/>
              <a:t> </a:t>
            </a:r>
            <a:r>
              <a:rPr lang="en-US" dirty="0" err="1"/>
              <a:t>kontrolės</a:t>
            </a:r>
            <a:r>
              <a:rPr lang="en-US" dirty="0"/>
              <a:t> </a:t>
            </a:r>
            <a:r>
              <a:rPr lang="en-US" dirty="0" err="1"/>
              <a:t>galimybių</a:t>
            </a:r>
            <a:r>
              <a:rPr lang="en-US" dirty="0"/>
              <a:t> (</a:t>
            </a:r>
            <a:r>
              <a:rPr lang="en-US" dirty="0" err="1"/>
              <a:t>skirtingas</a:t>
            </a:r>
            <a:r>
              <a:rPr lang="en-US" dirty="0"/>
              <a:t> </a:t>
            </a:r>
            <a:r>
              <a:rPr lang="en-US" dirty="0" err="1"/>
              <a:t>priežiūros</a:t>
            </a:r>
            <a:r>
              <a:rPr lang="en-US" dirty="0"/>
              <a:t> </a:t>
            </a:r>
            <a:r>
              <a:rPr lang="en-US" dirty="0" err="1"/>
              <a:t>lygis</a:t>
            </a:r>
            <a:r>
              <a:rPr lang="en-US" dirty="0"/>
              <a:t>);</a:t>
            </a:r>
          </a:p>
          <a:p>
            <a:pPr marL="285750" indent="-285750">
              <a:buFont typeface="Arial"/>
              <a:buChar char="•"/>
            </a:pPr>
            <a:r>
              <a:rPr lang="en-US" b="1" dirty="0" err="1"/>
              <a:t>Neefektyviai</a:t>
            </a:r>
            <a:r>
              <a:rPr lang="en-US" b="1" dirty="0"/>
              <a:t> </a:t>
            </a:r>
            <a:r>
              <a:rPr lang="en-US" b="1" dirty="0" err="1"/>
              <a:t>panaudojami</a:t>
            </a:r>
            <a:r>
              <a:rPr lang="en-US" b="1" dirty="0"/>
              <a:t> </a:t>
            </a:r>
            <a:r>
              <a:rPr lang="en-US" b="1" dirty="0" err="1"/>
              <a:t>ištekliai</a:t>
            </a:r>
            <a:r>
              <a:rPr lang="en-US" b="1" dirty="0"/>
              <a:t>:</a:t>
            </a:r>
            <a:r>
              <a:rPr lang="en-US" dirty="0"/>
              <a:t> </a:t>
            </a:r>
            <a:r>
              <a:rPr lang="en-US" dirty="0" err="1"/>
              <a:t>darbo</a:t>
            </a:r>
            <a:r>
              <a:rPr lang="en-US" dirty="0"/>
              <a:t> </a:t>
            </a:r>
            <a:r>
              <a:rPr lang="en-US" dirty="0" err="1"/>
              <a:t>vietos</a:t>
            </a:r>
            <a:r>
              <a:rPr lang="en-US" dirty="0"/>
              <a:t> – </a:t>
            </a:r>
            <a:r>
              <a:rPr lang="en-US" dirty="0" err="1"/>
              <a:t>skirtingose</a:t>
            </a:r>
            <a:r>
              <a:rPr lang="en-US" dirty="0"/>
              <a:t> TM (</a:t>
            </a:r>
            <a:r>
              <a:rPr lang="en-US" dirty="0" err="1"/>
              <a:t>atskiruose</a:t>
            </a:r>
            <a:r>
              <a:rPr lang="en-US" dirty="0"/>
              <a:t> </a:t>
            </a:r>
            <a:r>
              <a:rPr lang="en-US" dirty="0" err="1"/>
              <a:t>juridiniuose</a:t>
            </a:r>
            <a:r>
              <a:rPr lang="en-US" dirty="0"/>
              <a:t> </a:t>
            </a:r>
            <a:r>
              <a:rPr lang="en-US" dirty="0" err="1"/>
              <a:t>asmenyse</a:t>
            </a:r>
            <a:r>
              <a:rPr lang="en-US" dirty="0"/>
              <a:t>), Vilniaus TM </a:t>
            </a:r>
            <a:r>
              <a:rPr lang="en-US" dirty="0" err="1"/>
              <a:t>perkrauta</a:t>
            </a:r>
            <a:r>
              <a:rPr lang="en-US" dirty="0"/>
              <a:t>, </a:t>
            </a:r>
            <a:r>
              <a:rPr lang="en-US" dirty="0" err="1"/>
              <a:t>nes</a:t>
            </a:r>
            <a:r>
              <a:rPr lang="en-US" dirty="0"/>
              <a:t> </a:t>
            </a:r>
            <a:r>
              <a:rPr lang="en-US" dirty="0" err="1"/>
              <a:t>čia</a:t>
            </a:r>
            <a:r>
              <a:rPr lang="en-US" dirty="0"/>
              <a:t> </a:t>
            </a:r>
            <a:r>
              <a:rPr lang="en-US" dirty="0" err="1"/>
              <a:t>tarptautinės</a:t>
            </a:r>
            <a:r>
              <a:rPr lang="en-US" dirty="0"/>
              <a:t> </a:t>
            </a:r>
            <a:r>
              <a:rPr lang="en-US" dirty="0" err="1"/>
              <a:t>prekybos</a:t>
            </a:r>
            <a:r>
              <a:rPr lang="en-US" dirty="0"/>
              <a:t> </a:t>
            </a:r>
            <a:r>
              <a:rPr lang="en-US" dirty="0" err="1"/>
              <a:t>srautas</a:t>
            </a:r>
            <a:r>
              <a:rPr lang="en-US" dirty="0"/>
              <a:t> </a:t>
            </a:r>
            <a:r>
              <a:rPr lang="en-US" dirty="0" err="1"/>
              <a:t>didžiausias</a:t>
            </a:r>
            <a:r>
              <a:rPr lang="en-US" dirty="0"/>
              <a:t>, </a:t>
            </a:r>
            <a:r>
              <a:rPr lang="en-US" dirty="0" err="1"/>
              <a:t>kitos</a:t>
            </a:r>
            <a:r>
              <a:rPr lang="en-US" dirty="0"/>
              <a:t> TM - </a:t>
            </a:r>
            <a:r>
              <a:rPr lang="en-US" dirty="0" err="1"/>
              <a:t>laisvesnės</a:t>
            </a:r>
            <a:r>
              <a:rPr lang="en-US" dirty="0"/>
              <a:t>, be to, </a:t>
            </a:r>
            <a:r>
              <a:rPr lang="en-US" dirty="0" err="1"/>
              <a:t>yra</a:t>
            </a:r>
            <a:r>
              <a:rPr lang="en-US" dirty="0"/>
              <a:t> </a:t>
            </a:r>
            <a:r>
              <a:rPr lang="en-US" dirty="0" err="1"/>
              <a:t>didesnės</a:t>
            </a:r>
            <a:r>
              <a:rPr lang="en-US" dirty="0"/>
              <a:t> </a:t>
            </a:r>
            <a:r>
              <a:rPr lang="en-US" dirty="0" err="1"/>
              <a:t>galimybės</a:t>
            </a:r>
            <a:r>
              <a:rPr lang="en-US" dirty="0"/>
              <a:t> </a:t>
            </a:r>
            <a:r>
              <a:rPr lang="en-US" dirty="0" err="1"/>
              <a:t>pasitelkti</a:t>
            </a:r>
            <a:r>
              <a:rPr lang="en-US" dirty="0"/>
              <a:t> </a:t>
            </a:r>
            <a:r>
              <a:rPr lang="en-US" dirty="0" err="1"/>
              <a:t>resursų</a:t>
            </a:r>
            <a:r>
              <a:rPr lang="en-US" dirty="0"/>
              <a:t> </a:t>
            </a:r>
            <a:r>
              <a:rPr lang="en-US" dirty="0" err="1"/>
              <a:t>kitose</a:t>
            </a:r>
            <a:r>
              <a:rPr lang="en-US" dirty="0"/>
              <a:t> </a:t>
            </a:r>
            <a:r>
              <a:rPr lang="en-US" dirty="0" err="1"/>
              <a:t>savivaldybėse</a:t>
            </a:r>
            <a:r>
              <a:rPr lang="en-US" dirty="0"/>
              <a:t> </a:t>
            </a:r>
            <a:r>
              <a:rPr lang="en-US" dirty="0" err="1"/>
              <a:t>nei</a:t>
            </a:r>
            <a:r>
              <a:rPr lang="en-US" dirty="0"/>
              <a:t> Vilnius. </a:t>
            </a:r>
            <a:r>
              <a:rPr lang="en-US" dirty="0" err="1"/>
              <a:t>Skirtingi</a:t>
            </a:r>
            <a:r>
              <a:rPr lang="en-US" dirty="0"/>
              <a:t> </a:t>
            </a:r>
            <a:r>
              <a:rPr lang="en-US" dirty="0" err="1"/>
              <a:t>darbo</a:t>
            </a:r>
            <a:r>
              <a:rPr lang="en-US" dirty="0"/>
              <a:t> </a:t>
            </a:r>
            <a:r>
              <a:rPr lang="en-US" dirty="0" err="1"/>
              <a:t>krūviai</a:t>
            </a:r>
            <a:r>
              <a:rPr lang="en-US" dirty="0"/>
              <a:t>, </a:t>
            </a:r>
            <a:r>
              <a:rPr lang="en-US" dirty="0" err="1"/>
              <a:t>neišnaudojamos</a:t>
            </a:r>
            <a:r>
              <a:rPr lang="en-US" dirty="0"/>
              <a:t> </a:t>
            </a:r>
            <a:r>
              <a:rPr lang="en-US" dirty="0" err="1"/>
              <a:t>specializacijos</a:t>
            </a:r>
            <a:r>
              <a:rPr lang="en-US" dirty="0"/>
              <a:t> </a:t>
            </a:r>
            <a:r>
              <a:rPr lang="en-US" dirty="0" err="1"/>
              <a:t>galimybės</a:t>
            </a:r>
            <a:r>
              <a:rPr lang="en-US" dirty="0"/>
              <a:t>. Tas pats </a:t>
            </a:r>
            <a:r>
              <a:rPr lang="en-US" dirty="0" err="1"/>
              <a:t>ir</a:t>
            </a:r>
            <a:r>
              <a:rPr lang="en-US" dirty="0"/>
              <a:t> </a:t>
            </a:r>
            <a:r>
              <a:rPr lang="en-US" dirty="0" err="1"/>
              <a:t>su</a:t>
            </a:r>
            <a:r>
              <a:rPr lang="en-US" dirty="0"/>
              <a:t> </a:t>
            </a:r>
            <a:r>
              <a:rPr lang="en-US" dirty="0" err="1"/>
              <a:t>materialiniais</a:t>
            </a:r>
            <a:r>
              <a:rPr lang="en-US" dirty="0"/>
              <a:t> </a:t>
            </a:r>
            <a:r>
              <a:rPr lang="en-US" dirty="0" err="1"/>
              <a:t>ištekliais</a:t>
            </a:r>
            <a:r>
              <a:rPr lang="en-US" dirty="0"/>
              <a:t> – </a:t>
            </a:r>
            <a:r>
              <a:rPr lang="en-US" dirty="0" err="1"/>
              <a:t>laisvas</a:t>
            </a:r>
            <a:r>
              <a:rPr lang="en-US" dirty="0"/>
              <a:t> </a:t>
            </a:r>
            <a:r>
              <a:rPr lang="en-US" dirty="0" err="1"/>
              <a:t>disponavimas</a:t>
            </a:r>
            <a:r>
              <a:rPr lang="en-US" dirty="0"/>
              <a:t> </a:t>
            </a:r>
            <a:r>
              <a:rPr lang="en-US" dirty="0" err="1"/>
              <a:t>jais</a:t>
            </a:r>
            <a:r>
              <a:rPr lang="en-US" dirty="0"/>
              <a:t> </a:t>
            </a:r>
            <a:r>
              <a:rPr lang="en-US" dirty="0" err="1"/>
              <a:t>pagal</a:t>
            </a:r>
            <a:r>
              <a:rPr lang="en-US" dirty="0"/>
              <a:t> </a:t>
            </a:r>
            <a:r>
              <a:rPr lang="en-US" dirty="0" err="1"/>
              <a:t>iškilusį</a:t>
            </a:r>
            <a:r>
              <a:rPr lang="en-US" dirty="0"/>
              <a:t> </a:t>
            </a:r>
            <a:r>
              <a:rPr lang="en-US" dirty="0" err="1"/>
              <a:t>poreikį</a:t>
            </a:r>
            <a:r>
              <a:rPr lang="en-US" dirty="0"/>
              <a:t> </a:t>
            </a:r>
            <a:r>
              <a:rPr lang="en-US" dirty="0" err="1"/>
              <a:t>visoje</a:t>
            </a:r>
            <a:r>
              <a:rPr lang="en-US" dirty="0"/>
              <a:t> LR </a:t>
            </a:r>
            <a:r>
              <a:rPr lang="en-US" dirty="0" err="1"/>
              <a:t>teritorijoje</a:t>
            </a:r>
            <a:r>
              <a:rPr lang="en-US" dirty="0"/>
              <a:t> </a:t>
            </a:r>
            <a:r>
              <a:rPr lang="en-US" dirty="0" err="1"/>
              <a:t>apribotas</a:t>
            </a:r>
            <a:r>
              <a:rPr lang="en-US" dirty="0"/>
              <a:t>, </a:t>
            </a:r>
            <a:r>
              <a:rPr lang="en-US" dirty="0" err="1"/>
              <a:t>nes</a:t>
            </a:r>
            <a:r>
              <a:rPr lang="en-US" dirty="0"/>
              <a:t> </a:t>
            </a:r>
            <a:r>
              <a:rPr lang="en-US" dirty="0" err="1"/>
              <a:t>jie</a:t>
            </a:r>
            <a:r>
              <a:rPr lang="en-US" dirty="0"/>
              <a:t> </a:t>
            </a:r>
            <a:r>
              <a:rPr lang="en-US" dirty="0" err="1"/>
              <a:t>priskirti</a:t>
            </a:r>
            <a:r>
              <a:rPr lang="en-US" dirty="0"/>
              <a:t> </a:t>
            </a:r>
            <a:r>
              <a:rPr lang="en-US" dirty="0" err="1"/>
              <a:t>konkrečios</a:t>
            </a:r>
            <a:r>
              <a:rPr lang="en-US" dirty="0"/>
              <a:t> </a:t>
            </a:r>
            <a:r>
              <a:rPr lang="en-US" dirty="0" err="1"/>
              <a:t>muitinės</a:t>
            </a:r>
            <a:r>
              <a:rPr lang="en-US" dirty="0"/>
              <a:t> </a:t>
            </a:r>
            <a:r>
              <a:rPr lang="en-US" dirty="0" err="1"/>
              <a:t>įstaigos</a:t>
            </a:r>
            <a:r>
              <a:rPr lang="en-US" dirty="0"/>
              <a:t> </a:t>
            </a:r>
            <a:r>
              <a:rPr lang="en-US" dirty="0" err="1"/>
              <a:t>apskaitai</a:t>
            </a:r>
            <a:r>
              <a:rPr lang="en-US" dirty="0"/>
              <a:t>;</a:t>
            </a:r>
            <a:endParaRPr lang="en-US" dirty="0">
              <a:cs typeface="Calibri"/>
            </a:endParaRPr>
          </a:p>
          <a:p>
            <a:pPr marL="285750" indent="-285750">
              <a:buFont typeface="Arial"/>
              <a:buChar char="•"/>
            </a:pPr>
            <a:r>
              <a:rPr lang="en-US" b="1" dirty="0" err="1"/>
              <a:t>Didelė</a:t>
            </a:r>
            <a:r>
              <a:rPr lang="en-US" b="1" dirty="0"/>
              <a:t> </a:t>
            </a:r>
            <a:r>
              <a:rPr lang="en-US" b="1" dirty="0" err="1"/>
              <a:t>vidinė</a:t>
            </a:r>
            <a:r>
              <a:rPr lang="en-US" b="1" dirty="0"/>
              <a:t> </a:t>
            </a:r>
            <a:r>
              <a:rPr lang="en-US" b="1" dirty="0" err="1"/>
              <a:t>biurokratinė</a:t>
            </a:r>
            <a:r>
              <a:rPr lang="en-US" b="1" dirty="0"/>
              <a:t> </a:t>
            </a:r>
            <a:r>
              <a:rPr lang="en-US" b="1" dirty="0" err="1"/>
              <a:t>našta</a:t>
            </a:r>
            <a:r>
              <a:rPr lang="en-US" b="1" dirty="0"/>
              <a:t>:</a:t>
            </a:r>
            <a:r>
              <a:rPr lang="en-US" dirty="0"/>
              <a:t> </a:t>
            </a:r>
            <a:r>
              <a:rPr lang="en-US" dirty="0" err="1"/>
              <a:t>susirašinėjimas</a:t>
            </a:r>
            <a:r>
              <a:rPr lang="en-US" dirty="0"/>
              <a:t> </a:t>
            </a:r>
            <a:r>
              <a:rPr lang="en-US" dirty="0" err="1"/>
              <a:t>ir</a:t>
            </a:r>
            <a:r>
              <a:rPr lang="en-US" dirty="0"/>
              <a:t> </a:t>
            </a:r>
            <a:r>
              <a:rPr lang="en-US" dirty="0" err="1"/>
              <a:t>raštai</a:t>
            </a:r>
            <a:r>
              <a:rPr lang="en-US" dirty="0"/>
              <a:t> tarp </a:t>
            </a:r>
            <a:r>
              <a:rPr lang="en-US" dirty="0" err="1"/>
              <a:t>muitinės</a:t>
            </a:r>
            <a:r>
              <a:rPr lang="en-US" dirty="0"/>
              <a:t> </a:t>
            </a:r>
            <a:r>
              <a:rPr lang="en-US" dirty="0" err="1"/>
              <a:t>įstaigų</a:t>
            </a:r>
            <a:r>
              <a:rPr lang="en-US" dirty="0"/>
              <a:t>, </a:t>
            </a:r>
            <a:r>
              <a:rPr lang="en-US" dirty="0" err="1"/>
              <a:t>turto</a:t>
            </a:r>
            <a:r>
              <a:rPr lang="en-US" dirty="0"/>
              <a:t> </a:t>
            </a:r>
            <a:r>
              <a:rPr lang="en-US" dirty="0" err="1"/>
              <a:t>perdavimo</a:t>
            </a:r>
            <a:r>
              <a:rPr lang="en-US" dirty="0"/>
              <a:t> </a:t>
            </a:r>
            <a:r>
              <a:rPr lang="en-US" dirty="0" err="1"/>
              <a:t>klausimai</a:t>
            </a:r>
            <a:r>
              <a:rPr lang="en-US" dirty="0"/>
              <a:t> </a:t>
            </a:r>
            <a:r>
              <a:rPr lang="en-US" dirty="0" err="1"/>
              <a:t>ir</a:t>
            </a:r>
            <a:r>
              <a:rPr lang="en-US" dirty="0"/>
              <a:t> kt. </a:t>
            </a:r>
            <a:r>
              <a:rPr lang="en-US" dirty="0" err="1"/>
              <a:t>pridėtinės</a:t>
            </a:r>
            <a:r>
              <a:rPr lang="en-US" dirty="0"/>
              <a:t> </a:t>
            </a:r>
            <a:r>
              <a:rPr lang="en-US" dirty="0" err="1"/>
              <a:t>vertės</a:t>
            </a:r>
            <a:r>
              <a:rPr lang="en-US" dirty="0"/>
              <a:t> </a:t>
            </a:r>
            <a:r>
              <a:rPr lang="en-US" dirty="0" err="1"/>
              <a:t>nekuriantis</a:t>
            </a:r>
            <a:r>
              <a:rPr lang="en-US" dirty="0"/>
              <a:t> </a:t>
            </a:r>
            <a:r>
              <a:rPr lang="en-US" dirty="0" err="1"/>
              <a:t>popierizmas</a:t>
            </a:r>
            <a:r>
              <a:rPr lang="en-US" dirty="0"/>
              <a:t>;</a:t>
            </a:r>
            <a:endParaRPr lang="en-US" dirty="0">
              <a:cs typeface="Calibri"/>
            </a:endParaRPr>
          </a:p>
          <a:p>
            <a:pPr marL="285750" indent="-285750">
              <a:buFont typeface="Arial"/>
              <a:buChar char="•"/>
            </a:pPr>
            <a:r>
              <a:rPr lang="en-US" b="1" dirty="0" err="1"/>
              <a:t>Muitų</a:t>
            </a:r>
            <a:r>
              <a:rPr lang="en-US" b="1" dirty="0"/>
              <a:t> </a:t>
            </a:r>
            <a:r>
              <a:rPr lang="en-US" b="1" dirty="0" err="1"/>
              <a:t>sąjungos</a:t>
            </a:r>
            <a:r>
              <a:rPr lang="en-US" b="1" dirty="0"/>
              <a:t> </a:t>
            </a:r>
            <a:r>
              <a:rPr lang="en-US" b="1" dirty="0" err="1"/>
              <a:t>vizijos</a:t>
            </a:r>
            <a:r>
              <a:rPr lang="en-US" b="1" dirty="0"/>
              <a:t> </a:t>
            </a:r>
            <a:r>
              <a:rPr lang="en-US" b="1" dirty="0" err="1"/>
              <a:t>ir</a:t>
            </a:r>
            <a:r>
              <a:rPr lang="en-US" b="1" dirty="0"/>
              <a:t> </a:t>
            </a:r>
            <a:r>
              <a:rPr lang="en-US" b="1" dirty="0" err="1"/>
              <a:t>reformos</a:t>
            </a:r>
            <a:r>
              <a:rPr lang="en-US" b="1" dirty="0"/>
              <a:t>:</a:t>
            </a:r>
            <a:r>
              <a:rPr lang="en-US" dirty="0"/>
              <a:t> ne tik SMK, </a:t>
            </a:r>
            <a:r>
              <a:rPr lang="en-US" dirty="0" err="1"/>
              <a:t>kurio</a:t>
            </a:r>
            <a:r>
              <a:rPr lang="en-US" dirty="0"/>
              <a:t> </a:t>
            </a:r>
            <a:r>
              <a:rPr lang="en-US" dirty="0" err="1"/>
              <a:t>įgyvendinimas</a:t>
            </a:r>
            <a:r>
              <a:rPr lang="en-US" dirty="0"/>
              <a:t> </a:t>
            </a:r>
            <a:r>
              <a:rPr lang="en-US" dirty="0" err="1"/>
              <a:t>jau</a:t>
            </a:r>
            <a:r>
              <a:rPr lang="en-US" dirty="0"/>
              <a:t> eina į </a:t>
            </a:r>
            <a:r>
              <a:rPr lang="en-US" dirty="0" err="1"/>
              <a:t>pabaigą</a:t>
            </a:r>
            <a:r>
              <a:rPr lang="en-US" dirty="0"/>
              <a:t>, bet </a:t>
            </a:r>
            <a:r>
              <a:rPr lang="en-US" dirty="0" err="1"/>
              <a:t>ir</a:t>
            </a:r>
            <a:r>
              <a:rPr lang="en-US" dirty="0"/>
              <a:t> </a:t>
            </a:r>
            <a:r>
              <a:rPr lang="en-US" dirty="0" err="1"/>
              <a:t>naujos</a:t>
            </a:r>
            <a:r>
              <a:rPr lang="en-US" dirty="0"/>
              <a:t> </a:t>
            </a:r>
            <a:r>
              <a:rPr lang="en-US" dirty="0" err="1"/>
              <a:t>vizijos</a:t>
            </a:r>
            <a:r>
              <a:rPr lang="en-US" dirty="0"/>
              <a:t> </a:t>
            </a:r>
            <a:r>
              <a:rPr lang="en-US" dirty="0" err="1"/>
              <a:t>kaip</a:t>
            </a:r>
            <a:r>
              <a:rPr lang="en-US" dirty="0"/>
              <a:t> </a:t>
            </a:r>
            <a:r>
              <a:rPr lang="en-US" dirty="0" err="1"/>
              <a:t>pakelti</a:t>
            </a:r>
            <a:r>
              <a:rPr lang="en-US" dirty="0"/>
              <a:t> </a:t>
            </a:r>
            <a:r>
              <a:rPr lang="en-US" dirty="0" err="1"/>
              <a:t>Muitų</a:t>
            </a:r>
            <a:r>
              <a:rPr lang="en-US" dirty="0"/>
              <a:t> </a:t>
            </a:r>
            <a:r>
              <a:rPr lang="en-US" dirty="0" err="1"/>
              <a:t>Sąjungą</a:t>
            </a:r>
            <a:r>
              <a:rPr lang="en-US" dirty="0"/>
              <a:t> į </a:t>
            </a:r>
            <a:r>
              <a:rPr lang="en-US" dirty="0" err="1"/>
              <a:t>naują</a:t>
            </a:r>
            <a:r>
              <a:rPr lang="en-US" dirty="0"/>
              <a:t> </a:t>
            </a:r>
            <a:r>
              <a:rPr lang="en-US" dirty="0" err="1"/>
              <a:t>lygį</a:t>
            </a:r>
            <a:r>
              <a:rPr lang="en-US" dirty="0"/>
              <a:t>, </a:t>
            </a:r>
            <a:r>
              <a:rPr lang="en-US" dirty="0" err="1"/>
              <a:t>kad</a:t>
            </a:r>
            <a:r>
              <a:rPr lang="en-US" dirty="0"/>
              <a:t> </a:t>
            </a:r>
            <a:r>
              <a:rPr lang="en-US" dirty="0" err="1"/>
              <a:t>visos</a:t>
            </a:r>
            <a:r>
              <a:rPr lang="en-US" dirty="0"/>
              <a:t> ES </a:t>
            </a:r>
            <a:r>
              <a:rPr lang="en-US" dirty="0" err="1"/>
              <a:t>valstybių</a:t>
            </a:r>
            <a:r>
              <a:rPr lang="en-US" dirty="0"/>
              <a:t> </a:t>
            </a:r>
            <a:r>
              <a:rPr lang="en-US" dirty="0" err="1"/>
              <a:t>narių</a:t>
            </a:r>
            <a:r>
              <a:rPr lang="en-US" dirty="0"/>
              <a:t> </a:t>
            </a:r>
            <a:r>
              <a:rPr lang="en-US" dirty="0" err="1"/>
              <a:t>muitinės</a:t>
            </a:r>
            <a:r>
              <a:rPr lang="en-US" dirty="0"/>
              <a:t> </a:t>
            </a:r>
            <a:r>
              <a:rPr lang="en-US" dirty="0" err="1"/>
              <a:t>dirbtų</a:t>
            </a:r>
            <a:r>
              <a:rPr lang="en-US" dirty="0"/>
              <a:t> </a:t>
            </a:r>
            <a:r>
              <a:rPr lang="en-US" dirty="0" err="1"/>
              <a:t>kaip</a:t>
            </a:r>
            <a:r>
              <a:rPr lang="en-US" dirty="0"/>
              <a:t> </a:t>
            </a:r>
            <a:r>
              <a:rPr lang="en-US" dirty="0" err="1"/>
              <a:t>viena</a:t>
            </a:r>
            <a:r>
              <a:rPr lang="en-US" dirty="0"/>
              <a:t> (</a:t>
            </a:r>
            <a:r>
              <a:rPr lang="en-US" dirty="0" err="1"/>
              <a:t>jau</a:t>
            </a:r>
            <a:r>
              <a:rPr lang="en-US" dirty="0"/>
              <a:t> </a:t>
            </a:r>
            <a:r>
              <a:rPr lang="en-US" dirty="0" err="1"/>
              <a:t>dabar</a:t>
            </a:r>
            <a:r>
              <a:rPr lang="en-US" dirty="0"/>
              <a:t> </a:t>
            </a:r>
            <a:r>
              <a:rPr lang="en-US" dirty="0" err="1"/>
              <a:t>braižomi</a:t>
            </a:r>
            <a:r>
              <a:rPr lang="en-US" dirty="0"/>
              <a:t> </a:t>
            </a:r>
            <a:r>
              <a:rPr lang="en-US" dirty="0" err="1"/>
              <a:t>procesai</a:t>
            </a:r>
            <a:r>
              <a:rPr lang="en-US" dirty="0"/>
              <a:t>, </a:t>
            </a:r>
            <a:r>
              <a:rPr lang="en-US" dirty="0" err="1"/>
              <a:t>kaip</a:t>
            </a:r>
            <a:r>
              <a:rPr lang="en-US" dirty="0"/>
              <a:t> </a:t>
            </a:r>
            <a:r>
              <a:rPr lang="en-US" dirty="0" err="1"/>
              <a:t>prekės</a:t>
            </a:r>
            <a:r>
              <a:rPr lang="en-US" dirty="0"/>
              <a:t> bus </a:t>
            </a:r>
            <a:r>
              <a:rPr lang="en-US" dirty="0" err="1"/>
              <a:t>vienos</a:t>
            </a:r>
            <a:r>
              <a:rPr lang="en-US" dirty="0"/>
              <a:t> </a:t>
            </a:r>
            <a:r>
              <a:rPr lang="en-US" dirty="0" err="1"/>
              <a:t>valstybės</a:t>
            </a:r>
            <a:r>
              <a:rPr lang="en-US" dirty="0"/>
              <a:t> </a:t>
            </a:r>
            <a:r>
              <a:rPr lang="en-US" dirty="0" err="1"/>
              <a:t>muitinės</a:t>
            </a:r>
            <a:r>
              <a:rPr lang="en-US" dirty="0"/>
              <a:t> </a:t>
            </a:r>
            <a:r>
              <a:rPr lang="en-US" dirty="0" err="1"/>
              <a:t>priežiūroje</a:t>
            </a:r>
            <a:r>
              <a:rPr lang="en-US" dirty="0"/>
              <a:t>, o </a:t>
            </a:r>
            <a:r>
              <a:rPr lang="en-US" dirty="0" err="1"/>
              <a:t>sprendimus</a:t>
            </a:r>
            <a:r>
              <a:rPr lang="en-US" dirty="0"/>
              <a:t> </a:t>
            </a:r>
            <a:r>
              <a:rPr lang="en-US" dirty="0" err="1"/>
              <a:t>dėl</a:t>
            </a:r>
            <a:r>
              <a:rPr lang="en-US" dirty="0"/>
              <a:t> </a:t>
            </a:r>
            <a:r>
              <a:rPr lang="en-US" dirty="0" err="1"/>
              <a:t>jų</a:t>
            </a:r>
            <a:r>
              <a:rPr lang="en-US" dirty="0"/>
              <a:t> </a:t>
            </a:r>
            <a:r>
              <a:rPr lang="en-US" dirty="0" err="1"/>
              <a:t>priims</a:t>
            </a:r>
            <a:r>
              <a:rPr lang="en-US" dirty="0"/>
              <a:t> </a:t>
            </a:r>
            <a:r>
              <a:rPr lang="en-US" dirty="0" err="1"/>
              <a:t>kitos</a:t>
            </a:r>
            <a:r>
              <a:rPr lang="en-US" dirty="0"/>
              <a:t> </a:t>
            </a:r>
            <a:r>
              <a:rPr lang="en-US" dirty="0" err="1"/>
              <a:t>valstybės</a:t>
            </a:r>
            <a:r>
              <a:rPr lang="en-US" dirty="0"/>
              <a:t> </a:t>
            </a:r>
            <a:r>
              <a:rPr lang="en-US" dirty="0" err="1"/>
              <a:t>narės</a:t>
            </a:r>
            <a:r>
              <a:rPr lang="en-US" dirty="0"/>
              <a:t> </a:t>
            </a:r>
            <a:r>
              <a:rPr lang="en-US" dirty="0" err="1"/>
              <a:t>muitinė</a:t>
            </a:r>
            <a:r>
              <a:rPr lang="en-US" dirty="0"/>
              <a:t> </a:t>
            </a:r>
            <a:r>
              <a:rPr lang="en-US" dirty="0" err="1"/>
              <a:t>ir</a:t>
            </a:r>
            <a:r>
              <a:rPr lang="en-US" dirty="0"/>
              <a:t> pan., </a:t>
            </a:r>
            <a:r>
              <a:rPr lang="en-US" dirty="0" err="1"/>
              <a:t>dėl</a:t>
            </a:r>
            <a:r>
              <a:rPr lang="en-US" dirty="0"/>
              <a:t> ko </a:t>
            </a:r>
            <a:r>
              <a:rPr lang="en-US" dirty="0" err="1"/>
              <a:t>kyla</a:t>
            </a:r>
            <a:r>
              <a:rPr lang="en-US" dirty="0"/>
              <a:t> </a:t>
            </a:r>
            <a:r>
              <a:rPr lang="en-US" dirty="0" err="1"/>
              <a:t>dar</a:t>
            </a:r>
            <a:r>
              <a:rPr lang="en-US" dirty="0"/>
              <a:t> </a:t>
            </a:r>
            <a:r>
              <a:rPr lang="en-US" dirty="0" err="1"/>
              <a:t>didesnis</a:t>
            </a:r>
            <a:r>
              <a:rPr lang="en-US" dirty="0"/>
              <a:t> </a:t>
            </a:r>
            <a:r>
              <a:rPr lang="en-US" dirty="0" err="1"/>
              <a:t>poreikis</a:t>
            </a:r>
            <a:r>
              <a:rPr lang="en-US" dirty="0"/>
              <a:t> Lietuvos </a:t>
            </a:r>
            <a:r>
              <a:rPr lang="en-US" dirty="0" err="1"/>
              <a:t>muitinei</a:t>
            </a:r>
            <a:r>
              <a:rPr lang="en-US" dirty="0"/>
              <a:t>, </a:t>
            </a:r>
            <a:r>
              <a:rPr lang="en-US" dirty="0" err="1"/>
              <a:t>pirmiausia</a:t>
            </a:r>
            <a:r>
              <a:rPr lang="en-US" dirty="0"/>
              <a:t>, </a:t>
            </a:r>
            <a:r>
              <a:rPr lang="en-US" dirty="0" err="1"/>
              <a:t>pačiai</a:t>
            </a:r>
            <a:r>
              <a:rPr lang="en-US" dirty="0"/>
              <a:t> </a:t>
            </a:r>
            <a:r>
              <a:rPr lang="en-US" dirty="0" err="1"/>
              <a:t>pradėti</a:t>
            </a:r>
            <a:r>
              <a:rPr lang="en-US" dirty="0"/>
              <a:t> </a:t>
            </a:r>
            <a:r>
              <a:rPr lang="en-US" dirty="0" err="1"/>
              <a:t>dirbti</a:t>
            </a:r>
            <a:r>
              <a:rPr lang="en-US" dirty="0"/>
              <a:t> </a:t>
            </a:r>
            <a:r>
              <a:rPr lang="en-US" dirty="0" err="1"/>
              <a:t>kaip</a:t>
            </a:r>
            <a:r>
              <a:rPr lang="en-US" dirty="0"/>
              <a:t> </a:t>
            </a:r>
            <a:r>
              <a:rPr lang="en-US" dirty="0" err="1"/>
              <a:t>vienai</a:t>
            </a:r>
            <a:r>
              <a:rPr lang="en-US" dirty="0"/>
              <a:t>). Taip pat </a:t>
            </a:r>
            <a:r>
              <a:rPr lang="en-US" dirty="0" err="1"/>
              <a:t>ir</a:t>
            </a:r>
            <a:r>
              <a:rPr lang="en-US" dirty="0"/>
              <a:t> </a:t>
            </a:r>
            <a:r>
              <a:rPr lang="en-US" dirty="0" err="1"/>
              <a:t>kitos</a:t>
            </a:r>
            <a:r>
              <a:rPr lang="en-US" dirty="0"/>
              <a:t> </a:t>
            </a:r>
            <a:r>
              <a:rPr lang="en-US" dirty="0" err="1"/>
              <a:t>tendencijos</a:t>
            </a:r>
            <a:r>
              <a:rPr lang="en-US" dirty="0"/>
              <a:t> </a:t>
            </a:r>
            <a:r>
              <a:rPr lang="en-US" dirty="0" err="1"/>
              <a:t>dėl</a:t>
            </a:r>
            <a:r>
              <a:rPr lang="en-US" dirty="0"/>
              <a:t> </a:t>
            </a:r>
            <a:r>
              <a:rPr lang="en-US" dirty="0" err="1"/>
              <a:t>netrafinės</a:t>
            </a:r>
            <a:r>
              <a:rPr lang="en-US" dirty="0"/>
              <a:t> </a:t>
            </a:r>
            <a:r>
              <a:rPr lang="en-US" dirty="0" err="1"/>
              <a:t>priežiūros</a:t>
            </a:r>
            <a:r>
              <a:rPr lang="en-US" dirty="0"/>
              <a:t>, </a:t>
            </a:r>
            <a:r>
              <a:rPr lang="en-US" dirty="0" err="1"/>
              <a:t>draudimų</a:t>
            </a:r>
            <a:r>
              <a:rPr lang="en-US" dirty="0"/>
              <a:t> </a:t>
            </a:r>
            <a:r>
              <a:rPr lang="en-US" dirty="0" err="1"/>
              <a:t>ir</a:t>
            </a:r>
            <a:r>
              <a:rPr lang="en-US" dirty="0"/>
              <a:t> </a:t>
            </a:r>
            <a:r>
              <a:rPr lang="en-US" dirty="0" err="1"/>
              <a:t>apribojimų</a:t>
            </a:r>
            <a:r>
              <a:rPr lang="en-US" dirty="0"/>
              <a:t> </a:t>
            </a:r>
            <a:r>
              <a:rPr lang="en-US" dirty="0" err="1"/>
              <a:t>taikymo</a:t>
            </a:r>
            <a:r>
              <a:rPr lang="en-US" dirty="0"/>
              <a:t> </a:t>
            </a:r>
            <a:r>
              <a:rPr lang="en-US" dirty="0" err="1"/>
              <a:t>veiklos</a:t>
            </a:r>
            <a:r>
              <a:rPr lang="en-US" dirty="0"/>
              <a:t> </a:t>
            </a:r>
            <a:r>
              <a:rPr lang="en-US" dirty="0" err="1"/>
              <a:t>baro</a:t>
            </a:r>
            <a:r>
              <a:rPr lang="en-US" dirty="0"/>
              <a:t> </a:t>
            </a:r>
            <a:r>
              <a:rPr lang="en-US" dirty="0" err="1"/>
              <a:t>augimo</a:t>
            </a:r>
            <a:r>
              <a:rPr lang="en-US" dirty="0"/>
              <a:t> </a:t>
            </a:r>
            <a:r>
              <a:rPr lang="en-US" dirty="0" err="1"/>
              <a:t>muitinės</a:t>
            </a:r>
            <a:r>
              <a:rPr lang="en-US" dirty="0"/>
              <a:t> </a:t>
            </a:r>
            <a:r>
              <a:rPr lang="en-US" dirty="0" err="1"/>
              <a:t>veiklos</a:t>
            </a:r>
            <a:r>
              <a:rPr lang="en-US" dirty="0"/>
              <a:t> </a:t>
            </a:r>
            <a:r>
              <a:rPr lang="en-US" dirty="0" err="1"/>
              <a:t>srityje</a:t>
            </a:r>
            <a:r>
              <a:rPr lang="en-US" dirty="0"/>
              <a:t>, </a:t>
            </a:r>
            <a:r>
              <a:rPr lang="en-US" dirty="0" err="1"/>
              <a:t>kur</a:t>
            </a:r>
            <a:r>
              <a:rPr lang="en-US" dirty="0"/>
              <a:t> </a:t>
            </a:r>
            <a:r>
              <a:rPr lang="en-US" dirty="0" err="1"/>
              <a:t>reikalingi</a:t>
            </a:r>
            <a:r>
              <a:rPr lang="en-US" dirty="0"/>
              <a:t> </a:t>
            </a:r>
            <a:r>
              <a:rPr lang="en-US" dirty="0" err="1"/>
              <a:t>centralizuoti</a:t>
            </a:r>
            <a:r>
              <a:rPr lang="en-US" dirty="0"/>
              <a:t> </a:t>
            </a:r>
            <a:r>
              <a:rPr lang="en-US" dirty="0" err="1"/>
              <a:t>sprendimai</a:t>
            </a:r>
            <a:r>
              <a:rPr lang="en-US" dirty="0"/>
              <a:t> </a:t>
            </a:r>
            <a:r>
              <a:rPr lang="en-US" dirty="0" err="1"/>
              <a:t>ir</a:t>
            </a:r>
            <a:r>
              <a:rPr lang="en-US" dirty="0"/>
              <a:t> </a:t>
            </a:r>
            <a:r>
              <a:rPr lang="en-US" dirty="0" err="1"/>
              <a:t>vieningas</a:t>
            </a:r>
            <a:r>
              <a:rPr lang="en-US" dirty="0"/>
              <a:t> </a:t>
            </a:r>
            <a:r>
              <a:rPr lang="en-US" dirty="0" err="1"/>
              <a:t>teisės</a:t>
            </a:r>
            <a:r>
              <a:rPr lang="en-US" dirty="0"/>
              <a:t> </a:t>
            </a:r>
            <a:r>
              <a:rPr lang="en-US" dirty="0" err="1"/>
              <a:t>aktų</a:t>
            </a:r>
            <a:r>
              <a:rPr lang="en-US" dirty="0"/>
              <a:t> </a:t>
            </a:r>
            <a:r>
              <a:rPr lang="en-US" dirty="0" err="1"/>
              <a:t>taikymas</a:t>
            </a:r>
            <a:r>
              <a:rPr lang="en-US" dirty="0"/>
              <a:t>;</a:t>
            </a:r>
            <a:endParaRPr lang="en-US" dirty="0">
              <a:cs typeface="Calibri"/>
            </a:endParaRPr>
          </a:p>
          <a:p>
            <a:pPr marL="285750" indent="-285750">
              <a:buFont typeface="Arial"/>
              <a:buChar char="•"/>
            </a:pPr>
            <a:r>
              <a:rPr lang="en-US" b="1" dirty="0" err="1"/>
              <a:t>Poreikis</a:t>
            </a:r>
            <a:r>
              <a:rPr lang="en-US" b="1" dirty="0"/>
              <a:t> </a:t>
            </a:r>
            <a:r>
              <a:rPr lang="en-US" b="1" dirty="0" err="1"/>
              <a:t>atlikti</a:t>
            </a:r>
            <a:r>
              <a:rPr lang="en-US" b="1" dirty="0"/>
              <a:t> </a:t>
            </a:r>
            <a:r>
              <a:rPr lang="en-US" b="1" dirty="0" err="1"/>
              <a:t>daugiau</a:t>
            </a:r>
            <a:r>
              <a:rPr lang="en-US" b="1" dirty="0"/>
              <a:t> </a:t>
            </a:r>
            <a:r>
              <a:rPr lang="en-US" b="1" dirty="0" err="1"/>
              <a:t>su</a:t>
            </a:r>
            <a:r>
              <a:rPr lang="en-US" b="1" dirty="0"/>
              <a:t> </a:t>
            </a:r>
            <a:r>
              <a:rPr lang="en-US" b="1" dirty="0" err="1"/>
              <a:t>mažiau</a:t>
            </a:r>
            <a:r>
              <a:rPr lang="en-US" b="1" dirty="0"/>
              <a:t>:</a:t>
            </a:r>
            <a:r>
              <a:rPr lang="en-US" dirty="0"/>
              <a:t> </a:t>
            </a:r>
            <a:r>
              <a:rPr lang="en-US" dirty="0" err="1"/>
              <a:t>personalo</a:t>
            </a:r>
            <a:r>
              <a:rPr lang="en-US" dirty="0"/>
              <a:t> </a:t>
            </a:r>
            <a:r>
              <a:rPr lang="en-US" dirty="0" err="1"/>
              <a:t>ir</a:t>
            </a:r>
            <a:r>
              <a:rPr lang="en-US" dirty="0"/>
              <a:t> </a:t>
            </a:r>
            <a:r>
              <a:rPr lang="en-US" dirty="0" err="1"/>
              <a:t>darbo</a:t>
            </a:r>
            <a:r>
              <a:rPr lang="en-US" dirty="0"/>
              <a:t> </a:t>
            </a:r>
            <a:r>
              <a:rPr lang="en-US" dirty="0" err="1"/>
              <a:t>rinkos</a:t>
            </a:r>
            <a:r>
              <a:rPr lang="en-US" dirty="0"/>
              <a:t> </a:t>
            </a:r>
            <a:r>
              <a:rPr lang="en-US" dirty="0" err="1"/>
              <a:t>apskritai</a:t>
            </a:r>
            <a:r>
              <a:rPr lang="en-US" dirty="0"/>
              <a:t> </a:t>
            </a:r>
            <a:r>
              <a:rPr lang="en-US" dirty="0" err="1"/>
              <a:t>pokyčiai</a:t>
            </a:r>
            <a:r>
              <a:rPr lang="en-US" dirty="0"/>
              <a:t> </a:t>
            </a:r>
            <a:r>
              <a:rPr lang="en-US" dirty="0" err="1"/>
              <a:t>ir</a:t>
            </a:r>
            <a:r>
              <a:rPr lang="en-US" dirty="0"/>
              <a:t> </a:t>
            </a:r>
            <a:r>
              <a:rPr lang="en-US" dirty="0" err="1"/>
              <a:t>tendencijos</a:t>
            </a:r>
            <a:r>
              <a:rPr lang="en-US" dirty="0"/>
              <a:t>, </a:t>
            </a:r>
            <a:r>
              <a:rPr lang="en-US" dirty="0" err="1"/>
              <a:t>konkurencija</a:t>
            </a:r>
            <a:r>
              <a:rPr lang="en-US" dirty="0"/>
              <a:t> </a:t>
            </a:r>
            <a:r>
              <a:rPr lang="en-US" dirty="0" err="1"/>
              <a:t>dėl</a:t>
            </a:r>
            <a:r>
              <a:rPr lang="en-US" dirty="0"/>
              <a:t> </a:t>
            </a:r>
            <a:r>
              <a:rPr lang="en-US" dirty="0" err="1"/>
              <a:t>darbuotojų</a:t>
            </a:r>
            <a:r>
              <a:rPr lang="en-US" dirty="0"/>
              <a:t>; </a:t>
            </a:r>
            <a:r>
              <a:rPr lang="en-US" dirty="0" err="1"/>
              <a:t>reikalingos</a:t>
            </a:r>
            <a:r>
              <a:rPr lang="en-US" dirty="0"/>
              <a:t> </a:t>
            </a:r>
            <a:r>
              <a:rPr lang="en-US" dirty="0" err="1"/>
              <a:t>vertikalios</a:t>
            </a:r>
            <a:r>
              <a:rPr lang="en-US" dirty="0"/>
              <a:t> </a:t>
            </a:r>
            <a:r>
              <a:rPr lang="en-US" dirty="0" err="1"/>
              <a:t>ir</a:t>
            </a:r>
            <a:r>
              <a:rPr lang="en-US" dirty="0"/>
              <a:t> </a:t>
            </a:r>
            <a:r>
              <a:rPr lang="en-US" dirty="0" err="1"/>
              <a:t>horizontalios</a:t>
            </a:r>
            <a:r>
              <a:rPr lang="en-US" dirty="0"/>
              <a:t> </a:t>
            </a:r>
            <a:r>
              <a:rPr lang="en-US" dirty="0" err="1"/>
              <a:t>karjeros</a:t>
            </a:r>
            <a:r>
              <a:rPr lang="en-US" dirty="0"/>
              <a:t> </a:t>
            </a:r>
            <a:r>
              <a:rPr lang="en-US" dirty="0" err="1"/>
              <a:t>galimybės</a:t>
            </a:r>
            <a:r>
              <a:rPr lang="en-US" dirty="0"/>
              <a:t>, </a:t>
            </a:r>
            <a:r>
              <a:rPr lang="en-US" dirty="0" err="1"/>
              <a:t>kurias</a:t>
            </a:r>
            <a:r>
              <a:rPr lang="en-US" dirty="0"/>
              <a:t> </a:t>
            </a:r>
            <a:r>
              <a:rPr lang="en-US" dirty="0" err="1"/>
              <a:t>lengviau</a:t>
            </a:r>
            <a:r>
              <a:rPr lang="en-US" dirty="0"/>
              <a:t> </a:t>
            </a:r>
            <a:r>
              <a:rPr lang="en-US" dirty="0" err="1"/>
              <a:t>realizuoti</a:t>
            </a:r>
            <a:r>
              <a:rPr lang="en-US" dirty="0"/>
              <a:t> </a:t>
            </a:r>
            <a:r>
              <a:rPr lang="en-US" dirty="0" err="1"/>
              <a:t>didelėje</a:t>
            </a:r>
            <a:r>
              <a:rPr lang="en-US" dirty="0"/>
              <a:t> </a:t>
            </a:r>
            <a:r>
              <a:rPr lang="en-US" dirty="0" err="1"/>
              <a:t>struktūroje</a:t>
            </a:r>
            <a:r>
              <a:rPr lang="en-US" dirty="0"/>
              <a:t>; </a:t>
            </a:r>
            <a:r>
              <a:rPr lang="en-US" dirty="0" err="1"/>
              <a:t>reikalinga</a:t>
            </a:r>
            <a:r>
              <a:rPr lang="en-US" dirty="0"/>
              <a:t> </a:t>
            </a:r>
            <a:r>
              <a:rPr lang="en-US" dirty="0" err="1"/>
              <a:t>užtikrinti</a:t>
            </a:r>
            <a:r>
              <a:rPr lang="en-US" dirty="0"/>
              <a:t> </a:t>
            </a:r>
            <a:r>
              <a:rPr lang="en-US" dirty="0" err="1"/>
              <a:t>greitą</a:t>
            </a:r>
            <a:r>
              <a:rPr lang="en-US" dirty="0"/>
              <a:t> </a:t>
            </a:r>
            <a:r>
              <a:rPr lang="en-US" dirty="0" err="1"/>
              <a:t>žinių</a:t>
            </a:r>
            <a:r>
              <a:rPr lang="en-US" dirty="0"/>
              <a:t> </a:t>
            </a:r>
            <a:r>
              <a:rPr lang="en-US" dirty="0" err="1"/>
              <a:t>perdavimą</a:t>
            </a:r>
            <a:r>
              <a:rPr lang="en-US" dirty="0"/>
              <a:t> </a:t>
            </a:r>
            <a:r>
              <a:rPr lang="en-US" dirty="0" err="1"/>
              <a:t>ir</a:t>
            </a:r>
            <a:r>
              <a:rPr lang="en-US" dirty="0"/>
              <a:t> </a:t>
            </a:r>
            <a:r>
              <a:rPr lang="en-US" dirty="0" err="1"/>
              <a:t>perėmimą</a:t>
            </a:r>
            <a:r>
              <a:rPr lang="en-US" dirty="0"/>
              <a:t>;</a:t>
            </a:r>
          </a:p>
          <a:p>
            <a:pPr marL="285750" indent="-285750">
              <a:buFont typeface="Arial"/>
              <a:buChar char="•"/>
            </a:pPr>
            <a:r>
              <a:rPr lang="en-US" b="1" dirty="0" err="1"/>
              <a:t>Skaitmenizavimo</a:t>
            </a:r>
            <a:r>
              <a:rPr lang="en-US" b="1" dirty="0"/>
              <a:t> </a:t>
            </a:r>
            <a:r>
              <a:rPr lang="en-US" b="1" dirty="0" err="1"/>
              <a:t>ir</a:t>
            </a:r>
            <a:r>
              <a:rPr lang="en-US" b="1" dirty="0"/>
              <a:t> </a:t>
            </a:r>
            <a:r>
              <a:rPr lang="en-US" b="1" dirty="0" err="1"/>
              <a:t>nuotolinio</a:t>
            </a:r>
            <a:r>
              <a:rPr lang="en-US" b="1" dirty="0"/>
              <a:t> </a:t>
            </a:r>
            <a:r>
              <a:rPr lang="en-US" b="1" dirty="0" err="1"/>
              <a:t>darbo</a:t>
            </a:r>
            <a:r>
              <a:rPr lang="en-US" b="1" dirty="0"/>
              <a:t> </a:t>
            </a:r>
            <a:r>
              <a:rPr lang="en-US" b="1" dirty="0" err="1"/>
              <a:t>galimybės</a:t>
            </a:r>
            <a:r>
              <a:rPr lang="en-US" b="1" dirty="0"/>
              <a:t>:</a:t>
            </a:r>
            <a:r>
              <a:rPr lang="en-US" dirty="0"/>
              <a:t> </a:t>
            </a:r>
            <a:r>
              <a:rPr lang="en-US" dirty="0" err="1"/>
              <a:t>aprūpinimas</a:t>
            </a:r>
            <a:r>
              <a:rPr lang="en-US" dirty="0"/>
              <a:t> </a:t>
            </a:r>
            <a:r>
              <a:rPr lang="en-US" dirty="0" err="1"/>
              <a:t>nešiojamomis</a:t>
            </a:r>
            <a:r>
              <a:rPr lang="en-US" dirty="0"/>
              <a:t> </a:t>
            </a:r>
            <a:r>
              <a:rPr lang="en-US" dirty="0" err="1"/>
              <a:t>kompiuterinėmis</a:t>
            </a:r>
            <a:r>
              <a:rPr lang="en-US" dirty="0"/>
              <a:t> </a:t>
            </a:r>
            <a:r>
              <a:rPr lang="en-US" dirty="0" err="1"/>
              <a:t>darbo</a:t>
            </a:r>
            <a:r>
              <a:rPr lang="en-US" dirty="0"/>
              <a:t> </a:t>
            </a:r>
            <a:r>
              <a:rPr lang="en-US" dirty="0" err="1"/>
              <a:t>vietomis</a:t>
            </a:r>
            <a:r>
              <a:rPr lang="en-US" dirty="0"/>
              <a:t>, </a:t>
            </a:r>
            <a:r>
              <a:rPr lang="en-US" dirty="0" err="1"/>
              <a:t>debesijos</a:t>
            </a:r>
            <a:r>
              <a:rPr lang="en-US" dirty="0"/>
              <a:t> </a:t>
            </a:r>
            <a:r>
              <a:rPr lang="en-US" dirty="0" err="1"/>
              <a:t>paslaugos</a:t>
            </a:r>
            <a:r>
              <a:rPr lang="en-US" dirty="0"/>
              <a:t>, </a:t>
            </a:r>
            <a:r>
              <a:rPr lang="en-US" dirty="0" err="1"/>
              <a:t>skaitmenizuoti</a:t>
            </a:r>
            <a:r>
              <a:rPr lang="en-US" dirty="0"/>
              <a:t> </a:t>
            </a:r>
            <a:r>
              <a:rPr lang="en-US" dirty="0" err="1"/>
              <a:t>procesai</a:t>
            </a:r>
            <a:r>
              <a:rPr lang="en-US" dirty="0"/>
              <a:t>, </a:t>
            </a:r>
            <a:r>
              <a:rPr lang="en-US" dirty="0" err="1"/>
              <a:t>aukštas</a:t>
            </a:r>
            <a:r>
              <a:rPr lang="en-US" dirty="0"/>
              <a:t> </a:t>
            </a:r>
            <a:r>
              <a:rPr lang="en-US" dirty="0" err="1"/>
              <a:t>muitinės</a:t>
            </a:r>
            <a:r>
              <a:rPr lang="en-US" dirty="0"/>
              <a:t> IT </a:t>
            </a:r>
            <a:r>
              <a:rPr lang="en-US" dirty="0" err="1"/>
              <a:t>brandos</a:t>
            </a:r>
            <a:r>
              <a:rPr lang="en-US" dirty="0"/>
              <a:t> </a:t>
            </a:r>
            <a:r>
              <a:rPr lang="en-US" dirty="0" err="1"/>
              <a:t>ir</a:t>
            </a:r>
            <a:r>
              <a:rPr lang="en-US" dirty="0"/>
              <a:t> </a:t>
            </a:r>
            <a:r>
              <a:rPr lang="en-US" dirty="0" err="1"/>
              <a:t>saugos</a:t>
            </a:r>
            <a:r>
              <a:rPr lang="en-US" dirty="0"/>
              <a:t> </a:t>
            </a:r>
            <a:r>
              <a:rPr lang="en-US" dirty="0" err="1"/>
              <a:t>lygis</a:t>
            </a:r>
            <a:r>
              <a:rPr lang="en-US" dirty="0"/>
              <a:t> </a:t>
            </a:r>
            <a:r>
              <a:rPr lang="en-US" dirty="0" err="1"/>
              <a:t>leidžia</a:t>
            </a:r>
            <a:r>
              <a:rPr lang="en-US" dirty="0"/>
              <a:t> </a:t>
            </a:r>
            <a:r>
              <a:rPr lang="en-US" dirty="0" err="1"/>
              <a:t>efektyviau</a:t>
            </a:r>
            <a:r>
              <a:rPr lang="en-US" dirty="0"/>
              <a:t> </a:t>
            </a:r>
            <a:r>
              <a:rPr lang="en-US" dirty="0" err="1"/>
              <a:t>organizuoti</a:t>
            </a:r>
            <a:r>
              <a:rPr lang="en-US" dirty="0"/>
              <a:t> </a:t>
            </a:r>
            <a:r>
              <a:rPr lang="en-US" dirty="0" err="1"/>
              <a:t>darbus</a:t>
            </a:r>
            <a:r>
              <a:rPr lang="en-US" dirty="0"/>
              <a:t>, </a:t>
            </a:r>
            <a:r>
              <a:rPr lang="en-US" dirty="0" err="1"/>
              <a:t>neprisirišti</a:t>
            </a:r>
            <a:r>
              <a:rPr lang="en-US" dirty="0"/>
              <a:t> </a:t>
            </a:r>
            <a:r>
              <a:rPr lang="en-US" dirty="0" err="1"/>
              <a:t>prie</a:t>
            </a:r>
            <a:r>
              <a:rPr lang="en-US" dirty="0"/>
              <a:t> </a:t>
            </a:r>
            <a:r>
              <a:rPr lang="en-US" dirty="0" err="1"/>
              <a:t>fizinės</a:t>
            </a:r>
            <a:r>
              <a:rPr lang="en-US" dirty="0"/>
              <a:t> </a:t>
            </a:r>
            <a:r>
              <a:rPr lang="en-US" dirty="0" err="1"/>
              <a:t>darbo</a:t>
            </a:r>
            <a:r>
              <a:rPr lang="en-US" dirty="0"/>
              <a:t> </a:t>
            </a:r>
            <a:r>
              <a:rPr lang="en-US" dirty="0" err="1"/>
              <a:t>vietos</a:t>
            </a:r>
            <a:r>
              <a:rPr lang="en-US" dirty="0"/>
              <a:t> (ne </a:t>
            </a:r>
            <a:r>
              <a:rPr lang="en-US" dirty="0" err="1"/>
              <a:t>visiems</a:t>
            </a:r>
            <a:r>
              <a:rPr lang="en-US" dirty="0"/>
              <a:t>, </a:t>
            </a:r>
            <a:r>
              <a:rPr lang="en-US" dirty="0" err="1"/>
              <a:t>tačiau</a:t>
            </a:r>
            <a:r>
              <a:rPr lang="en-US" dirty="0"/>
              <a:t> </a:t>
            </a:r>
            <a:r>
              <a:rPr lang="en-US" dirty="0" err="1"/>
              <a:t>didžiajai</a:t>
            </a:r>
            <a:r>
              <a:rPr lang="en-US" dirty="0"/>
              <a:t> </a:t>
            </a:r>
            <a:r>
              <a:rPr lang="en-US" dirty="0" err="1"/>
              <a:t>daliai</a:t>
            </a:r>
            <a:r>
              <a:rPr lang="en-US" dirty="0"/>
              <a:t> </a:t>
            </a:r>
            <a:r>
              <a:rPr lang="en-US" dirty="0" err="1"/>
              <a:t>muitinio</a:t>
            </a:r>
            <a:r>
              <a:rPr lang="en-US" dirty="0"/>
              <a:t> </a:t>
            </a:r>
            <a:r>
              <a:rPr lang="en-US" dirty="0" err="1"/>
              <a:t>įforminimo</a:t>
            </a:r>
            <a:r>
              <a:rPr lang="en-US" dirty="0"/>
              <a:t> </a:t>
            </a:r>
            <a:r>
              <a:rPr lang="en-US" dirty="0" err="1"/>
              <a:t>neatliekančių</a:t>
            </a:r>
            <a:r>
              <a:rPr lang="en-US" dirty="0"/>
              <a:t> </a:t>
            </a:r>
            <a:r>
              <a:rPr lang="en-US" dirty="0" err="1"/>
              <a:t>darbuotojų</a:t>
            </a:r>
            <a:r>
              <a:rPr lang="en-US" dirty="0"/>
              <a:t>), kas </a:t>
            </a:r>
            <a:r>
              <a:rPr lang="en-US" dirty="0" err="1"/>
              <a:t>leidžia</a:t>
            </a:r>
            <a:r>
              <a:rPr lang="en-US" dirty="0"/>
              <a:t> </a:t>
            </a:r>
            <a:r>
              <a:rPr lang="en-US" dirty="0" err="1"/>
              <a:t>pertvarkyti</a:t>
            </a:r>
            <a:r>
              <a:rPr lang="en-US" dirty="0"/>
              <a:t> </a:t>
            </a:r>
            <a:r>
              <a:rPr lang="en-US" dirty="0" err="1"/>
              <a:t>darbo</a:t>
            </a:r>
            <a:r>
              <a:rPr lang="en-US" dirty="0"/>
              <a:t> </a:t>
            </a:r>
            <a:r>
              <a:rPr lang="en-US" dirty="0" err="1"/>
              <a:t>organizavimą</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3042FCC9-74F8-4541-AEE0-F29E74437BDA}" type="slidenum">
              <a:rPr lang="lt-LT" smtClean="0"/>
              <a:t>5</a:t>
            </a:fld>
            <a:endParaRPr lang="lt-LT"/>
          </a:p>
        </p:txBody>
      </p:sp>
    </p:spTree>
    <p:extLst>
      <p:ext uri="{BB962C8B-B14F-4D97-AF65-F5344CB8AC3E}">
        <p14:creationId xmlns:p14="http://schemas.microsoft.com/office/powerpoint/2010/main" val="2889031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dirty="0">
                <a:effectLst/>
                <a:latin typeface="Calibri" panose="020F0502020204030204" pitchFamily="34" charset="0"/>
                <a:ea typeface="Times New Roman" panose="02020603050405020304" pitchFamily="18" charset="0"/>
              </a:rPr>
              <a:t>Inicijuotais projektais ir priemonėmis siekiama gerinti klientų patirtį ir modernizuoti organizaciją.</a:t>
            </a:r>
            <a:endParaRPr lang="lt-LT" sz="1800" dirty="0">
              <a:effectLst/>
              <a:latin typeface="Calibri" panose="020F0502020204030204" pitchFamily="34" charset="0"/>
              <a:ea typeface="Calibri" panose="020F0502020204030204" pitchFamily="34" charset="0"/>
            </a:endParaRPr>
          </a:p>
          <a:p>
            <a:r>
              <a:rPr lang="lt-LT" sz="1200" dirty="0">
                <a:latin typeface="Arial"/>
                <a:cs typeface="Arial"/>
              </a:rPr>
              <a:t>Ar tai bus greitai ir efektyviai  – priklausys nuo verslo ir muitinės geranoriško dialogo</a:t>
            </a:r>
          </a:p>
        </p:txBody>
      </p:sp>
      <p:sp>
        <p:nvSpPr>
          <p:cNvPr id="4" name="Slide Number Placeholder 3"/>
          <p:cNvSpPr>
            <a:spLocks noGrp="1"/>
          </p:cNvSpPr>
          <p:nvPr>
            <p:ph type="sldNum" sz="quarter" idx="5"/>
          </p:nvPr>
        </p:nvSpPr>
        <p:spPr/>
        <p:txBody>
          <a:bodyPr/>
          <a:lstStyle/>
          <a:p>
            <a:fld id="{E98BE164-3940-4860-B377-B1695AC1EEE2}" type="slidenum">
              <a:rPr lang="lt-LT" smtClean="0"/>
              <a:t>6</a:t>
            </a:fld>
            <a:endParaRPr lang="lt-LT"/>
          </a:p>
        </p:txBody>
      </p:sp>
    </p:spTree>
    <p:extLst>
      <p:ext uri="{BB962C8B-B14F-4D97-AF65-F5344CB8AC3E}">
        <p14:creationId xmlns:p14="http://schemas.microsoft.com/office/powerpoint/2010/main" val="3788841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8EA63-EEA6-528E-7973-25E36A7BA4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F0CA0-F415-4341-753E-6BA0CB29A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AA311B-7832-89B5-3D3B-546999A1C055}"/>
              </a:ext>
            </a:extLst>
          </p:cNvPr>
          <p:cNvSpPr>
            <a:spLocks noGrp="1"/>
          </p:cNvSpPr>
          <p:nvPr>
            <p:ph type="body" idx="1"/>
          </p:nvPr>
        </p:nvSpPr>
        <p:spPr/>
        <p:txBody>
          <a:bodyPr/>
          <a:lstStyle/>
          <a:p>
            <a:pPr marL="12700">
              <a:lnSpc>
                <a:spcPct val="100000"/>
              </a:lnSpc>
              <a:spcBef>
                <a:spcPts val="100"/>
              </a:spcBef>
            </a:pPr>
            <a:r>
              <a:rPr lang="lt-LT" sz="1200" noProof="0" dirty="0">
                <a:latin typeface="Arial"/>
                <a:cs typeface="Arial"/>
              </a:rPr>
              <a:t>Teisinės aplinkos sukūrimas:</a:t>
            </a:r>
          </a:p>
          <a:p>
            <a:pPr marL="12700">
              <a:lnSpc>
                <a:spcPct val="100000"/>
              </a:lnSpc>
              <a:spcBef>
                <a:spcPts val="100"/>
              </a:spcBef>
            </a:pPr>
            <a:r>
              <a:rPr lang="lt-LT" sz="1200" noProof="0" dirty="0">
                <a:latin typeface="Arial"/>
                <a:cs typeface="Arial"/>
              </a:rPr>
              <a:t>- Muitinės įstatymo, Mokesčių administravimo įstatymo, Vidaus tarnybos statuto pakeitimo projektų parengimas ir patvirtinimas;</a:t>
            </a:r>
          </a:p>
          <a:p>
            <a:pPr marL="12700">
              <a:lnSpc>
                <a:spcPct val="100000"/>
              </a:lnSpc>
              <a:spcBef>
                <a:spcPts val="100"/>
              </a:spcBef>
            </a:pPr>
            <a:r>
              <a:rPr lang="lt-LT" sz="1200" noProof="0" dirty="0">
                <a:latin typeface="Arial"/>
                <a:cs typeface="Arial"/>
              </a:rPr>
              <a:t>- LRV nutarimo projektas dėl sutikimo reorganizuoti muitinės įstaigas;</a:t>
            </a:r>
          </a:p>
          <a:p>
            <a:pPr marL="12700">
              <a:lnSpc>
                <a:spcPct val="100000"/>
              </a:lnSpc>
              <a:spcBef>
                <a:spcPts val="100"/>
              </a:spcBef>
            </a:pPr>
            <a:endParaRPr lang="lt-LT" sz="1200" noProof="0" dirty="0">
              <a:latin typeface="Arial"/>
              <a:cs typeface="Arial"/>
            </a:endParaRPr>
          </a:p>
          <a:p>
            <a:pPr marL="12700">
              <a:lnSpc>
                <a:spcPct val="100000"/>
              </a:lnSpc>
              <a:spcBef>
                <a:spcPts val="100"/>
              </a:spcBef>
            </a:pPr>
            <a:r>
              <a:rPr lang="lt-LT" sz="1200" noProof="0" dirty="0">
                <a:latin typeface="Arial"/>
                <a:cs typeface="Arial"/>
              </a:rPr>
              <a:t>Pokyčių sprendimai:</a:t>
            </a:r>
          </a:p>
          <a:p>
            <a:pPr marL="12700">
              <a:lnSpc>
                <a:spcPct val="100000"/>
              </a:lnSpc>
              <a:spcBef>
                <a:spcPts val="100"/>
              </a:spcBef>
            </a:pPr>
            <a:r>
              <a:rPr lang="lt-LT" sz="1200" noProof="0" dirty="0">
                <a:latin typeface="Arial"/>
                <a:cs typeface="Arial"/>
              </a:rPr>
              <a:t>- Reorganizavimo sąlygų aprašas;</a:t>
            </a:r>
          </a:p>
          <a:p>
            <a:pPr marL="12700">
              <a:lnSpc>
                <a:spcPct val="100000"/>
              </a:lnSpc>
              <a:spcBef>
                <a:spcPts val="100"/>
              </a:spcBef>
            </a:pPr>
            <a:r>
              <a:rPr lang="lt-LT" sz="1200" noProof="0" dirty="0">
                <a:latin typeface="Arial"/>
                <a:cs typeface="Arial"/>
              </a:rPr>
              <a:t>- Sprendimas dėl muitinės įstaigų reorganizavimo;</a:t>
            </a:r>
          </a:p>
          <a:p>
            <a:pPr marL="12700">
              <a:lnSpc>
                <a:spcPct val="100000"/>
              </a:lnSpc>
              <a:spcBef>
                <a:spcPts val="100"/>
              </a:spcBef>
            </a:pPr>
            <a:r>
              <a:rPr lang="lt-LT" sz="1200" noProof="0" dirty="0">
                <a:latin typeface="Arial"/>
                <a:cs typeface="Arial"/>
              </a:rPr>
              <a:t>- Įstaigos nuostatai;</a:t>
            </a:r>
          </a:p>
          <a:p>
            <a:pPr marL="12700">
              <a:lnSpc>
                <a:spcPct val="100000"/>
              </a:lnSpc>
              <a:spcBef>
                <a:spcPts val="100"/>
              </a:spcBef>
            </a:pPr>
            <a:r>
              <a:rPr lang="lt-LT" sz="1200" noProof="0" dirty="0">
                <a:latin typeface="Arial"/>
                <a:cs typeface="Arial"/>
              </a:rPr>
              <a:t>- Administracijos struktūra;</a:t>
            </a:r>
          </a:p>
          <a:p>
            <a:pPr marL="12700">
              <a:lnSpc>
                <a:spcPct val="100000"/>
              </a:lnSpc>
              <a:spcBef>
                <a:spcPts val="100"/>
              </a:spcBef>
            </a:pPr>
            <a:r>
              <a:rPr lang="lt-LT" sz="1200" noProof="0" dirty="0">
                <a:latin typeface="Arial"/>
                <a:cs typeface="Arial"/>
              </a:rPr>
              <a:t>- Padalinių nuostatai;</a:t>
            </a:r>
          </a:p>
          <a:p>
            <a:pPr marL="12700">
              <a:lnSpc>
                <a:spcPct val="100000"/>
              </a:lnSpc>
              <a:spcBef>
                <a:spcPts val="100"/>
              </a:spcBef>
            </a:pPr>
            <a:r>
              <a:rPr lang="lt-LT" sz="1200" noProof="0" dirty="0">
                <a:latin typeface="Arial"/>
                <a:cs typeface="Arial"/>
              </a:rPr>
              <a:t>- Pareigybių aprašymai;</a:t>
            </a:r>
          </a:p>
          <a:p>
            <a:pPr marL="12700">
              <a:lnSpc>
                <a:spcPct val="100000"/>
              </a:lnSpc>
              <a:spcBef>
                <a:spcPts val="100"/>
              </a:spcBef>
            </a:pPr>
            <a:r>
              <a:rPr lang="lt-LT" sz="1200" noProof="0" dirty="0">
                <a:latin typeface="Arial"/>
                <a:cs typeface="Arial"/>
              </a:rPr>
              <a:t>- Personalo klausimai (konsultacijos su darbuotojų atstovais, įspėjimai dėl pareigybių naikinimo, siūlymai užimti pareigas, mokymai, įforminimas ir kt.)</a:t>
            </a:r>
          </a:p>
          <a:p>
            <a:pPr marL="12700">
              <a:lnSpc>
                <a:spcPct val="100000"/>
              </a:lnSpc>
              <a:spcBef>
                <a:spcPts val="100"/>
              </a:spcBef>
            </a:pPr>
            <a:r>
              <a:rPr lang="lt-LT" sz="1200" noProof="0" dirty="0">
                <a:latin typeface="Arial"/>
                <a:cs typeface="Arial"/>
              </a:rPr>
              <a:t>- Veiklos procesų koregavimas;</a:t>
            </a:r>
          </a:p>
          <a:p>
            <a:pPr marL="12700">
              <a:lnSpc>
                <a:spcPct val="100000"/>
              </a:lnSpc>
              <a:spcBef>
                <a:spcPts val="100"/>
              </a:spcBef>
            </a:pPr>
            <a:r>
              <a:rPr lang="lt-LT" sz="1200" noProof="0" dirty="0">
                <a:latin typeface="Arial"/>
                <a:cs typeface="Arial"/>
              </a:rPr>
              <a:t>- Vidinių teisės aktų, dėl pasikeitusių veiklos procesų, parengimas;</a:t>
            </a:r>
          </a:p>
          <a:p>
            <a:pPr marL="12700">
              <a:lnSpc>
                <a:spcPct val="100000"/>
              </a:lnSpc>
              <a:spcBef>
                <a:spcPts val="100"/>
              </a:spcBef>
            </a:pPr>
            <a:r>
              <a:rPr lang="lt-LT" sz="1200" noProof="0" dirty="0">
                <a:latin typeface="Arial"/>
                <a:cs typeface="Arial"/>
              </a:rPr>
              <a:t>- IT pakeitimo planas;</a:t>
            </a:r>
          </a:p>
          <a:p>
            <a:pPr marL="12700">
              <a:lnSpc>
                <a:spcPct val="100000"/>
              </a:lnSpc>
              <a:spcBef>
                <a:spcPts val="100"/>
              </a:spcBef>
            </a:pPr>
            <a:r>
              <a:rPr lang="lt-LT" sz="1200" noProof="0" dirty="0">
                <a:latin typeface="Arial"/>
                <a:cs typeface="Arial"/>
              </a:rPr>
              <a:t>- Finansų ir turto valdymo klausimai;</a:t>
            </a:r>
          </a:p>
          <a:p>
            <a:pPr marL="12700">
              <a:lnSpc>
                <a:spcPct val="100000"/>
              </a:lnSpc>
              <a:spcBef>
                <a:spcPts val="100"/>
              </a:spcBef>
            </a:pPr>
            <a:endParaRPr lang="lt-LT" sz="1200" noProof="0" dirty="0">
              <a:latin typeface="Arial"/>
              <a:cs typeface="Arial"/>
            </a:endParaRPr>
          </a:p>
          <a:p>
            <a:pPr marL="12700">
              <a:lnSpc>
                <a:spcPct val="100000"/>
              </a:lnSpc>
              <a:spcBef>
                <a:spcPts val="100"/>
              </a:spcBef>
            </a:pPr>
            <a:r>
              <a:rPr lang="lt-LT" sz="1200" noProof="0" dirty="0">
                <a:latin typeface="Arial"/>
                <a:cs typeface="Arial"/>
              </a:rPr>
              <a:t>Pokyčių įteisinimas:</a:t>
            </a:r>
          </a:p>
          <a:p>
            <a:pPr marL="12700">
              <a:lnSpc>
                <a:spcPct val="100000"/>
              </a:lnSpc>
              <a:spcBef>
                <a:spcPts val="100"/>
              </a:spcBef>
            </a:pPr>
            <a:r>
              <a:rPr lang="lt-LT" sz="1200" noProof="0" dirty="0">
                <a:latin typeface="Arial"/>
                <a:cs typeface="Arial"/>
              </a:rPr>
              <a:t>- Naujos įstaigos įregistravimas Juridinių asmenų registre;</a:t>
            </a:r>
          </a:p>
          <a:p>
            <a:pPr marL="12700">
              <a:lnSpc>
                <a:spcPct val="100000"/>
              </a:lnSpc>
              <a:spcBef>
                <a:spcPts val="100"/>
              </a:spcBef>
            </a:pPr>
            <a:r>
              <a:rPr lang="lt-LT" sz="1200" noProof="0" dirty="0">
                <a:latin typeface="Arial"/>
                <a:cs typeface="Arial"/>
              </a:rPr>
              <a:t>- Muitinės įstaigų išregistravimas iš Juridinių asmenų registro  </a:t>
            </a:r>
          </a:p>
          <a:p>
            <a:pPr marL="12700">
              <a:lnSpc>
                <a:spcPct val="100000"/>
              </a:lnSpc>
              <a:spcBef>
                <a:spcPts val="100"/>
              </a:spcBef>
            </a:pPr>
            <a:r>
              <a:rPr lang="lt-LT" sz="1200" noProof="0" dirty="0">
                <a:latin typeface="Arial"/>
                <a:cs typeface="Arial"/>
              </a:rPr>
              <a:t> </a:t>
            </a:r>
            <a:endParaRPr lang="en-IE" sz="1200" noProof="0" dirty="0">
              <a:latin typeface="Arial"/>
              <a:cs typeface="Arial"/>
            </a:endParaRPr>
          </a:p>
        </p:txBody>
      </p:sp>
      <p:sp>
        <p:nvSpPr>
          <p:cNvPr id="4" name="Slide Number Placeholder 3">
            <a:extLst>
              <a:ext uri="{FF2B5EF4-FFF2-40B4-BE49-F238E27FC236}">
                <a16:creationId xmlns:a16="http://schemas.microsoft.com/office/drawing/2014/main" id="{4871F2C6-39FA-C93B-A1AE-E9D9207713F4}"/>
              </a:ext>
            </a:extLst>
          </p:cNvPr>
          <p:cNvSpPr>
            <a:spLocks noGrp="1"/>
          </p:cNvSpPr>
          <p:nvPr>
            <p:ph type="sldNum" sz="quarter" idx="5"/>
          </p:nvPr>
        </p:nvSpPr>
        <p:spPr/>
        <p:txBody>
          <a:bodyPr/>
          <a:lstStyle/>
          <a:p>
            <a:fld id="{E98BE164-3940-4860-B377-B1695AC1EEE2}" type="slidenum">
              <a:rPr lang="lt-LT" smtClean="0"/>
              <a:t>7</a:t>
            </a:fld>
            <a:endParaRPr lang="lt-LT"/>
          </a:p>
        </p:txBody>
      </p:sp>
    </p:spTree>
    <p:extLst>
      <p:ext uri="{BB962C8B-B14F-4D97-AF65-F5344CB8AC3E}">
        <p14:creationId xmlns:p14="http://schemas.microsoft.com/office/powerpoint/2010/main" val="877599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Pokyčių rizikos:</a:t>
            </a:r>
          </a:p>
          <a:p>
            <a:r>
              <a:rPr lang="lt-LT" b="1" dirty="0"/>
              <a:t>- išorinės </a:t>
            </a:r>
            <a:r>
              <a:rPr lang="lt-LT" dirty="0"/>
              <a:t>(politinio palaikymo stoka, verslo pasipriešinimas pokyčiams).</a:t>
            </a:r>
          </a:p>
          <a:p>
            <a:r>
              <a:rPr lang="lt-LT" dirty="0"/>
              <a:t>Valdomos išorinės komunikacijos priemonėmis (pranešimai spaudai, verslo informavimo apie numatomus pokyčius ir t.t.).</a:t>
            </a:r>
          </a:p>
          <a:p>
            <a:endParaRPr lang="lt-LT" dirty="0"/>
          </a:p>
          <a:p>
            <a:r>
              <a:rPr lang="lt-LT" b="1" dirty="0"/>
              <a:t>- vidinės  </a:t>
            </a:r>
            <a:r>
              <a:rPr lang="lt-LT" dirty="0"/>
              <a:t>(susiję su darbuotojų pasipriešinimu pokyčiams, institucijos gebėjimu prisitaikyti pereinamuoju laikotarpiu)</a:t>
            </a:r>
          </a:p>
          <a:p>
            <a:r>
              <a:rPr lang="lt-LT" dirty="0"/>
              <a:t>Numatoma, kad iki 100 darbuotojų gali palikti tarnybą (darbą) muitinėje. Šiuo metu dėl laikinai uždarytų pasienio postų personalo poreikis muitinėje yra sumažėjęs, tačiau komplektavimas vykdomas siekiant kompensuoti galimą darbuotojų netekimą dėl numatomų pokyčių.</a:t>
            </a:r>
          </a:p>
          <a:p>
            <a:r>
              <a:rPr lang="lt-LT" dirty="0"/>
              <a:t>Mažinant darbuotojų pasipriešinimą pokyčiams – darbuotojai (atstovai) bus įtraukti į sprendimų priėmimo procesą, taip pat informacija apie sprendimus bus teikiama vidinės komunikacijos priemonėmis.</a:t>
            </a:r>
          </a:p>
        </p:txBody>
      </p:sp>
      <p:sp>
        <p:nvSpPr>
          <p:cNvPr id="4" name="Skaidrės numerio vietos rezervavimo ženklas 3"/>
          <p:cNvSpPr>
            <a:spLocks noGrp="1"/>
          </p:cNvSpPr>
          <p:nvPr>
            <p:ph type="sldNum" sz="quarter" idx="5"/>
          </p:nvPr>
        </p:nvSpPr>
        <p:spPr/>
        <p:txBody>
          <a:bodyPr/>
          <a:lstStyle/>
          <a:p>
            <a:fld id="{3042FCC9-74F8-4541-AEE0-F29E74437BDA}" type="slidenum">
              <a:rPr lang="lt-LT" smtClean="0"/>
              <a:t>8</a:t>
            </a:fld>
            <a:endParaRPr lang="lt-LT"/>
          </a:p>
        </p:txBody>
      </p:sp>
    </p:spTree>
    <p:extLst>
      <p:ext uri="{BB962C8B-B14F-4D97-AF65-F5344CB8AC3E}">
        <p14:creationId xmlns:p14="http://schemas.microsoft.com/office/powerpoint/2010/main" val="2930895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FE4E0-E029-1D27-5A07-FB8BF8212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7445E4-E2A1-6FFA-9E8D-3B10CFDC9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88E47-AF1E-0812-65CC-14D8B922DC2B}"/>
              </a:ext>
            </a:extLst>
          </p:cNvPr>
          <p:cNvSpPr>
            <a:spLocks noGrp="1"/>
          </p:cNvSpPr>
          <p:nvPr>
            <p:ph type="body" idx="1"/>
          </p:nvPr>
        </p:nvSpPr>
        <p:spPr/>
        <p:txBody>
          <a:bodyPr/>
          <a:lstStyle/>
          <a:p>
            <a:endParaRPr lang="en-IE" sz="1200" noProof="0" dirty="0">
              <a:latin typeface="Arial"/>
              <a:cs typeface="Arial"/>
            </a:endParaRPr>
          </a:p>
        </p:txBody>
      </p:sp>
      <p:sp>
        <p:nvSpPr>
          <p:cNvPr id="4" name="Slide Number Placeholder 3">
            <a:extLst>
              <a:ext uri="{FF2B5EF4-FFF2-40B4-BE49-F238E27FC236}">
                <a16:creationId xmlns:a16="http://schemas.microsoft.com/office/drawing/2014/main" id="{FCFC6028-E876-9FB9-9A2F-D5EAE902AD7A}"/>
              </a:ext>
            </a:extLst>
          </p:cNvPr>
          <p:cNvSpPr>
            <a:spLocks noGrp="1"/>
          </p:cNvSpPr>
          <p:nvPr>
            <p:ph type="sldNum" sz="quarter" idx="5"/>
          </p:nvPr>
        </p:nvSpPr>
        <p:spPr/>
        <p:txBody>
          <a:bodyPr/>
          <a:lstStyle/>
          <a:p>
            <a:fld id="{E98BE164-3940-4860-B377-B1695AC1EEE2}" type="slidenum">
              <a:rPr lang="lt-LT" smtClean="0"/>
              <a:t>9</a:t>
            </a:fld>
            <a:endParaRPr lang="lt-LT"/>
          </a:p>
        </p:txBody>
      </p:sp>
    </p:spTree>
    <p:extLst>
      <p:ext uri="{BB962C8B-B14F-4D97-AF65-F5344CB8AC3E}">
        <p14:creationId xmlns:p14="http://schemas.microsoft.com/office/powerpoint/2010/main" val="1607057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0F7B0F4-7FBC-64BE-604F-C23408E9B9B5}"/>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FBCC02F8-AF45-33ED-7EDF-3065BCC480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DE4E6278-8BFA-ACE1-353E-196FD2E697A5}"/>
              </a:ext>
            </a:extLst>
          </p:cNvPr>
          <p:cNvSpPr>
            <a:spLocks noGrp="1"/>
          </p:cNvSpPr>
          <p:nvPr>
            <p:ph type="dt" sz="half" idx="10"/>
          </p:nvPr>
        </p:nvSpPr>
        <p:spPr/>
        <p:txBody>
          <a:bodyPr/>
          <a:lstStyle/>
          <a:p>
            <a:fld id="{34FB17B0-5DCB-4D21-827E-0A6C9CF16020}" type="datetimeFigureOut">
              <a:rPr lang="lt-LT" smtClean="0"/>
              <a:t>2026-03-09</a:t>
            </a:fld>
            <a:endParaRPr lang="lt-LT"/>
          </a:p>
        </p:txBody>
      </p:sp>
      <p:sp>
        <p:nvSpPr>
          <p:cNvPr id="5" name="Poraštės vietos rezervavimo ženklas 4">
            <a:extLst>
              <a:ext uri="{FF2B5EF4-FFF2-40B4-BE49-F238E27FC236}">
                <a16:creationId xmlns:a16="http://schemas.microsoft.com/office/drawing/2014/main" id="{E11803B3-3598-8486-7474-7C2D0AFD753A}"/>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919BC8C1-DC8C-011A-6E5F-EA409AF08DC9}"/>
              </a:ext>
            </a:extLst>
          </p:cNvPr>
          <p:cNvSpPr>
            <a:spLocks noGrp="1"/>
          </p:cNvSpPr>
          <p:nvPr>
            <p:ph type="sldNum" sz="quarter" idx="12"/>
          </p:nvPr>
        </p:nvSpPr>
        <p:spPr/>
        <p:txBody>
          <a:bodyPr/>
          <a:lstStyle/>
          <a:p>
            <a:fld id="{35996AB2-DE21-47C5-BA76-657C58E6E6E3}" type="slidenum">
              <a:rPr lang="lt-LT" smtClean="0"/>
              <a:t>‹#›</a:t>
            </a:fld>
            <a:endParaRPr lang="lt-LT"/>
          </a:p>
        </p:txBody>
      </p:sp>
    </p:spTree>
    <p:extLst>
      <p:ext uri="{BB962C8B-B14F-4D97-AF65-F5344CB8AC3E}">
        <p14:creationId xmlns:p14="http://schemas.microsoft.com/office/powerpoint/2010/main" val="180151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FC9C03D-3626-04F5-0D87-7C7A86559596}"/>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DA9762B5-BB15-3ABA-75C8-24FBFDA649E0}"/>
              </a:ext>
            </a:extLst>
          </p:cNvPr>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BD7BB7C8-463A-7831-2FB6-D61FDE34383B}"/>
              </a:ext>
            </a:extLst>
          </p:cNvPr>
          <p:cNvSpPr>
            <a:spLocks noGrp="1"/>
          </p:cNvSpPr>
          <p:nvPr>
            <p:ph type="dt" sz="half" idx="10"/>
          </p:nvPr>
        </p:nvSpPr>
        <p:spPr/>
        <p:txBody>
          <a:bodyPr/>
          <a:lstStyle/>
          <a:p>
            <a:fld id="{34FB17B0-5DCB-4D21-827E-0A6C9CF16020}" type="datetimeFigureOut">
              <a:rPr lang="lt-LT" smtClean="0"/>
              <a:t>2026-03-09</a:t>
            </a:fld>
            <a:endParaRPr lang="lt-LT"/>
          </a:p>
        </p:txBody>
      </p:sp>
      <p:sp>
        <p:nvSpPr>
          <p:cNvPr id="5" name="Poraštės vietos rezervavimo ženklas 4">
            <a:extLst>
              <a:ext uri="{FF2B5EF4-FFF2-40B4-BE49-F238E27FC236}">
                <a16:creationId xmlns:a16="http://schemas.microsoft.com/office/drawing/2014/main" id="{8918A54A-F39D-40A0-6B2A-7077258B6560}"/>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6264128C-91BA-33D7-BD97-13DCB16F03D0}"/>
              </a:ext>
            </a:extLst>
          </p:cNvPr>
          <p:cNvSpPr>
            <a:spLocks noGrp="1"/>
          </p:cNvSpPr>
          <p:nvPr>
            <p:ph type="sldNum" sz="quarter" idx="12"/>
          </p:nvPr>
        </p:nvSpPr>
        <p:spPr/>
        <p:txBody>
          <a:bodyPr/>
          <a:lstStyle/>
          <a:p>
            <a:fld id="{35996AB2-DE21-47C5-BA76-657C58E6E6E3}" type="slidenum">
              <a:rPr lang="lt-LT" smtClean="0"/>
              <a:t>‹#›</a:t>
            </a:fld>
            <a:endParaRPr lang="lt-LT"/>
          </a:p>
        </p:txBody>
      </p:sp>
    </p:spTree>
    <p:extLst>
      <p:ext uri="{BB962C8B-B14F-4D97-AF65-F5344CB8AC3E}">
        <p14:creationId xmlns:p14="http://schemas.microsoft.com/office/powerpoint/2010/main" val="109179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794AD11C-D1EF-8B4F-05F1-75F322A6FF50}"/>
              </a:ext>
            </a:extLst>
          </p:cNvPr>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2ACAC3A8-ECDD-8A79-4BDC-88F62EC9BBC4}"/>
              </a:ext>
            </a:extLst>
          </p:cNvPr>
          <p:cNvSpPr>
            <a:spLocks noGrp="1"/>
          </p:cNvSpPr>
          <p:nvPr>
            <p:ph type="body" orient="vert" idx="1"/>
          </p:nvPr>
        </p:nvSpPr>
        <p:spPr>
          <a:xfrm>
            <a:off x="838200" y="365125"/>
            <a:ext cx="7734300" cy="5811838"/>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11C2F26D-852F-6777-6F37-C8D8D8A5F56E}"/>
              </a:ext>
            </a:extLst>
          </p:cNvPr>
          <p:cNvSpPr>
            <a:spLocks noGrp="1"/>
          </p:cNvSpPr>
          <p:nvPr>
            <p:ph type="dt" sz="half" idx="10"/>
          </p:nvPr>
        </p:nvSpPr>
        <p:spPr/>
        <p:txBody>
          <a:bodyPr/>
          <a:lstStyle/>
          <a:p>
            <a:fld id="{34FB17B0-5DCB-4D21-827E-0A6C9CF16020}" type="datetimeFigureOut">
              <a:rPr lang="lt-LT" smtClean="0"/>
              <a:t>2026-03-09</a:t>
            </a:fld>
            <a:endParaRPr lang="lt-LT"/>
          </a:p>
        </p:txBody>
      </p:sp>
      <p:sp>
        <p:nvSpPr>
          <p:cNvPr id="5" name="Poraštės vietos rezervavimo ženklas 4">
            <a:extLst>
              <a:ext uri="{FF2B5EF4-FFF2-40B4-BE49-F238E27FC236}">
                <a16:creationId xmlns:a16="http://schemas.microsoft.com/office/drawing/2014/main" id="{B37BFF9E-AC6D-5C80-C2DF-4A9AE0B2F94F}"/>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F0A60484-D6A7-4345-4134-99A571CFF263}"/>
              </a:ext>
            </a:extLst>
          </p:cNvPr>
          <p:cNvSpPr>
            <a:spLocks noGrp="1"/>
          </p:cNvSpPr>
          <p:nvPr>
            <p:ph type="sldNum" sz="quarter" idx="12"/>
          </p:nvPr>
        </p:nvSpPr>
        <p:spPr/>
        <p:txBody>
          <a:bodyPr/>
          <a:lstStyle/>
          <a:p>
            <a:fld id="{35996AB2-DE21-47C5-BA76-657C58E6E6E3}" type="slidenum">
              <a:rPr lang="lt-LT" smtClean="0"/>
              <a:t>‹#›</a:t>
            </a:fld>
            <a:endParaRPr lang="lt-LT"/>
          </a:p>
        </p:txBody>
      </p:sp>
    </p:spTree>
    <p:extLst>
      <p:ext uri="{BB962C8B-B14F-4D97-AF65-F5344CB8AC3E}">
        <p14:creationId xmlns:p14="http://schemas.microsoft.com/office/powerpoint/2010/main" val="2488065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154029A-4EE7-4A6B-C6CB-81332473AF76}"/>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5C34A3C2-69F3-DE4E-4ED2-FFDBF6A25DAB}"/>
              </a:ext>
            </a:extLst>
          </p:cNvPr>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83B9DEAE-B09B-B33A-508A-49651E933B20}"/>
              </a:ext>
            </a:extLst>
          </p:cNvPr>
          <p:cNvSpPr>
            <a:spLocks noGrp="1"/>
          </p:cNvSpPr>
          <p:nvPr>
            <p:ph type="dt" sz="half" idx="10"/>
          </p:nvPr>
        </p:nvSpPr>
        <p:spPr/>
        <p:txBody>
          <a:bodyPr/>
          <a:lstStyle/>
          <a:p>
            <a:fld id="{34FB17B0-5DCB-4D21-827E-0A6C9CF16020}" type="datetimeFigureOut">
              <a:rPr lang="lt-LT" smtClean="0"/>
              <a:t>2026-03-09</a:t>
            </a:fld>
            <a:endParaRPr lang="lt-LT"/>
          </a:p>
        </p:txBody>
      </p:sp>
      <p:sp>
        <p:nvSpPr>
          <p:cNvPr id="5" name="Poraštės vietos rezervavimo ženklas 4">
            <a:extLst>
              <a:ext uri="{FF2B5EF4-FFF2-40B4-BE49-F238E27FC236}">
                <a16:creationId xmlns:a16="http://schemas.microsoft.com/office/drawing/2014/main" id="{6C1E22EE-8CAF-F88D-CF94-866E9D597B44}"/>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A0CDDB9E-93E7-59FB-C2D6-FE40F5F579E4}"/>
              </a:ext>
            </a:extLst>
          </p:cNvPr>
          <p:cNvSpPr>
            <a:spLocks noGrp="1"/>
          </p:cNvSpPr>
          <p:nvPr>
            <p:ph type="sldNum" sz="quarter" idx="12"/>
          </p:nvPr>
        </p:nvSpPr>
        <p:spPr/>
        <p:txBody>
          <a:bodyPr/>
          <a:lstStyle/>
          <a:p>
            <a:fld id="{35996AB2-DE21-47C5-BA76-657C58E6E6E3}" type="slidenum">
              <a:rPr lang="lt-LT" smtClean="0"/>
              <a:t>‹#›</a:t>
            </a:fld>
            <a:endParaRPr lang="lt-LT"/>
          </a:p>
        </p:txBody>
      </p:sp>
    </p:spTree>
    <p:extLst>
      <p:ext uri="{BB962C8B-B14F-4D97-AF65-F5344CB8AC3E}">
        <p14:creationId xmlns:p14="http://schemas.microsoft.com/office/powerpoint/2010/main" val="2566302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FDEC81E-5926-44DC-3B90-5ED27A34139A}"/>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a:extLst>
              <a:ext uri="{FF2B5EF4-FFF2-40B4-BE49-F238E27FC236}">
                <a16:creationId xmlns:a16="http://schemas.microsoft.com/office/drawing/2014/main" id="{608469BE-6F0A-7511-932C-8DB2295559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ECA936B8-1E4C-636E-5DB9-20F4180F35E8}"/>
              </a:ext>
            </a:extLst>
          </p:cNvPr>
          <p:cNvSpPr>
            <a:spLocks noGrp="1"/>
          </p:cNvSpPr>
          <p:nvPr>
            <p:ph type="dt" sz="half" idx="10"/>
          </p:nvPr>
        </p:nvSpPr>
        <p:spPr/>
        <p:txBody>
          <a:bodyPr/>
          <a:lstStyle/>
          <a:p>
            <a:fld id="{34FB17B0-5DCB-4D21-827E-0A6C9CF16020}" type="datetimeFigureOut">
              <a:rPr lang="lt-LT" smtClean="0"/>
              <a:t>2026-03-09</a:t>
            </a:fld>
            <a:endParaRPr lang="lt-LT"/>
          </a:p>
        </p:txBody>
      </p:sp>
      <p:sp>
        <p:nvSpPr>
          <p:cNvPr id="5" name="Poraštės vietos rezervavimo ženklas 4">
            <a:extLst>
              <a:ext uri="{FF2B5EF4-FFF2-40B4-BE49-F238E27FC236}">
                <a16:creationId xmlns:a16="http://schemas.microsoft.com/office/drawing/2014/main" id="{F52BE79F-A0C9-918A-E648-AFB2407A54D8}"/>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D6073C12-E3DC-EE38-54EA-E83F148C44A7}"/>
              </a:ext>
            </a:extLst>
          </p:cNvPr>
          <p:cNvSpPr>
            <a:spLocks noGrp="1"/>
          </p:cNvSpPr>
          <p:nvPr>
            <p:ph type="sldNum" sz="quarter" idx="12"/>
          </p:nvPr>
        </p:nvSpPr>
        <p:spPr/>
        <p:txBody>
          <a:bodyPr/>
          <a:lstStyle/>
          <a:p>
            <a:fld id="{35996AB2-DE21-47C5-BA76-657C58E6E6E3}" type="slidenum">
              <a:rPr lang="lt-LT" smtClean="0"/>
              <a:t>‹#›</a:t>
            </a:fld>
            <a:endParaRPr lang="lt-LT"/>
          </a:p>
        </p:txBody>
      </p:sp>
    </p:spTree>
    <p:extLst>
      <p:ext uri="{BB962C8B-B14F-4D97-AF65-F5344CB8AC3E}">
        <p14:creationId xmlns:p14="http://schemas.microsoft.com/office/powerpoint/2010/main" val="324241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CFBD8F5-2FF2-F9EE-1185-2705A6B6B9A7}"/>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889F867E-D043-237A-5607-30D17175110F}"/>
              </a:ext>
            </a:extLst>
          </p:cNvPr>
          <p:cNvSpPr>
            <a:spLocks noGrp="1"/>
          </p:cNvSpPr>
          <p:nvPr>
            <p:ph sz="half" idx="1"/>
          </p:nvPr>
        </p:nvSpPr>
        <p:spPr>
          <a:xfrm>
            <a:off x="838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7AAC2517-D876-1D44-0315-75C8C3EED13C}"/>
              </a:ext>
            </a:extLst>
          </p:cNvPr>
          <p:cNvSpPr>
            <a:spLocks noGrp="1"/>
          </p:cNvSpPr>
          <p:nvPr>
            <p:ph sz="half" idx="2"/>
          </p:nvPr>
        </p:nvSpPr>
        <p:spPr>
          <a:xfrm>
            <a:off x="6172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F399824A-998A-956D-8646-36C993013244}"/>
              </a:ext>
            </a:extLst>
          </p:cNvPr>
          <p:cNvSpPr>
            <a:spLocks noGrp="1"/>
          </p:cNvSpPr>
          <p:nvPr>
            <p:ph type="dt" sz="half" idx="10"/>
          </p:nvPr>
        </p:nvSpPr>
        <p:spPr/>
        <p:txBody>
          <a:bodyPr/>
          <a:lstStyle/>
          <a:p>
            <a:fld id="{34FB17B0-5DCB-4D21-827E-0A6C9CF16020}" type="datetimeFigureOut">
              <a:rPr lang="lt-LT" smtClean="0"/>
              <a:t>2026-03-09</a:t>
            </a:fld>
            <a:endParaRPr lang="lt-LT"/>
          </a:p>
        </p:txBody>
      </p:sp>
      <p:sp>
        <p:nvSpPr>
          <p:cNvPr id="6" name="Poraštės vietos rezervavimo ženklas 5">
            <a:extLst>
              <a:ext uri="{FF2B5EF4-FFF2-40B4-BE49-F238E27FC236}">
                <a16:creationId xmlns:a16="http://schemas.microsoft.com/office/drawing/2014/main" id="{23D4FDEF-F098-4303-82AB-2928A1BD246B}"/>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C4131A62-0941-183D-34C0-656339BCFB35}"/>
              </a:ext>
            </a:extLst>
          </p:cNvPr>
          <p:cNvSpPr>
            <a:spLocks noGrp="1"/>
          </p:cNvSpPr>
          <p:nvPr>
            <p:ph type="sldNum" sz="quarter" idx="12"/>
          </p:nvPr>
        </p:nvSpPr>
        <p:spPr/>
        <p:txBody>
          <a:bodyPr/>
          <a:lstStyle/>
          <a:p>
            <a:fld id="{35996AB2-DE21-47C5-BA76-657C58E6E6E3}" type="slidenum">
              <a:rPr lang="lt-LT" smtClean="0"/>
              <a:t>‹#›</a:t>
            </a:fld>
            <a:endParaRPr lang="lt-LT"/>
          </a:p>
        </p:txBody>
      </p:sp>
    </p:spTree>
    <p:extLst>
      <p:ext uri="{BB962C8B-B14F-4D97-AF65-F5344CB8AC3E}">
        <p14:creationId xmlns:p14="http://schemas.microsoft.com/office/powerpoint/2010/main" val="1968932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AB6B856-597E-46BD-BCEF-44E4E4F8A25E}"/>
              </a:ext>
            </a:extLst>
          </p:cNvPr>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a:extLst>
              <a:ext uri="{FF2B5EF4-FFF2-40B4-BE49-F238E27FC236}">
                <a16:creationId xmlns:a16="http://schemas.microsoft.com/office/drawing/2014/main" id="{8B907A34-828A-FC33-1CAC-AD968A3B3A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Turinio vietos rezervavimo ženklas 3">
            <a:extLst>
              <a:ext uri="{FF2B5EF4-FFF2-40B4-BE49-F238E27FC236}">
                <a16:creationId xmlns:a16="http://schemas.microsoft.com/office/drawing/2014/main" id="{41B473F9-9D1F-C448-7603-CE00EE9C1CEB}"/>
              </a:ext>
            </a:extLst>
          </p:cNvPr>
          <p:cNvSpPr>
            <a:spLocks noGrp="1"/>
          </p:cNvSpPr>
          <p:nvPr>
            <p:ph sz="half" idx="2"/>
          </p:nvPr>
        </p:nvSpPr>
        <p:spPr>
          <a:xfrm>
            <a:off x="839788" y="2505075"/>
            <a:ext cx="5157787"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47958F72-2DCA-F4C9-6D00-D394A6D18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Turinio vietos rezervavimo ženklas 5">
            <a:extLst>
              <a:ext uri="{FF2B5EF4-FFF2-40B4-BE49-F238E27FC236}">
                <a16:creationId xmlns:a16="http://schemas.microsoft.com/office/drawing/2014/main" id="{12250624-9E7F-9D5F-49A0-3153FF60CB55}"/>
              </a:ext>
            </a:extLst>
          </p:cNvPr>
          <p:cNvSpPr>
            <a:spLocks noGrp="1"/>
          </p:cNvSpPr>
          <p:nvPr>
            <p:ph sz="quarter" idx="4"/>
          </p:nvPr>
        </p:nvSpPr>
        <p:spPr>
          <a:xfrm>
            <a:off x="6172200" y="2505075"/>
            <a:ext cx="5183188"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4F8EAE06-B367-8BF2-907D-5BAC6FDA876C}"/>
              </a:ext>
            </a:extLst>
          </p:cNvPr>
          <p:cNvSpPr>
            <a:spLocks noGrp="1"/>
          </p:cNvSpPr>
          <p:nvPr>
            <p:ph type="dt" sz="half" idx="10"/>
          </p:nvPr>
        </p:nvSpPr>
        <p:spPr/>
        <p:txBody>
          <a:bodyPr/>
          <a:lstStyle/>
          <a:p>
            <a:fld id="{34FB17B0-5DCB-4D21-827E-0A6C9CF16020}" type="datetimeFigureOut">
              <a:rPr lang="lt-LT" smtClean="0"/>
              <a:t>2026-03-09</a:t>
            </a:fld>
            <a:endParaRPr lang="lt-LT"/>
          </a:p>
        </p:txBody>
      </p:sp>
      <p:sp>
        <p:nvSpPr>
          <p:cNvPr id="8" name="Poraštės vietos rezervavimo ženklas 7">
            <a:extLst>
              <a:ext uri="{FF2B5EF4-FFF2-40B4-BE49-F238E27FC236}">
                <a16:creationId xmlns:a16="http://schemas.microsoft.com/office/drawing/2014/main" id="{6DAB4C46-B49D-B951-BB16-B6093D8DC5A6}"/>
              </a:ext>
            </a:extLst>
          </p:cNvPr>
          <p:cNvSpPr>
            <a:spLocks noGrp="1"/>
          </p:cNvSpPr>
          <p:nvPr>
            <p:ph type="ftr" sz="quarter" idx="11"/>
          </p:nvPr>
        </p:nvSpPr>
        <p:spPr/>
        <p:txBody>
          <a:bodyPr/>
          <a:lstStyle/>
          <a:p>
            <a:endParaRPr lang="lt-LT"/>
          </a:p>
        </p:txBody>
      </p:sp>
      <p:sp>
        <p:nvSpPr>
          <p:cNvPr id="9" name="Skaidrės numerio vietos rezervavimo ženklas 8">
            <a:extLst>
              <a:ext uri="{FF2B5EF4-FFF2-40B4-BE49-F238E27FC236}">
                <a16:creationId xmlns:a16="http://schemas.microsoft.com/office/drawing/2014/main" id="{F34639D8-5441-B934-E231-2A85E164155B}"/>
              </a:ext>
            </a:extLst>
          </p:cNvPr>
          <p:cNvSpPr>
            <a:spLocks noGrp="1"/>
          </p:cNvSpPr>
          <p:nvPr>
            <p:ph type="sldNum" sz="quarter" idx="12"/>
          </p:nvPr>
        </p:nvSpPr>
        <p:spPr/>
        <p:txBody>
          <a:bodyPr/>
          <a:lstStyle/>
          <a:p>
            <a:fld id="{35996AB2-DE21-47C5-BA76-657C58E6E6E3}" type="slidenum">
              <a:rPr lang="lt-LT" smtClean="0"/>
              <a:t>‹#›</a:t>
            </a:fld>
            <a:endParaRPr lang="lt-LT"/>
          </a:p>
        </p:txBody>
      </p:sp>
    </p:spTree>
    <p:extLst>
      <p:ext uri="{BB962C8B-B14F-4D97-AF65-F5344CB8AC3E}">
        <p14:creationId xmlns:p14="http://schemas.microsoft.com/office/powerpoint/2010/main" val="39187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8358C96-9BCC-6D5B-6733-7D1D25DB1E2B}"/>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F8B389A9-1F7D-FBAB-9883-293A013BF967}"/>
              </a:ext>
            </a:extLst>
          </p:cNvPr>
          <p:cNvSpPr>
            <a:spLocks noGrp="1"/>
          </p:cNvSpPr>
          <p:nvPr>
            <p:ph type="dt" sz="half" idx="10"/>
          </p:nvPr>
        </p:nvSpPr>
        <p:spPr/>
        <p:txBody>
          <a:bodyPr/>
          <a:lstStyle/>
          <a:p>
            <a:fld id="{34FB17B0-5DCB-4D21-827E-0A6C9CF16020}" type="datetimeFigureOut">
              <a:rPr lang="lt-LT" smtClean="0"/>
              <a:t>2026-03-09</a:t>
            </a:fld>
            <a:endParaRPr lang="lt-LT"/>
          </a:p>
        </p:txBody>
      </p:sp>
      <p:sp>
        <p:nvSpPr>
          <p:cNvPr id="4" name="Poraštės vietos rezervavimo ženklas 3">
            <a:extLst>
              <a:ext uri="{FF2B5EF4-FFF2-40B4-BE49-F238E27FC236}">
                <a16:creationId xmlns:a16="http://schemas.microsoft.com/office/drawing/2014/main" id="{950A5539-299C-3FF1-4A64-56359F692840}"/>
              </a:ext>
            </a:extLst>
          </p:cNvPr>
          <p:cNvSpPr>
            <a:spLocks noGrp="1"/>
          </p:cNvSpPr>
          <p:nvPr>
            <p:ph type="ftr" sz="quarter" idx="11"/>
          </p:nvPr>
        </p:nvSpPr>
        <p:spPr/>
        <p:txBody>
          <a:bodyPr/>
          <a:lstStyle/>
          <a:p>
            <a:endParaRPr lang="lt-LT"/>
          </a:p>
        </p:txBody>
      </p:sp>
      <p:sp>
        <p:nvSpPr>
          <p:cNvPr id="5" name="Skaidrės numerio vietos rezervavimo ženklas 4">
            <a:extLst>
              <a:ext uri="{FF2B5EF4-FFF2-40B4-BE49-F238E27FC236}">
                <a16:creationId xmlns:a16="http://schemas.microsoft.com/office/drawing/2014/main" id="{B7CD615B-86D8-ACF7-6797-86DA4E4D60A3}"/>
              </a:ext>
            </a:extLst>
          </p:cNvPr>
          <p:cNvSpPr>
            <a:spLocks noGrp="1"/>
          </p:cNvSpPr>
          <p:nvPr>
            <p:ph type="sldNum" sz="quarter" idx="12"/>
          </p:nvPr>
        </p:nvSpPr>
        <p:spPr/>
        <p:txBody>
          <a:bodyPr/>
          <a:lstStyle/>
          <a:p>
            <a:fld id="{35996AB2-DE21-47C5-BA76-657C58E6E6E3}" type="slidenum">
              <a:rPr lang="lt-LT" smtClean="0"/>
              <a:t>‹#›</a:t>
            </a:fld>
            <a:endParaRPr lang="lt-LT"/>
          </a:p>
        </p:txBody>
      </p:sp>
    </p:spTree>
    <p:extLst>
      <p:ext uri="{BB962C8B-B14F-4D97-AF65-F5344CB8AC3E}">
        <p14:creationId xmlns:p14="http://schemas.microsoft.com/office/powerpoint/2010/main" val="2252325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B654C17F-7766-0C10-65E8-E59FD3E2AEEC}"/>
              </a:ext>
            </a:extLst>
          </p:cNvPr>
          <p:cNvSpPr>
            <a:spLocks noGrp="1"/>
          </p:cNvSpPr>
          <p:nvPr>
            <p:ph type="dt" sz="half" idx="10"/>
          </p:nvPr>
        </p:nvSpPr>
        <p:spPr/>
        <p:txBody>
          <a:bodyPr/>
          <a:lstStyle/>
          <a:p>
            <a:fld id="{34FB17B0-5DCB-4D21-827E-0A6C9CF16020}" type="datetimeFigureOut">
              <a:rPr lang="lt-LT" smtClean="0"/>
              <a:t>2026-03-09</a:t>
            </a:fld>
            <a:endParaRPr lang="lt-LT"/>
          </a:p>
        </p:txBody>
      </p:sp>
      <p:sp>
        <p:nvSpPr>
          <p:cNvPr id="3" name="Poraštės vietos rezervavimo ženklas 2">
            <a:extLst>
              <a:ext uri="{FF2B5EF4-FFF2-40B4-BE49-F238E27FC236}">
                <a16:creationId xmlns:a16="http://schemas.microsoft.com/office/drawing/2014/main" id="{C7650544-A972-2250-555A-ADE7D17E91CE}"/>
              </a:ext>
            </a:extLst>
          </p:cNvPr>
          <p:cNvSpPr>
            <a:spLocks noGrp="1"/>
          </p:cNvSpPr>
          <p:nvPr>
            <p:ph type="ftr" sz="quarter" idx="11"/>
          </p:nvPr>
        </p:nvSpPr>
        <p:spPr/>
        <p:txBody>
          <a:bodyPr/>
          <a:lstStyle/>
          <a:p>
            <a:endParaRPr lang="lt-LT"/>
          </a:p>
        </p:txBody>
      </p:sp>
      <p:sp>
        <p:nvSpPr>
          <p:cNvPr id="4" name="Skaidrės numerio vietos rezervavimo ženklas 3">
            <a:extLst>
              <a:ext uri="{FF2B5EF4-FFF2-40B4-BE49-F238E27FC236}">
                <a16:creationId xmlns:a16="http://schemas.microsoft.com/office/drawing/2014/main" id="{0797BDE4-61D8-23EC-1C66-266299F09712}"/>
              </a:ext>
            </a:extLst>
          </p:cNvPr>
          <p:cNvSpPr>
            <a:spLocks noGrp="1"/>
          </p:cNvSpPr>
          <p:nvPr>
            <p:ph type="sldNum" sz="quarter" idx="12"/>
          </p:nvPr>
        </p:nvSpPr>
        <p:spPr/>
        <p:txBody>
          <a:bodyPr/>
          <a:lstStyle/>
          <a:p>
            <a:fld id="{35996AB2-DE21-47C5-BA76-657C58E6E6E3}" type="slidenum">
              <a:rPr lang="lt-LT" smtClean="0"/>
              <a:t>‹#›</a:t>
            </a:fld>
            <a:endParaRPr lang="lt-LT"/>
          </a:p>
        </p:txBody>
      </p:sp>
    </p:spTree>
    <p:extLst>
      <p:ext uri="{BB962C8B-B14F-4D97-AF65-F5344CB8AC3E}">
        <p14:creationId xmlns:p14="http://schemas.microsoft.com/office/powerpoint/2010/main" val="2486465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98DDF34-FCC0-60AC-E534-7E787CB2E92A}"/>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a:extLst>
              <a:ext uri="{FF2B5EF4-FFF2-40B4-BE49-F238E27FC236}">
                <a16:creationId xmlns:a16="http://schemas.microsoft.com/office/drawing/2014/main" id="{F7EC9B25-13D3-B262-D961-1A172A1A00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866637DA-6749-451D-46CA-025E42D9A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4F1D8552-BBEA-78BA-7879-063C206A9076}"/>
              </a:ext>
            </a:extLst>
          </p:cNvPr>
          <p:cNvSpPr>
            <a:spLocks noGrp="1"/>
          </p:cNvSpPr>
          <p:nvPr>
            <p:ph type="dt" sz="half" idx="10"/>
          </p:nvPr>
        </p:nvSpPr>
        <p:spPr/>
        <p:txBody>
          <a:bodyPr/>
          <a:lstStyle/>
          <a:p>
            <a:fld id="{34FB17B0-5DCB-4D21-827E-0A6C9CF16020}" type="datetimeFigureOut">
              <a:rPr lang="lt-LT" smtClean="0"/>
              <a:t>2026-03-09</a:t>
            </a:fld>
            <a:endParaRPr lang="lt-LT"/>
          </a:p>
        </p:txBody>
      </p:sp>
      <p:sp>
        <p:nvSpPr>
          <p:cNvPr id="6" name="Poraštės vietos rezervavimo ženklas 5">
            <a:extLst>
              <a:ext uri="{FF2B5EF4-FFF2-40B4-BE49-F238E27FC236}">
                <a16:creationId xmlns:a16="http://schemas.microsoft.com/office/drawing/2014/main" id="{98DB041E-962F-E38F-1065-8E738C5765FD}"/>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E85B0BA1-64CE-11AC-1808-3B6F346ED0AE}"/>
              </a:ext>
            </a:extLst>
          </p:cNvPr>
          <p:cNvSpPr>
            <a:spLocks noGrp="1"/>
          </p:cNvSpPr>
          <p:nvPr>
            <p:ph type="sldNum" sz="quarter" idx="12"/>
          </p:nvPr>
        </p:nvSpPr>
        <p:spPr/>
        <p:txBody>
          <a:bodyPr/>
          <a:lstStyle/>
          <a:p>
            <a:fld id="{35996AB2-DE21-47C5-BA76-657C58E6E6E3}" type="slidenum">
              <a:rPr lang="lt-LT" smtClean="0"/>
              <a:t>‹#›</a:t>
            </a:fld>
            <a:endParaRPr lang="lt-LT"/>
          </a:p>
        </p:txBody>
      </p:sp>
    </p:spTree>
    <p:extLst>
      <p:ext uri="{BB962C8B-B14F-4D97-AF65-F5344CB8AC3E}">
        <p14:creationId xmlns:p14="http://schemas.microsoft.com/office/powerpoint/2010/main" val="3949436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8C16395-F665-5158-9255-F17372A8EC04}"/>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0B86179A-FEDE-4EFD-F95B-39C8E327C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EF9CFFA0-06C7-22ED-F2BF-62162037C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5257F06B-695B-7C7A-5020-6DE3E336A117}"/>
              </a:ext>
            </a:extLst>
          </p:cNvPr>
          <p:cNvSpPr>
            <a:spLocks noGrp="1"/>
          </p:cNvSpPr>
          <p:nvPr>
            <p:ph type="dt" sz="half" idx="10"/>
          </p:nvPr>
        </p:nvSpPr>
        <p:spPr/>
        <p:txBody>
          <a:bodyPr/>
          <a:lstStyle/>
          <a:p>
            <a:fld id="{34FB17B0-5DCB-4D21-827E-0A6C9CF16020}" type="datetimeFigureOut">
              <a:rPr lang="lt-LT" smtClean="0"/>
              <a:t>2026-03-09</a:t>
            </a:fld>
            <a:endParaRPr lang="lt-LT"/>
          </a:p>
        </p:txBody>
      </p:sp>
      <p:sp>
        <p:nvSpPr>
          <p:cNvPr id="6" name="Poraštės vietos rezervavimo ženklas 5">
            <a:extLst>
              <a:ext uri="{FF2B5EF4-FFF2-40B4-BE49-F238E27FC236}">
                <a16:creationId xmlns:a16="http://schemas.microsoft.com/office/drawing/2014/main" id="{A8948C00-9472-410E-9878-A74221E62965}"/>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8D5E2777-1A39-6851-7788-59BF69890AE0}"/>
              </a:ext>
            </a:extLst>
          </p:cNvPr>
          <p:cNvSpPr>
            <a:spLocks noGrp="1"/>
          </p:cNvSpPr>
          <p:nvPr>
            <p:ph type="sldNum" sz="quarter" idx="12"/>
          </p:nvPr>
        </p:nvSpPr>
        <p:spPr/>
        <p:txBody>
          <a:bodyPr/>
          <a:lstStyle/>
          <a:p>
            <a:fld id="{35996AB2-DE21-47C5-BA76-657C58E6E6E3}" type="slidenum">
              <a:rPr lang="lt-LT" smtClean="0"/>
              <a:t>‹#›</a:t>
            </a:fld>
            <a:endParaRPr lang="lt-LT"/>
          </a:p>
        </p:txBody>
      </p:sp>
    </p:spTree>
    <p:extLst>
      <p:ext uri="{BB962C8B-B14F-4D97-AF65-F5344CB8AC3E}">
        <p14:creationId xmlns:p14="http://schemas.microsoft.com/office/powerpoint/2010/main" val="1716808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F6043598-D37D-8009-5970-AC64FAECF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57BBF43B-3908-9FDC-A58C-A892A1E48D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1B9C6C35-72BA-8304-B71B-EC62ADCD1E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FB17B0-5DCB-4D21-827E-0A6C9CF16020}" type="datetimeFigureOut">
              <a:rPr lang="lt-LT" smtClean="0"/>
              <a:t>2026-03-09</a:t>
            </a:fld>
            <a:endParaRPr lang="lt-LT"/>
          </a:p>
        </p:txBody>
      </p:sp>
      <p:sp>
        <p:nvSpPr>
          <p:cNvPr id="5" name="Poraštės vietos rezervavimo ženklas 4">
            <a:extLst>
              <a:ext uri="{FF2B5EF4-FFF2-40B4-BE49-F238E27FC236}">
                <a16:creationId xmlns:a16="http://schemas.microsoft.com/office/drawing/2014/main" id="{68C8293A-7D22-B404-3070-F5A20F9B8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C2E781F5-46DE-4E40-D6AE-9F8CD4672E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996AB2-DE21-47C5-BA76-657C58E6E6E3}" type="slidenum">
              <a:rPr lang="lt-LT" smtClean="0"/>
              <a:t>‹#›</a:t>
            </a:fld>
            <a:endParaRPr lang="lt-LT"/>
          </a:p>
        </p:txBody>
      </p:sp>
    </p:spTree>
    <p:extLst>
      <p:ext uri="{BB962C8B-B14F-4D97-AF65-F5344CB8AC3E}">
        <p14:creationId xmlns:p14="http://schemas.microsoft.com/office/powerpoint/2010/main" val="542348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499496-5E53-6447-592C-C4B792FF7724}"/>
              </a:ext>
            </a:extLst>
          </p:cNvPr>
          <p:cNvPicPr>
            <a:picLocks noChangeAspect="1"/>
          </p:cNvPicPr>
          <p:nvPr/>
        </p:nvPicPr>
        <p:blipFill>
          <a:blip r:embed="rId3"/>
          <a:stretch>
            <a:fillRect/>
          </a:stretch>
        </p:blipFill>
        <p:spPr>
          <a:xfrm>
            <a:off x="0" y="-10634"/>
            <a:ext cx="12192000" cy="6868633"/>
          </a:xfrm>
          <a:prstGeom prst="rect">
            <a:avLst/>
          </a:prstGeom>
        </p:spPr>
      </p:pic>
      <p:pic>
        <p:nvPicPr>
          <p:cNvPr id="13" name="Picture 12" descr="Logo&#10;&#10;Description automatically generated">
            <a:extLst>
              <a:ext uri="{FF2B5EF4-FFF2-40B4-BE49-F238E27FC236}">
                <a16:creationId xmlns:a16="http://schemas.microsoft.com/office/drawing/2014/main" id="{B86BEA5B-A564-C086-062A-9EAF050F86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7522" y="1143298"/>
            <a:ext cx="4536956" cy="4560767"/>
          </a:xfrm>
          <a:prstGeom prst="rect">
            <a:avLst/>
          </a:prstGeom>
        </p:spPr>
      </p:pic>
    </p:spTree>
    <p:extLst>
      <p:ext uri="{BB962C8B-B14F-4D97-AF65-F5344CB8AC3E}">
        <p14:creationId xmlns:p14="http://schemas.microsoft.com/office/powerpoint/2010/main" val="4175743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32DEA40-171E-8A28-5460-D8C0D7EEFE3C}"/>
              </a:ext>
            </a:extLst>
          </p:cNvPr>
          <p:cNvSpPr>
            <a:spLocks noGrp="1"/>
          </p:cNvSpPr>
          <p:nvPr>
            <p:ph type="title"/>
          </p:nvPr>
        </p:nvSpPr>
        <p:spPr>
          <a:xfrm>
            <a:off x="-1" y="93803"/>
            <a:ext cx="12079111" cy="1325563"/>
          </a:xfrm>
        </p:spPr>
        <p:txBody>
          <a:bodyPr>
            <a:normAutofit/>
          </a:bodyPr>
          <a:lstStyle/>
          <a:p>
            <a:r>
              <a:rPr lang="lt-LT" sz="3600" b="1" dirty="0">
                <a:latin typeface="Arial" panose="020B0604020202020204" pitchFamily="34" charset="0"/>
                <a:cs typeface="Arial" panose="020B0604020202020204" pitchFamily="34" charset="0"/>
              </a:rPr>
              <a:t>Organizacijos plėtra - vidinio potencialo išnaudojimas</a:t>
            </a:r>
          </a:p>
        </p:txBody>
      </p:sp>
      <p:graphicFrame>
        <p:nvGraphicFramePr>
          <p:cNvPr id="4" name="Turinio vietos rezervavimo ženklas 3">
            <a:extLst>
              <a:ext uri="{FF2B5EF4-FFF2-40B4-BE49-F238E27FC236}">
                <a16:creationId xmlns:a16="http://schemas.microsoft.com/office/drawing/2014/main" id="{1D7A2AD7-D294-0F24-E27D-96ED163AE629}"/>
              </a:ext>
            </a:extLst>
          </p:cNvPr>
          <p:cNvGraphicFramePr>
            <a:graphicFrameLocks noGrp="1"/>
          </p:cNvGraphicFramePr>
          <p:nvPr>
            <p:ph idx="1"/>
          </p:nvPr>
        </p:nvGraphicFramePr>
        <p:xfrm>
          <a:off x="0" y="1419366"/>
          <a:ext cx="12192000" cy="5438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2270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aveikslėlis 4" descr="Paveikslėlis, kuriame yra apranga, avalynė, vyras, durys&#10;&#10;Automatiškai sugeneruotas aprašymas">
            <a:extLst>
              <a:ext uri="{FF2B5EF4-FFF2-40B4-BE49-F238E27FC236}">
                <a16:creationId xmlns:a16="http://schemas.microsoft.com/office/drawing/2014/main" id="{172D3698-D2FA-2E0E-FB38-FE13F41BB5A3}"/>
              </a:ext>
            </a:extLst>
          </p:cNvPr>
          <p:cNvPicPr>
            <a:picLocks noChangeAspect="1"/>
          </p:cNvPicPr>
          <p:nvPr/>
        </p:nvPicPr>
        <p:blipFill rotWithShape="1">
          <a:blip r:embed="rId3">
            <a:extLst>
              <a:ext uri="{28A0092B-C50C-407E-A947-70E740481C1C}">
                <a14:useLocalDpi xmlns:a14="http://schemas.microsoft.com/office/drawing/2010/main" val="0"/>
              </a:ext>
            </a:extLst>
          </a:blip>
          <a:srcRect l="13104" r="7584"/>
          <a:stretch/>
        </p:blipFill>
        <p:spPr>
          <a:xfrm>
            <a:off x="2519309"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urinio vietos rezervavimo ženklas 2">
            <a:extLst>
              <a:ext uri="{FF2B5EF4-FFF2-40B4-BE49-F238E27FC236}">
                <a16:creationId xmlns:a16="http://schemas.microsoft.com/office/drawing/2014/main" id="{3F1BC478-C6C1-E774-A96B-25D5749A491B}"/>
              </a:ext>
            </a:extLst>
          </p:cNvPr>
          <p:cNvSpPr>
            <a:spLocks noGrp="1"/>
          </p:cNvSpPr>
          <p:nvPr>
            <p:ph idx="1"/>
          </p:nvPr>
        </p:nvSpPr>
        <p:spPr>
          <a:xfrm>
            <a:off x="385591" y="594912"/>
            <a:ext cx="5089792" cy="4821888"/>
          </a:xfrm>
        </p:spPr>
        <p:txBody>
          <a:bodyPr>
            <a:noAutofit/>
          </a:bodyPr>
          <a:lstStyle/>
          <a:p>
            <a:pPr marL="0" indent="0">
              <a:buNone/>
            </a:pPr>
            <a:r>
              <a:rPr lang="lt-LT"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NAUDA</a:t>
            </a:r>
          </a:p>
          <a:p>
            <a:pPr marL="0" indent="0">
              <a:buNone/>
            </a:pPr>
            <a:endParaRPr lang="lt-LT" sz="3600" dirty="0">
              <a:latin typeface="Arial" panose="020B0604020202020204" pitchFamily="34" charset="0"/>
              <a:cs typeface="Arial" panose="020B0604020202020204" pitchFamily="34" charset="0"/>
            </a:endParaRPr>
          </a:p>
          <a:p>
            <a:pPr>
              <a:buFont typeface="Wingdings" panose="05000000000000000000" pitchFamily="2" charset="2"/>
              <a:buChar char="ü"/>
            </a:pPr>
            <a:r>
              <a:rPr lang="lt-LT" sz="3600" dirty="0">
                <a:latin typeface="Arial" panose="020B0604020202020204" pitchFamily="34" charset="0"/>
                <a:cs typeface="Arial" panose="020B0604020202020204" pitchFamily="34" charset="0"/>
              </a:rPr>
              <a:t> </a:t>
            </a:r>
            <a:r>
              <a:rPr lang="lt-LT" sz="3600" b="1" dirty="0">
                <a:latin typeface="Arial" panose="020B0604020202020204" pitchFamily="34" charset="0"/>
                <a:cs typeface="Arial" panose="020B0604020202020204" pitchFamily="34" charset="0"/>
              </a:rPr>
              <a:t>Visuomenei</a:t>
            </a:r>
          </a:p>
          <a:p>
            <a:pPr>
              <a:buFont typeface="Wingdings" panose="05000000000000000000" pitchFamily="2" charset="2"/>
              <a:buChar char="ü"/>
            </a:pPr>
            <a:endParaRPr lang="lt-LT" sz="3600" dirty="0">
              <a:latin typeface="Arial" panose="020B0604020202020204" pitchFamily="34" charset="0"/>
              <a:cs typeface="Arial" panose="020B0604020202020204" pitchFamily="34" charset="0"/>
            </a:endParaRPr>
          </a:p>
          <a:p>
            <a:pPr>
              <a:buFont typeface="Wingdings" panose="05000000000000000000" pitchFamily="2" charset="2"/>
              <a:buChar char="ü"/>
            </a:pPr>
            <a:r>
              <a:rPr lang="lt-LT" sz="3600" dirty="0">
                <a:latin typeface="Arial" panose="020B0604020202020204" pitchFamily="34" charset="0"/>
                <a:cs typeface="Arial" panose="020B0604020202020204" pitchFamily="34" charset="0"/>
              </a:rPr>
              <a:t> </a:t>
            </a:r>
            <a:r>
              <a:rPr lang="lt-LT" sz="3600" b="1" dirty="0">
                <a:latin typeface="Arial" panose="020B0604020202020204" pitchFamily="34" charset="0"/>
                <a:cs typeface="Arial" panose="020B0604020202020204" pitchFamily="34" charset="0"/>
              </a:rPr>
              <a:t>Institucijai</a:t>
            </a:r>
            <a:r>
              <a:rPr lang="lt-LT" sz="3600" dirty="0">
                <a:latin typeface="Arial" panose="020B0604020202020204" pitchFamily="34" charset="0"/>
                <a:cs typeface="Arial" panose="020B0604020202020204" pitchFamily="34" charset="0"/>
              </a:rPr>
              <a:t> </a:t>
            </a:r>
          </a:p>
          <a:p>
            <a:pPr>
              <a:buFont typeface="Wingdings" panose="05000000000000000000" pitchFamily="2" charset="2"/>
              <a:buChar char="ü"/>
            </a:pPr>
            <a:endParaRPr lang="lt-LT" sz="3600" dirty="0">
              <a:latin typeface="Arial" panose="020B0604020202020204" pitchFamily="34" charset="0"/>
              <a:cs typeface="Arial" panose="020B0604020202020204" pitchFamily="34" charset="0"/>
            </a:endParaRPr>
          </a:p>
          <a:p>
            <a:pPr>
              <a:buFont typeface="Wingdings" panose="05000000000000000000" pitchFamily="2" charset="2"/>
              <a:buChar char="ü"/>
            </a:pPr>
            <a:r>
              <a:rPr lang="lt-LT" sz="3600" dirty="0">
                <a:latin typeface="Arial" panose="020B0604020202020204" pitchFamily="34" charset="0"/>
                <a:cs typeface="Arial" panose="020B0604020202020204" pitchFamily="34" charset="0"/>
              </a:rPr>
              <a:t> </a:t>
            </a:r>
            <a:r>
              <a:rPr lang="lt-LT" sz="3600" b="1" dirty="0">
                <a:latin typeface="Arial" panose="020B0604020202020204" pitchFamily="34" charset="0"/>
                <a:cs typeface="Arial" panose="020B0604020202020204" pitchFamily="34" charset="0"/>
              </a:rPr>
              <a:t>Muitinės darbuotojams </a:t>
            </a:r>
          </a:p>
        </p:txBody>
      </p:sp>
    </p:spTree>
    <p:extLst>
      <p:ext uri="{BB962C8B-B14F-4D97-AF65-F5344CB8AC3E}">
        <p14:creationId xmlns:p14="http://schemas.microsoft.com/office/powerpoint/2010/main" val="482180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descr="Paveikslėlis, kuriame yra ratas, transporto priemonė, ekrano kopija, padanga&#10;&#10;Automatiškai sugeneruotas aprašymas">
            <a:extLst>
              <a:ext uri="{FF2B5EF4-FFF2-40B4-BE49-F238E27FC236}">
                <a16:creationId xmlns:a16="http://schemas.microsoft.com/office/drawing/2014/main" id="{978E48CB-C58B-E287-FCDD-B1D32B434B19}"/>
              </a:ext>
            </a:extLst>
          </p:cNvPr>
          <p:cNvPicPr>
            <a:picLocks noChangeAspect="1"/>
          </p:cNvPicPr>
          <p:nvPr/>
        </p:nvPicPr>
        <p:blipFill rotWithShape="1">
          <a:blip r:embed="rId3">
            <a:extLst>
              <a:ext uri="{28A0092B-C50C-407E-A947-70E740481C1C}">
                <a14:useLocalDpi xmlns:a14="http://schemas.microsoft.com/office/drawing/2010/main" val="0"/>
              </a:ext>
            </a:extLst>
          </a:blip>
          <a:srcRect t="26738" r="1" b="12800"/>
          <a:stretch/>
        </p:blipFill>
        <p:spPr>
          <a:xfrm>
            <a:off x="1" y="10"/>
            <a:ext cx="7267574" cy="6857990"/>
          </a:xfrm>
          <a:prstGeom prst="rect">
            <a:avLst/>
          </a:prstGeom>
        </p:spPr>
      </p:pic>
      <p:sp>
        <p:nvSpPr>
          <p:cNvPr id="81" name="Pavadinimas 1">
            <a:extLst>
              <a:ext uri="{FF2B5EF4-FFF2-40B4-BE49-F238E27FC236}">
                <a16:creationId xmlns:a16="http://schemas.microsoft.com/office/drawing/2014/main" id="{6CD39CB8-B104-650F-68DB-F805BF827287}"/>
              </a:ext>
            </a:extLst>
          </p:cNvPr>
          <p:cNvSpPr txBox="1">
            <a:spLocks/>
          </p:cNvSpPr>
          <p:nvPr/>
        </p:nvSpPr>
        <p:spPr>
          <a:xfrm>
            <a:off x="7522085" y="-92075"/>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lt-LT" sz="4000" b="1" dirty="0"/>
              <a:t>Žvelgiame</a:t>
            </a:r>
            <a:r>
              <a:rPr lang="en-US" sz="4000" b="1" dirty="0"/>
              <a:t> į </a:t>
            </a:r>
            <a:r>
              <a:rPr lang="lt-LT" sz="4000" b="1" dirty="0"/>
              <a:t>priekį</a:t>
            </a:r>
          </a:p>
        </p:txBody>
      </p:sp>
      <p:sp>
        <p:nvSpPr>
          <p:cNvPr id="97" name="Pavadinimas 1">
            <a:extLst>
              <a:ext uri="{FF2B5EF4-FFF2-40B4-BE49-F238E27FC236}">
                <a16:creationId xmlns:a16="http://schemas.microsoft.com/office/drawing/2014/main" id="{0CD0D6DB-843F-7BD4-4570-AEFC4AFC75A1}"/>
              </a:ext>
            </a:extLst>
          </p:cNvPr>
          <p:cNvSpPr txBox="1">
            <a:spLocks/>
          </p:cNvSpPr>
          <p:nvPr/>
        </p:nvSpPr>
        <p:spPr>
          <a:xfrm>
            <a:off x="7522085" y="1807837"/>
            <a:ext cx="4165716" cy="4162542"/>
          </a:xfrm>
          <a:prstGeom prst="rect">
            <a:avLst/>
          </a:prstGeom>
        </p:spPr>
        <p:txBody>
          <a:bodyPr vert="horz" lIns="91440" tIns="45720" rIns="91440" bIns="45720" rtlCol="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lgn="ctr">
              <a:spcAft>
                <a:spcPts val="600"/>
              </a:spcAft>
              <a:buFont typeface="Arial" panose="020B0604020202020204" pitchFamily="34" charset="0"/>
              <a:buChar char="•"/>
            </a:pPr>
            <a:r>
              <a:rPr lang="lt-LT" sz="3200" b="1" dirty="0">
                <a:latin typeface="+mn-lt"/>
                <a:ea typeface="+mn-ea"/>
                <a:cs typeface="+mn-cs"/>
              </a:rPr>
              <a:t>Moderni</a:t>
            </a:r>
            <a:r>
              <a:rPr lang="en-US" sz="3200" b="1" dirty="0">
                <a:latin typeface="+mn-lt"/>
                <a:ea typeface="+mn-ea"/>
                <a:cs typeface="+mn-cs"/>
              </a:rPr>
              <a:t> </a:t>
            </a:r>
            <a:r>
              <a:rPr lang="lt-LT" sz="3200" b="1" dirty="0">
                <a:latin typeface="+mn-lt"/>
                <a:ea typeface="+mn-ea"/>
                <a:cs typeface="+mn-cs"/>
              </a:rPr>
              <a:t>tikrinimo</a:t>
            </a:r>
            <a:r>
              <a:rPr lang="en-US" sz="3200" b="1" dirty="0">
                <a:latin typeface="+mn-lt"/>
                <a:ea typeface="+mn-ea"/>
                <a:cs typeface="+mn-cs"/>
              </a:rPr>
              <a:t> </a:t>
            </a:r>
            <a:r>
              <a:rPr lang="lt-LT" sz="3200" b="1" dirty="0">
                <a:latin typeface="+mn-lt"/>
                <a:ea typeface="+mn-ea"/>
                <a:cs typeface="+mn-cs"/>
              </a:rPr>
              <a:t>įranga</a:t>
            </a:r>
          </a:p>
          <a:p>
            <a:pPr indent="-228600" algn="ctr">
              <a:spcAft>
                <a:spcPts val="600"/>
              </a:spcAft>
              <a:buFont typeface="Arial" panose="020B0604020202020204" pitchFamily="34" charset="0"/>
              <a:buChar char="•"/>
            </a:pPr>
            <a:endParaRPr lang="en-US" sz="3200" b="1" dirty="0">
              <a:latin typeface="+mn-lt"/>
              <a:ea typeface="+mn-ea"/>
              <a:cs typeface="+mn-cs"/>
            </a:endParaRPr>
          </a:p>
          <a:p>
            <a:pPr indent="-228600" algn="ctr">
              <a:spcAft>
                <a:spcPts val="600"/>
              </a:spcAft>
              <a:buFont typeface="Arial" panose="020B0604020202020204" pitchFamily="34" charset="0"/>
              <a:buChar char="•"/>
            </a:pPr>
            <a:r>
              <a:rPr lang="lt-LT" sz="3200" b="1" dirty="0">
                <a:latin typeface="+mn-lt"/>
                <a:ea typeface="+mn-ea"/>
                <a:cs typeface="+mn-cs"/>
              </a:rPr>
              <a:t>Rizika</a:t>
            </a:r>
            <a:r>
              <a:rPr lang="en-US" sz="3200" b="1" dirty="0">
                <a:latin typeface="+mn-lt"/>
                <a:ea typeface="+mn-ea"/>
                <a:cs typeface="+mn-cs"/>
              </a:rPr>
              <a:t> </a:t>
            </a:r>
            <a:r>
              <a:rPr lang="lt-LT" sz="3200" b="1" dirty="0">
                <a:latin typeface="+mn-lt"/>
                <a:ea typeface="+mn-ea"/>
                <a:cs typeface="+mn-cs"/>
              </a:rPr>
              <a:t>pagrįsta</a:t>
            </a:r>
            <a:r>
              <a:rPr lang="en-US" sz="3200" b="1" dirty="0">
                <a:latin typeface="+mn-lt"/>
                <a:ea typeface="+mn-ea"/>
                <a:cs typeface="+mn-cs"/>
              </a:rPr>
              <a:t> </a:t>
            </a:r>
            <a:r>
              <a:rPr lang="lt-LT" sz="3200" b="1" dirty="0">
                <a:latin typeface="+mn-lt"/>
                <a:ea typeface="+mn-ea"/>
                <a:cs typeface="+mn-cs"/>
              </a:rPr>
              <a:t>tiekimo</a:t>
            </a:r>
            <a:r>
              <a:rPr lang="en-US" sz="3200" b="1" dirty="0">
                <a:latin typeface="+mn-lt"/>
                <a:ea typeface="+mn-ea"/>
                <a:cs typeface="+mn-cs"/>
              </a:rPr>
              <a:t> </a:t>
            </a:r>
            <a:r>
              <a:rPr lang="lt-LT" sz="3200" b="1" dirty="0">
                <a:latin typeface="+mn-lt"/>
                <a:ea typeface="+mn-ea"/>
                <a:cs typeface="+mn-cs"/>
              </a:rPr>
              <a:t>grandinių</a:t>
            </a:r>
            <a:r>
              <a:rPr lang="en-US" sz="3200" b="1" dirty="0">
                <a:latin typeface="+mn-lt"/>
                <a:ea typeface="+mn-ea"/>
                <a:cs typeface="+mn-cs"/>
              </a:rPr>
              <a:t> </a:t>
            </a:r>
            <a:r>
              <a:rPr lang="lt-LT" sz="3200" b="1" dirty="0">
                <a:latin typeface="+mn-lt"/>
                <a:ea typeface="+mn-ea"/>
                <a:cs typeface="+mn-cs"/>
              </a:rPr>
              <a:t>priežiūra</a:t>
            </a:r>
          </a:p>
          <a:p>
            <a:pPr indent="-228600" algn="ctr">
              <a:spcAft>
                <a:spcPts val="600"/>
              </a:spcAft>
              <a:buFont typeface="Arial" panose="020B0604020202020204" pitchFamily="34" charset="0"/>
              <a:buChar char="•"/>
            </a:pPr>
            <a:endParaRPr lang="en-US" sz="3200" b="1" dirty="0">
              <a:latin typeface="+mn-lt"/>
              <a:ea typeface="+mn-ea"/>
              <a:cs typeface="+mn-cs"/>
            </a:endParaRPr>
          </a:p>
          <a:p>
            <a:pPr indent="-228600" algn="ctr">
              <a:spcAft>
                <a:spcPts val="600"/>
              </a:spcAft>
              <a:buFont typeface="Arial" panose="020B0604020202020204" pitchFamily="34" charset="0"/>
              <a:buChar char="•"/>
            </a:pPr>
            <a:r>
              <a:rPr lang="lt-LT" sz="3200" b="1" dirty="0">
                <a:latin typeface="+mn-lt"/>
                <a:ea typeface="+mn-ea"/>
                <a:cs typeface="+mn-cs"/>
              </a:rPr>
              <a:t>Skaitmeniniai</a:t>
            </a:r>
            <a:r>
              <a:rPr lang="en-US" sz="3200" b="1" dirty="0">
                <a:latin typeface="+mn-lt"/>
                <a:ea typeface="+mn-ea"/>
                <a:cs typeface="+mn-cs"/>
              </a:rPr>
              <a:t> </a:t>
            </a:r>
            <a:r>
              <a:rPr lang="lt-LT" sz="3200" b="1" dirty="0">
                <a:latin typeface="+mn-lt"/>
                <a:ea typeface="+mn-ea"/>
                <a:cs typeface="+mn-cs"/>
              </a:rPr>
              <a:t>veiklos</a:t>
            </a:r>
            <a:r>
              <a:rPr lang="en-US" sz="3200" b="1" dirty="0">
                <a:latin typeface="+mn-lt"/>
                <a:ea typeface="+mn-ea"/>
                <a:cs typeface="+mn-cs"/>
              </a:rPr>
              <a:t> </a:t>
            </a:r>
            <a:r>
              <a:rPr lang="lt-LT" sz="3200" b="1" dirty="0">
                <a:latin typeface="+mn-lt"/>
                <a:ea typeface="+mn-ea"/>
                <a:cs typeface="+mn-cs"/>
              </a:rPr>
              <a:t>procesai</a:t>
            </a:r>
          </a:p>
          <a:p>
            <a:pPr indent="-228600" algn="ctr">
              <a:spcAft>
                <a:spcPts val="600"/>
              </a:spcAft>
              <a:buFont typeface="Arial" panose="020B0604020202020204" pitchFamily="34" charset="0"/>
              <a:buChar char="•"/>
            </a:pPr>
            <a:endParaRPr lang="en-US" sz="3200" b="1" dirty="0">
              <a:latin typeface="+mn-lt"/>
              <a:ea typeface="+mn-ea"/>
              <a:cs typeface="+mn-cs"/>
            </a:endParaRPr>
          </a:p>
          <a:p>
            <a:pPr indent="-228600" algn="ctr">
              <a:spcAft>
                <a:spcPts val="600"/>
              </a:spcAft>
              <a:buFont typeface="Arial" panose="020B0604020202020204" pitchFamily="34" charset="0"/>
              <a:buChar char="•"/>
            </a:pPr>
            <a:r>
              <a:rPr lang="lt-LT" sz="3200" b="1" dirty="0">
                <a:latin typeface="+mn-lt"/>
                <a:ea typeface="+mn-ea"/>
                <a:cs typeface="+mn-cs"/>
              </a:rPr>
              <a:t>Patenkinti</a:t>
            </a:r>
            <a:r>
              <a:rPr lang="en-US" sz="3200" b="1" dirty="0">
                <a:latin typeface="+mn-lt"/>
                <a:ea typeface="+mn-ea"/>
                <a:cs typeface="+mn-cs"/>
              </a:rPr>
              <a:t> </a:t>
            </a:r>
            <a:r>
              <a:rPr lang="lt-LT" sz="3200" b="1" dirty="0">
                <a:latin typeface="+mn-lt"/>
                <a:ea typeface="+mn-ea"/>
                <a:cs typeface="+mn-cs"/>
              </a:rPr>
              <a:t>partneriai</a:t>
            </a:r>
            <a:r>
              <a:rPr lang="en-US" sz="3200" b="1" dirty="0">
                <a:latin typeface="+mn-lt"/>
                <a:ea typeface="+mn-ea"/>
                <a:cs typeface="+mn-cs"/>
              </a:rPr>
              <a:t> </a:t>
            </a:r>
            <a:r>
              <a:rPr lang="lt-LT" sz="3200" b="1" dirty="0">
                <a:latin typeface="+mn-lt"/>
                <a:ea typeface="+mn-ea"/>
                <a:cs typeface="+mn-cs"/>
              </a:rPr>
              <a:t>ir</a:t>
            </a:r>
            <a:r>
              <a:rPr lang="en-US" sz="3200" b="1" dirty="0">
                <a:latin typeface="+mn-lt"/>
                <a:ea typeface="+mn-ea"/>
                <a:cs typeface="+mn-cs"/>
              </a:rPr>
              <a:t> </a:t>
            </a:r>
            <a:r>
              <a:rPr lang="lt-LT" sz="3200" b="1" dirty="0">
                <a:latin typeface="+mn-lt"/>
                <a:ea typeface="+mn-ea"/>
                <a:cs typeface="+mn-cs"/>
              </a:rPr>
              <a:t>klientai</a:t>
            </a:r>
          </a:p>
          <a:p>
            <a:pPr indent="-228600">
              <a:spcAft>
                <a:spcPts val="600"/>
              </a:spcAft>
              <a:buFont typeface="Arial" panose="020B0604020202020204" pitchFamily="34" charset="0"/>
              <a:buChar char="•"/>
            </a:pPr>
            <a:endParaRPr lang="en-US" sz="3200" b="1" dirty="0">
              <a:latin typeface="+mn-lt"/>
              <a:ea typeface="+mn-ea"/>
              <a:cs typeface="+mn-cs"/>
            </a:endParaRPr>
          </a:p>
        </p:txBody>
      </p:sp>
    </p:spTree>
    <p:extLst>
      <p:ext uri="{BB962C8B-B14F-4D97-AF65-F5344CB8AC3E}">
        <p14:creationId xmlns:p14="http://schemas.microsoft.com/office/powerpoint/2010/main" val="2548206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B9F79-65D2-DD1E-D8FE-A565F0AAD800}"/>
            </a:ext>
          </a:extLst>
        </p:cNvPr>
        <p:cNvGrpSpPr/>
        <p:nvPr/>
      </p:nvGrpSpPr>
      <p:grpSpPr>
        <a:xfrm>
          <a:off x="0" y="0"/>
          <a:ext cx="0" cy="0"/>
          <a:chOff x="0" y="0"/>
          <a:chExt cx="0" cy="0"/>
        </a:xfrm>
      </p:grpSpPr>
      <p:sp>
        <p:nvSpPr>
          <p:cNvPr id="2" name="object 4">
            <a:extLst>
              <a:ext uri="{FF2B5EF4-FFF2-40B4-BE49-F238E27FC236}">
                <a16:creationId xmlns:a16="http://schemas.microsoft.com/office/drawing/2014/main" id="{DC16572D-E9A2-4447-3A40-390EA4B17770}"/>
              </a:ext>
            </a:extLst>
          </p:cNvPr>
          <p:cNvSpPr/>
          <p:nvPr/>
        </p:nvSpPr>
        <p:spPr>
          <a:xfrm>
            <a:off x="71717" y="89648"/>
            <a:ext cx="12192000" cy="6858000"/>
          </a:xfrm>
          <a:custGeom>
            <a:avLst/>
            <a:gdLst/>
            <a:ahLst/>
            <a:cxnLst/>
            <a:rect l="l" t="t" r="r" b="b"/>
            <a:pathLst>
              <a:path w="5453380" h="3067685">
                <a:moveTo>
                  <a:pt x="5453272" y="0"/>
                </a:moveTo>
                <a:lnTo>
                  <a:pt x="0" y="0"/>
                </a:lnTo>
                <a:lnTo>
                  <a:pt x="0" y="3067433"/>
                </a:lnTo>
                <a:lnTo>
                  <a:pt x="5453272" y="3067433"/>
                </a:lnTo>
                <a:lnTo>
                  <a:pt x="5453272" y="0"/>
                </a:lnTo>
                <a:close/>
              </a:path>
            </a:pathLst>
          </a:custGeom>
          <a:solidFill>
            <a:srgbClr val="45544F"/>
          </a:solidFill>
        </p:spPr>
        <p:txBody>
          <a:bodyPr wrap="square" lIns="0" tIns="0" rIns="0" bIns="0" rtlCol="0"/>
          <a:lstStyle/>
          <a:p>
            <a:endParaRPr/>
          </a:p>
        </p:txBody>
      </p:sp>
      <p:sp>
        <p:nvSpPr>
          <p:cNvPr id="5" name="TextBox 4">
            <a:extLst>
              <a:ext uri="{FF2B5EF4-FFF2-40B4-BE49-F238E27FC236}">
                <a16:creationId xmlns:a16="http://schemas.microsoft.com/office/drawing/2014/main" id="{CC02B41E-3618-ECCD-B8DD-D143AF647ED8}"/>
              </a:ext>
            </a:extLst>
          </p:cNvPr>
          <p:cNvSpPr txBox="1"/>
          <p:nvPr/>
        </p:nvSpPr>
        <p:spPr>
          <a:xfrm>
            <a:off x="487586" y="3133927"/>
            <a:ext cx="11360262" cy="769441"/>
          </a:xfrm>
          <a:prstGeom prst="rect">
            <a:avLst/>
          </a:prstGeom>
          <a:noFill/>
        </p:spPr>
        <p:txBody>
          <a:bodyPr wrap="square">
            <a:spAutoFit/>
          </a:bodyPr>
          <a:lstStyle/>
          <a:p>
            <a:r>
              <a:rPr lang="lt-LT" sz="4400" b="1" i="1" dirty="0">
                <a:solidFill>
                  <a:schemeClr val="bg1">
                    <a:lumMod val="95000"/>
                  </a:schemeClr>
                </a:solidFill>
              </a:rPr>
              <a:t>Susitarkime dėl principų, kurie mus ves į priekį!</a:t>
            </a:r>
            <a:endParaRPr lang="lt-LT" sz="4400" dirty="0">
              <a:solidFill>
                <a:schemeClr val="bg1">
                  <a:lumMod val="95000"/>
                </a:schemeClr>
              </a:solidFill>
            </a:endParaRPr>
          </a:p>
        </p:txBody>
      </p:sp>
    </p:spTree>
    <p:extLst>
      <p:ext uri="{BB962C8B-B14F-4D97-AF65-F5344CB8AC3E}">
        <p14:creationId xmlns:p14="http://schemas.microsoft.com/office/powerpoint/2010/main" val="2534720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334982-B5B9-6CDE-64EB-9C2CD8FF6BD5}"/>
              </a:ext>
            </a:extLst>
          </p:cNvPr>
          <p:cNvPicPr>
            <a:picLocks noChangeAspect="1"/>
          </p:cNvPicPr>
          <p:nvPr/>
        </p:nvPicPr>
        <p:blipFill>
          <a:blip r:embed="rId3"/>
          <a:stretch>
            <a:fillRect/>
          </a:stretch>
        </p:blipFill>
        <p:spPr>
          <a:xfrm>
            <a:off x="0" y="-10634"/>
            <a:ext cx="12192000" cy="6868633"/>
          </a:xfrm>
          <a:prstGeom prst="rect">
            <a:avLst/>
          </a:prstGeom>
        </p:spPr>
      </p:pic>
      <p:pic>
        <p:nvPicPr>
          <p:cNvPr id="3" name="Picture 2" descr="Logo&#10;&#10;Description automatically generated">
            <a:extLst>
              <a:ext uri="{FF2B5EF4-FFF2-40B4-BE49-F238E27FC236}">
                <a16:creationId xmlns:a16="http://schemas.microsoft.com/office/drawing/2014/main" id="{265570D3-C207-1E69-2CEF-E3BC0CE026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7522" y="595460"/>
            <a:ext cx="4536956" cy="4560767"/>
          </a:xfrm>
          <a:prstGeom prst="rect">
            <a:avLst/>
          </a:prstGeom>
        </p:spPr>
      </p:pic>
      <p:sp>
        <p:nvSpPr>
          <p:cNvPr id="4" name="object 15">
            <a:extLst>
              <a:ext uri="{FF2B5EF4-FFF2-40B4-BE49-F238E27FC236}">
                <a16:creationId xmlns:a16="http://schemas.microsoft.com/office/drawing/2014/main" id="{3B665B18-1BCF-1A57-D6C5-C3A2E38AFD57}"/>
              </a:ext>
            </a:extLst>
          </p:cNvPr>
          <p:cNvSpPr txBox="1"/>
          <p:nvPr/>
        </p:nvSpPr>
        <p:spPr>
          <a:xfrm>
            <a:off x="0" y="5380225"/>
            <a:ext cx="12192000" cy="1243930"/>
          </a:xfrm>
          <a:prstGeom prst="rect">
            <a:avLst/>
          </a:prstGeom>
        </p:spPr>
        <p:txBody>
          <a:bodyPr vert="horz" wrap="square" lIns="0" tIns="12700" rIns="0" bIns="0" rtlCol="0">
            <a:spAutoFit/>
          </a:bodyPr>
          <a:lstStyle/>
          <a:p>
            <a:pPr marL="782320" algn="ctr"/>
            <a:r>
              <a:rPr lang="lt-LT" sz="2000" b="1" dirty="0">
                <a:solidFill>
                  <a:srgbClr val="2B2A29"/>
                </a:solidFill>
                <a:latin typeface="Arial"/>
                <a:cs typeface="Arial"/>
              </a:rPr>
              <a:t>Muitinės</a:t>
            </a:r>
            <a:r>
              <a:rPr sz="2000" b="1" spc="10" dirty="0">
                <a:solidFill>
                  <a:srgbClr val="2B2A29"/>
                </a:solidFill>
                <a:latin typeface="Arial"/>
                <a:cs typeface="Arial"/>
              </a:rPr>
              <a:t> </a:t>
            </a:r>
            <a:r>
              <a:rPr lang="lt-LT" sz="2000" b="1" spc="-10" dirty="0">
                <a:solidFill>
                  <a:srgbClr val="2B2A29"/>
                </a:solidFill>
                <a:latin typeface="Arial"/>
                <a:cs typeface="Arial"/>
              </a:rPr>
              <a:t>departamentas </a:t>
            </a:r>
            <a:r>
              <a:rPr lang="lt-LT" sz="2000" b="1" dirty="0">
                <a:solidFill>
                  <a:srgbClr val="2B2A29"/>
                </a:solidFill>
                <a:latin typeface="Arial"/>
                <a:cs typeface="Arial"/>
              </a:rPr>
              <a:t>prie</a:t>
            </a:r>
            <a:r>
              <a:rPr sz="2000" b="1" spc="10" dirty="0">
                <a:solidFill>
                  <a:srgbClr val="2B2A29"/>
                </a:solidFill>
                <a:latin typeface="Arial"/>
                <a:cs typeface="Arial"/>
              </a:rPr>
              <a:t> </a:t>
            </a:r>
            <a:r>
              <a:rPr sz="2000" b="1" dirty="0">
                <a:solidFill>
                  <a:srgbClr val="2B2A29"/>
                </a:solidFill>
                <a:latin typeface="Arial"/>
                <a:cs typeface="Arial"/>
              </a:rPr>
              <a:t>Lietuvos</a:t>
            </a:r>
            <a:r>
              <a:rPr sz="2000" b="1" spc="10" dirty="0">
                <a:solidFill>
                  <a:srgbClr val="2B2A29"/>
                </a:solidFill>
                <a:latin typeface="Arial"/>
                <a:cs typeface="Arial"/>
              </a:rPr>
              <a:t> </a:t>
            </a:r>
            <a:r>
              <a:rPr sz="2000" b="1" dirty="0">
                <a:solidFill>
                  <a:srgbClr val="2B2A29"/>
                </a:solidFill>
                <a:latin typeface="Arial"/>
                <a:cs typeface="Arial"/>
              </a:rPr>
              <a:t>Respublikos</a:t>
            </a:r>
            <a:r>
              <a:rPr sz="2000" b="1" spc="15" dirty="0">
                <a:solidFill>
                  <a:srgbClr val="2B2A29"/>
                </a:solidFill>
                <a:latin typeface="Arial"/>
                <a:cs typeface="Arial"/>
              </a:rPr>
              <a:t> </a:t>
            </a:r>
            <a:r>
              <a:rPr sz="2000" b="1" dirty="0">
                <a:solidFill>
                  <a:srgbClr val="2B2A29"/>
                </a:solidFill>
                <a:latin typeface="Arial"/>
                <a:cs typeface="Arial"/>
              </a:rPr>
              <a:t>ﬁnansų</a:t>
            </a:r>
            <a:r>
              <a:rPr sz="2000" b="1" spc="10" dirty="0">
                <a:solidFill>
                  <a:srgbClr val="2B2A29"/>
                </a:solidFill>
                <a:latin typeface="Arial"/>
                <a:cs typeface="Arial"/>
              </a:rPr>
              <a:t> </a:t>
            </a:r>
            <a:r>
              <a:rPr sz="2000" b="1" spc="-10" dirty="0">
                <a:solidFill>
                  <a:srgbClr val="2B2A29"/>
                </a:solidFill>
                <a:latin typeface="Arial"/>
                <a:cs typeface="Arial"/>
              </a:rPr>
              <a:t>ministerijos</a:t>
            </a:r>
            <a:endParaRPr sz="2000" dirty="0">
              <a:latin typeface="Arial"/>
              <a:cs typeface="Arial"/>
            </a:endParaRPr>
          </a:p>
          <a:p>
            <a:pPr marL="2280285" marR="1885950" indent="-400685" algn="ctr"/>
            <a:r>
              <a:rPr lang="lt-LT" sz="2000" b="1" dirty="0">
                <a:solidFill>
                  <a:srgbClr val="2B2A29"/>
                </a:solidFill>
                <a:latin typeface="Arial"/>
                <a:cs typeface="Arial"/>
              </a:rPr>
              <a:t>Jakšto g. 1</a:t>
            </a:r>
            <a:r>
              <a:rPr sz="2000" b="1" dirty="0">
                <a:solidFill>
                  <a:srgbClr val="2B2A29"/>
                </a:solidFill>
                <a:latin typeface="Arial"/>
                <a:cs typeface="Arial"/>
              </a:rPr>
              <a:t>,</a:t>
            </a:r>
            <a:r>
              <a:rPr sz="2000" b="1" spc="-5" dirty="0">
                <a:solidFill>
                  <a:srgbClr val="2B2A29"/>
                </a:solidFill>
                <a:latin typeface="Arial"/>
                <a:cs typeface="Arial"/>
              </a:rPr>
              <a:t> </a:t>
            </a:r>
            <a:r>
              <a:rPr lang="lt-LT" sz="2000" b="1" spc="-10" dirty="0">
                <a:solidFill>
                  <a:srgbClr val="2B2A29"/>
                </a:solidFill>
                <a:latin typeface="Arial"/>
                <a:cs typeface="Arial"/>
              </a:rPr>
              <a:t>03209</a:t>
            </a:r>
            <a:r>
              <a:rPr sz="2000" b="1" spc="-5" dirty="0">
                <a:solidFill>
                  <a:srgbClr val="2B2A29"/>
                </a:solidFill>
                <a:latin typeface="Arial"/>
                <a:cs typeface="Arial"/>
              </a:rPr>
              <a:t> </a:t>
            </a:r>
            <a:r>
              <a:rPr sz="2000" b="1" spc="-10" dirty="0">
                <a:solidFill>
                  <a:srgbClr val="2B2A29"/>
                </a:solidFill>
                <a:latin typeface="Arial"/>
                <a:cs typeface="Arial"/>
              </a:rPr>
              <a:t>Vilnius www.lrmuitine.lt</a:t>
            </a:r>
            <a:endParaRPr sz="2000" dirty="0">
              <a:latin typeface="Arial"/>
              <a:cs typeface="Arial"/>
            </a:endParaRPr>
          </a:p>
          <a:p>
            <a:pPr marR="5715" algn="ctr"/>
            <a:r>
              <a:rPr sz="2000" b="1" spc="-10" dirty="0">
                <a:solidFill>
                  <a:srgbClr val="2B2A29"/>
                </a:solidFill>
                <a:latin typeface="Arial"/>
                <a:cs typeface="Arial"/>
              </a:rPr>
              <a:t>facebook.com/Lietuvosmuitine</a:t>
            </a:r>
            <a:endParaRPr sz="2000" dirty="0">
              <a:latin typeface="Arial"/>
              <a:cs typeface="Arial"/>
            </a:endParaRPr>
          </a:p>
          <a:p>
            <a:pPr marR="5715" algn="ctr"/>
            <a:r>
              <a:rPr sz="2000" b="1" spc="-10" dirty="0">
                <a:solidFill>
                  <a:srgbClr val="2B2A29"/>
                </a:solidFill>
                <a:latin typeface="Arial"/>
                <a:cs typeface="Arial"/>
              </a:rPr>
              <a:t>https://www.youtube.com/user/LietuvosMuitine</a:t>
            </a:r>
            <a:endParaRPr sz="2000" dirty="0">
              <a:latin typeface="Arial"/>
              <a:cs typeface="Arial"/>
            </a:endParaRPr>
          </a:p>
        </p:txBody>
      </p:sp>
    </p:spTree>
    <p:extLst>
      <p:ext uri="{BB962C8B-B14F-4D97-AF65-F5344CB8AC3E}">
        <p14:creationId xmlns:p14="http://schemas.microsoft.com/office/powerpoint/2010/main" val="3196782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3">
            <a:extLst>
              <a:ext uri="{FF2B5EF4-FFF2-40B4-BE49-F238E27FC236}">
                <a16:creationId xmlns:a16="http://schemas.microsoft.com/office/drawing/2014/main" id="{9AEB8E61-1BC1-BCEA-B9A2-E1D578BD7E25}"/>
              </a:ext>
            </a:extLst>
          </p:cNvPr>
          <p:cNvSpPr txBox="1"/>
          <p:nvPr/>
        </p:nvSpPr>
        <p:spPr>
          <a:xfrm>
            <a:off x="205888" y="2762276"/>
            <a:ext cx="12193795" cy="691215"/>
          </a:xfrm>
          <a:prstGeom prst="rect">
            <a:avLst/>
          </a:prstGeom>
        </p:spPr>
        <p:txBody>
          <a:bodyPr vert="horz" wrap="square" lIns="0" tIns="13970" rIns="0" bIns="0" rtlCol="0">
            <a:spAutoFit/>
          </a:bodyPr>
          <a:lstStyle/>
          <a:p>
            <a:pPr marL="12700" algn="ctr">
              <a:spcBef>
                <a:spcPts val="110"/>
              </a:spcBef>
            </a:pPr>
            <a:r>
              <a:rPr lang="lt-LT" sz="4400" b="1" dirty="0">
                <a:solidFill>
                  <a:srgbClr val="2B2A29"/>
                </a:solidFill>
                <a:latin typeface="Arial"/>
                <a:cs typeface="Arial"/>
              </a:rPr>
              <a:t>LIETUVOS MUITINĖS POKYČIAI</a:t>
            </a:r>
          </a:p>
        </p:txBody>
      </p:sp>
      <p:sp>
        <p:nvSpPr>
          <p:cNvPr id="5" name="object 13">
            <a:extLst>
              <a:ext uri="{FF2B5EF4-FFF2-40B4-BE49-F238E27FC236}">
                <a16:creationId xmlns:a16="http://schemas.microsoft.com/office/drawing/2014/main" id="{1B22C98D-B981-7093-ED6B-F6486F5E8926}"/>
              </a:ext>
            </a:extLst>
          </p:cNvPr>
          <p:cNvSpPr txBox="1"/>
          <p:nvPr/>
        </p:nvSpPr>
        <p:spPr>
          <a:xfrm>
            <a:off x="6350" y="6079078"/>
            <a:ext cx="12184912" cy="260328"/>
          </a:xfrm>
          <a:prstGeom prst="rect">
            <a:avLst/>
          </a:prstGeom>
        </p:spPr>
        <p:txBody>
          <a:bodyPr vert="horz" wrap="square" lIns="0" tIns="13970" rIns="0" bIns="0" rtlCol="0">
            <a:spAutoFit/>
          </a:bodyPr>
          <a:lstStyle/>
          <a:p>
            <a:pPr marL="12700" algn="ctr">
              <a:spcBef>
                <a:spcPts val="110"/>
              </a:spcBef>
            </a:pPr>
            <a:r>
              <a:rPr lang="lt-LT" sz="1600" b="1" dirty="0">
                <a:solidFill>
                  <a:srgbClr val="2B2A29"/>
                </a:solidFill>
                <a:latin typeface="Arial"/>
                <a:cs typeface="Arial"/>
              </a:rPr>
              <a:t>2026 m</a:t>
            </a:r>
            <a:r>
              <a:rPr lang="lt-LT" sz="1600" dirty="0">
                <a:solidFill>
                  <a:srgbClr val="2B2A29"/>
                </a:solidFill>
                <a:latin typeface="Arial"/>
                <a:cs typeface="Arial"/>
              </a:rPr>
              <a:t>. </a:t>
            </a:r>
            <a:endParaRPr lang="en-IE" sz="1600" dirty="0">
              <a:solidFill>
                <a:srgbClr val="2B2A29"/>
              </a:solidFill>
              <a:latin typeface="Arial"/>
              <a:cs typeface="Arial"/>
            </a:endParaRPr>
          </a:p>
        </p:txBody>
      </p:sp>
      <p:pic>
        <p:nvPicPr>
          <p:cNvPr id="9" name="Picture 8">
            <a:extLst>
              <a:ext uri="{FF2B5EF4-FFF2-40B4-BE49-F238E27FC236}">
                <a16:creationId xmlns:a16="http://schemas.microsoft.com/office/drawing/2014/main" id="{C2990A21-3FA7-B3DE-9330-42017C528488}"/>
              </a:ext>
            </a:extLst>
          </p:cNvPr>
          <p:cNvPicPr>
            <a:picLocks noChangeAspect="1"/>
          </p:cNvPicPr>
          <p:nvPr/>
        </p:nvPicPr>
        <p:blipFill>
          <a:blip r:embed="rId3"/>
          <a:stretch>
            <a:fillRect/>
          </a:stretch>
        </p:blipFill>
        <p:spPr>
          <a:xfrm>
            <a:off x="0" y="3532"/>
            <a:ext cx="12191262" cy="133158"/>
          </a:xfrm>
          <a:prstGeom prst="rect">
            <a:avLst/>
          </a:prstGeom>
        </p:spPr>
      </p:pic>
      <p:pic>
        <p:nvPicPr>
          <p:cNvPr id="10" name="Picture 9" descr="Logo&#10;&#10;Description automatically generated">
            <a:extLst>
              <a:ext uri="{FF2B5EF4-FFF2-40B4-BE49-F238E27FC236}">
                <a16:creationId xmlns:a16="http://schemas.microsoft.com/office/drawing/2014/main" id="{CC789228-D23F-8223-4C75-F543DE843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5424" y="106144"/>
            <a:ext cx="1757880" cy="1767106"/>
          </a:xfrm>
          <a:prstGeom prst="rect">
            <a:avLst/>
          </a:prstGeom>
        </p:spPr>
      </p:pic>
    </p:spTree>
    <p:extLst>
      <p:ext uri="{BB962C8B-B14F-4D97-AF65-F5344CB8AC3E}">
        <p14:creationId xmlns:p14="http://schemas.microsoft.com/office/powerpoint/2010/main" val="3787871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2D188-F865-64C4-ED80-5CFC418306FF}"/>
            </a:ext>
          </a:extLst>
        </p:cNvPr>
        <p:cNvGrpSpPr/>
        <p:nvPr/>
      </p:nvGrpSpPr>
      <p:grpSpPr>
        <a:xfrm>
          <a:off x="0" y="0"/>
          <a:ext cx="0" cy="0"/>
          <a:chOff x="0" y="0"/>
          <a:chExt cx="0" cy="0"/>
        </a:xfrm>
      </p:grpSpPr>
      <p:sp>
        <p:nvSpPr>
          <p:cNvPr id="2" name="object 4">
            <a:extLst>
              <a:ext uri="{FF2B5EF4-FFF2-40B4-BE49-F238E27FC236}">
                <a16:creationId xmlns:a16="http://schemas.microsoft.com/office/drawing/2014/main" id="{EEBE3483-DEF6-728F-22C8-91088914D129}"/>
              </a:ext>
            </a:extLst>
          </p:cNvPr>
          <p:cNvSpPr/>
          <p:nvPr/>
        </p:nvSpPr>
        <p:spPr>
          <a:xfrm>
            <a:off x="71717" y="89648"/>
            <a:ext cx="12192000" cy="6858000"/>
          </a:xfrm>
          <a:custGeom>
            <a:avLst/>
            <a:gdLst/>
            <a:ahLst/>
            <a:cxnLst/>
            <a:rect l="l" t="t" r="r" b="b"/>
            <a:pathLst>
              <a:path w="5453380" h="3067685">
                <a:moveTo>
                  <a:pt x="5453272" y="0"/>
                </a:moveTo>
                <a:lnTo>
                  <a:pt x="0" y="0"/>
                </a:lnTo>
                <a:lnTo>
                  <a:pt x="0" y="3067433"/>
                </a:lnTo>
                <a:lnTo>
                  <a:pt x="5453272" y="3067433"/>
                </a:lnTo>
                <a:lnTo>
                  <a:pt x="5453272" y="0"/>
                </a:lnTo>
                <a:close/>
              </a:path>
            </a:pathLst>
          </a:custGeom>
          <a:solidFill>
            <a:srgbClr val="45544F"/>
          </a:solidFill>
        </p:spPr>
        <p:txBody>
          <a:bodyPr wrap="square" lIns="0" tIns="0" rIns="0" bIns="0" rtlCol="0"/>
          <a:lstStyle/>
          <a:p>
            <a:endParaRPr dirty="0"/>
          </a:p>
        </p:txBody>
      </p:sp>
      <p:sp>
        <p:nvSpPr>
          <p:cNvPr id="3" name="object 13">
            <a:extLst>
              <a:ext uri="{FF2B5EF4-FFF2-40B4-BE49-F238E27FC236}">
                <a16:creationId xmlns:a16="http://schemas.microsoft.com/office/drawing/2014/main" id="{B9A741C8-204E-4BC3-E00F-199ED54D1CAF}"/>
              </a:ext>
            </a:extLst>
          </p:cNvPr>
          <p:cNvSpPr txBox="1"/>
          <p:nvPr/>
        </p:nvSpPr>
        <p:spPr>
          <a:xfrm>
            <a:off x="0" y="2583660"/>
            <a:ext cx="12192000" cy="691215"/>
          </a:xfrm>
          <a:prstGeom prst="rect">
            <a:avLst/>
          </a:prstGeom>
        </p:spPr>
        <p:txBody>
          <a:bodyPr vert="horz" wrap="square" lIns="0" tIns="13970" rIns="0" bIns="0" rtlCol="0" anchor="t">
            <a:spAutoFit/>
          </a:bodyPr>
          <a:lstStyle/>
          <a:p>
            <a:pPr marL="12700" algn="ctr">
              <a:spcBef>
                <a:spcPts val="110"/>
              </a:spcBef>
            </a:pPr>
            <a:r>
              <a:rPr lang="lt-LT" sz="4400" b="1" dirty="0">
                <a:solidFill>
                  <a:schemeClr val="bg1"/>
                </a:solidFill>
                <a:latin typeface="Arial"/>
                <a:cs typeface="Arial"/>
              </a:rPr>
              <a:t>Pokyčių poreikis</a:t>
            </a:r>
            <a:endParaRPr lang="en-IE" sz="4400" dirty="0">
              <a:solidFill>
                <a:schemeClr val="bg1"/>
              </a:solidFill>
              <a:latin typeface="Arial"/>
              <a:cs typeface="Arial"/>
            </a:endParaRPr>
          </a:p>
        </p:txBody>
      </p:sp>
    </p:spTree>
    <p:extLst>
      <p:ext uri="{BB962C8B-B14F-4D97-AF65-F5344CB8AC3E}">
        <p14:creationId xmlns:p14="http://schemas.microsoft.com/office/powerpoint/2010/main" val="849101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0840AD-4E3D-1876-139C-72E441C69B92}"/>
            </a:ext>
          </a:extLst>
        </p:cNvPr>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3158"/>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vadinimas 1">
            <a:extLst>
              <a:ext uri="{FF2B5EF4-FFF2-40B4-BE49-F238E27FC236}">
                <a16:creationId xmlns:a16="http://schemas.microsoft.com/office/drawing/2014/main" id="{D21AC4BD-58E1-DBE8-EC5D-E1594368C193}"/>
              </a:ext>
            </a:extLst>
          </p:cNvPr>
          <p:cNvSpPr txBox="1">
            <a:spLocks/>
          </p:cNvSpPr>
          <p:nvPr/>
        </p:nvSpPr>
        <p:spPr>
          <a:xfrm>
            <a:off x="6739128" y="771247"/>
            <a:ext cx="4818888" cy="14768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5400" b="1" kern="1200" dirty="0" err="1">
                <a:solidFill>
                  <a:schemeClr val="tx1"/>
                </a:solidFill>
                <a:latin typeface="Arial" panose="020B0604020202020204" pitchFamily="34" charset="0"/>
                <a:cs typeface="Arial" panose="020B0604020202020204" pitchFamily="34" charset="0"/>
              </a:rPr>
              <a:t>Kodėl</a:t>
            </a:r>
            <a:r>
              <a:rPr lang="en-US" sz="5400" b="1" kern="1200" dirty="0">
                <a:solidFill>
                  <a:schemeClr val="tx1"/>
                </a:solidFill>
                <a:latin typeface="Arial" panose="020B0604020202020204" pitchFamily="34" charset="0"/>
                <a:cs typeface="Arial" panose="020B0604020202020204" pitchFamily="34" charset="0"/>
              </a:rPr>
              <a:t>?</a:t>
            </a:r>
          </a:p>
        </p:txBody>
      </p:sp>
      <p:pic>
        <p:nvPicPr>
          <p:cNvPr id="3" name="Paveikslėlis 2" descr="Question mark boxes">
            <a:extLst>
              <a:ext uri="{FF2B5EF4-FFF2-40B4-BE49-F238E27FC236}">
                <a16:creationId xmlns:a16="http://schemas.microsoft.com/office/drawing/2014/main" id="{F13CDCA0-A802-020D-3E2B-D35902AF472A}"/>
              </a:ext>
            </a:extLst>
          </p:cNvPr>
          <p:cNvPicPr>
            <a:picLocks noChangeAspect="1"/>
          </p:cNvPicPr>
          <p:nvPr/>
        </p:nvPicPr>
        <p:blipFill rotWithShape="1">
          <a:blip r:embed="rId3">
            <a:extLst>
              <a:ext uri="{28A0092B-C50C-407E-A947-70E740481C1C}">
                <a14:useLocalDpi xmlns:a14="http://schemas.microsoft.com/office/drawing/2010/main" val="0"/>
              </a:ext>
            </a:extLst>
          </a:blip>
          <a:srcRect l="10357" r="10332"/>
          <a:stretch/>
        </p:blipFill>
        <p:spPr>
          <a:xfrm>
            <a:off x="630936" y="1626317"/>
            <a:ext cx="5458968" cy="3871681"/>
          </a:xfrm>
          <a:prstGeom prst="rect">
            <a:avLst/>
          </a:prstGeom>
        </p:spPr>
      </p:pic>
      <p:sp>
        <p:nvSpPr>
          <p:cNvPr id="4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50602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urinio vietos rezervavimo ženklas 2">
            <a:extLst>
              <a:ext uri="{FF2B5EF4-FFF2-40B4-BE49-F238E27FC236}">
                <a16:creationId xmlns:a16="http://schemas.microsoft.com/office/drawing/2014/main" id="{6F3FFE90-878C-1591-187D-FF77B3AD955D}"/>
              </a:ext>
            </a:extLst>
          </p:cNvPr>
          <p:cNvSpPr txBox="1">
            <a:spLocks/>
          </p:cNvSpPr>
          <p:nvPr/>
        </p:nvSpPr>
        <p:spPr>
          <a:xfrm>
            <a:off x="6739127" y="2798044"/>
            <a:ext cx="5333423" cy="355078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228600" algn="l">
              <a:spcAft>
                <a:spcPts val="600"/>
              </a:spcAft>
              <a:buFont typeface="Arial" panose="020B0604020202020204" pitchFamily="34" charset="0"/>
              <a:buChar char="•"/>
            </a:pPr>
            <a:r>
              <a:rPr lang="en-US" sz="2200" b="1" dirty="0">
                <a:latin typeface="Arial" panose="020B0604020202020204" pitchFamily="34" charset="0"/>
                <a:cs typeface="Arial" panose="020B0604020202020204" pitchFamily="34" charset="0"/>
              </a:rPr>
              <a:t>Muitinės </a:t>
            </a:r>
            <a:r>
              <a:rPr lang="lt-LT" sz="2200" b="1" noProof="0" dirty="0">
                <a:latin typeface="Arial" panose="020B0604020202020204" pitchFamily="34" charset="0"/>
                <a:cs typeface="Arial" panose="020B0604020202020204" pitchFamily="34" charset="0"/>
              </a:rPr>
              <a:t>paslaugų</a:t>
            </a:r>
            <a:r>
              <a:rPr lang="en-US" sz="2200" b="1" dirty="0">
                <a:latin typeface="Arial" panose="020B0604020202020204" pitchFamily="34" charset="0"/>
                <a:cs typeface="Arial" panose="020B0604020202020204" pitchFamily="34" charset="0"/>
              </a:rPr>
              <a:t> </a:t>
            </a:r>
            <a:r>
              <a:rPr lang="lt-LT" sz="2200" b="1" dirty="0">
                <a:latin typeface="Arial" panose="020B0604020202020204" pitchFamily="34" charset="0"/>
                <a:cs typeface="Arial" panose="020B0604020202020204" pitchFamily="34" charset="0"/>
              </a:rPr>
              <a:t>kokybės</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gerinima</a:t>
            </a:r>
            <a:r>
              <a:rPr lang="lt-LT" sz="2200" b="1" dirty="0">
                <a:latin typeface="Arial" panose="020B0604020202020204" pitchFamily="34" charset="0"/>
                <a:cs typeface="Arial" panose="020B0604020202020204" pitchFamily="34" charset="0"/>
              </a:rPr>
              <a:t>s</a:t>
            </a:r>
            <a:r>
              <a:rPr lang="en-US" sz="2200" b="1" dirty="0">
                <a:latin typeface="Arial" panose="020B0604020202020204" pitchFamily="34" charset="0"/>
                <a:cs typeface="Arial" panose="020B0604020202020204" pitchFamily="34" charset="0"/>
              </a:rPr>
              <a:t>;</a:t>
            </a:r>
            <a:endParaRPr lang="lt-LT" sz="2200" b="1" dirty="0">
              <a:latin typeface="Arial" panose="020B0604020202020204" pitchFamily="34" charset="0"/>
              <a:cs typeface="Arial" panose="020B0604020202020204" pitchFamily="34" charset="0"/>
            </a:endParaRPr>
          </a:p>
          <a:p>
            <a:pPr indent="-228600" algn="l">
              <a:spcAft>
                <a:spcPts val="600"/>
              </a:spcAft>
              <a:buFont typeface="Arial" panose="020B0604020202020204" pitchFamily="34" charset="0"/>
              <a:buChar char="•"/>
            </a:pPr>
            <a:r>
              <a:rPr lang="lt-LT" sz="2200" b="1" dirty="0">
                <a:latin typeface="Arial" panose="020B0604020202020204" pitchFamily="34" charset="0"/>
                <a:cs typeface="Arial" panose="020B0604020202020204" pitchFamily="34" charset="0"/>
              </a:rPr>
              <a:t>Visuomenės pasitikėjimo didinimas;</a:t>
            </a:r>
            <a:endParaRPr lang="en-US" sz="2200" b="1" dirty="0">
              <a:latin typeface="Arial" panose="020B0604020202020204" pitchFamily="34" charset="0"/>
              <a:cs typeface="Arial" panose="020B0604020202020204" pitchFamily="34" charset="0"/>
            </a:endParaRPr>
          </a:p>
          <a:p>
            <a:pPr indent="-228600" algn="l">
              <a:spcAft>
                <a:spcPts val="600"/>
              </a:spcAft>
              <a:buFont typeface="Arial" panose="020B0604020202020204" pitchFamily="34" charset="0"/>
              <a:buChar char="•"/>
            </a:pPr>
            <a:r>
              <a:rPr lang="en-US" sz="2200" b="1" dirty="0" err="1">
                <a:latin typeface="Arial" panose="020B0604020202020204" pitchFamily="34" charset="0"/>
                <a:cs typeface="Arial" panose="020B0604020202020204" pitchFamily="34" charset="0"/>
              </a:rPr>
              <a:t>Racionalu</a:t>
            </a:r>
            <a:r>
              <a:rPr lang="lt-LT" sz="2200" b="1" dirty="0">
                <a:latin typeface="Arial" panose="020B0604020202020204" pitchFamily="34" charset="0"/>
                <a:cs typeface="Arial" panose="020B0604020202020204" pitchFamily="34" charset="0"/>
              </a:rPr>
              <a:t>s</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išteklių</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panaudojimas</a:t>
            </a:r>
            <a:r>
              <a:rPr lang="en-US" sz="2200" b="1" dirty="0">
                <a:latin typeface="Arial" panose="020B0604020202020204" pitchFamily="34" charset="0"/>
                <a:cs typeface="Arial" panose="020B0604020202020204" pitchFamily="34" charset="0"/>
              </a:rPr>
              <a:t>;</a:t>
            </a:r>
          </a:p>
          <a:p>
            <a:pPr indent="-228600" algn="l">
              <a:spcAft>
                <a:spcPts val="600"/>
              </a:spcAft>
              <a:buFont typeface="Arial" panose="020B0604020202020204" pitchFamily="34" charset="0"/>
              <a:buChar char="•"/>
            </a:pPr>
            <a:r>
              <a:rPr lang="en-US" sz="2200" b="1" dirty="0">
                <a:latin typeface="Arial" panose="020B0604020202020204" pitchFamily="34" charset="0"/>
                <a:cs typeface="Arial" panose="020B0604020202020204" pitchFamily="34" charset="0"/>
              </a:rPr>
              <a:t>IT </a:t>
            </a:r>
            <a:r>
              <a:rPr lang="en-US" sz="2200" b="1" dirty="0" err="1">
                <a:latin typeface="Arial" panose="020B0604020202020204" pitchFamily="34" charset="0"/>
                <a:cs typeface="Arial" panose="020B0604020202020204" pitchFamily="34" charset="0"/>
              </a:rPr>
              <a:t>galimybių</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panaudojimas</a:t>
            </a:r>
            <a:r>
              <a:rPr lang="en-US" sz="2200" b="1" dirty="0">
                <a:latin typeface="Arial" panose="020B0604020202020204" pitchFamily="34" charset="0"/>
                <a:cs typeface="Arial" panose="020B0604020202020204" pitchFamily="34" charset="0"/>
              </a:rPr>
              <a:t>;</a:t>
            </a:r>
          </a:p>
          <a:p>
            <a:pPr indent="-228600" algn="l">
              <a:spcAft>
                <a:spcPts val="600"/>
              </a:spcAft>
              <a:buFont typeface="Arial" panose="020B0604020202020204" pitchFamily="34" charset="0"/>
              <a:buChar char="•"/>
            </a:pPr>
            <a:r>
              <a:rPr lang="en-US" sz="2200" b="1" dirty="0" err="1">
                <a:latin typeface="Arial" panose="020B0604020202020204" pitchFamily="34" charset="0"/>
                <a:cs typeface="Arial" panose="020B0604020202020204" pitchFamily="34" charset="0"/>
              </a:rPr>
              <a:t>Vidaus</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administravimo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efektyvumo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didinimas</a:t>
            </a:r>
            <a:endParaRPr lang="en-US" sz="2200" b="1" dirty="0">
              <a:latin typeface="Arial" panose="020B0604020202020204" pitchFamily="34" charset="0"/>
              <a:cs typeface="Arial" panose="020B0604020202020204" pitchFamily="34" charset="0"/>
            </a:endParaRPr>
          </a:p>
          <a:p>
            <a:pPr indent="-228600" algn="l">
              <a:spcAft>
                <a:spcPts val="600"/>
              </a:spcAft>
              <a:buFont typeface="Arial" panose="020B0604020202020204" pitchFamily="34" charset="0"/>
              <a:buChar char="•"/>
            </a:pPr>
            <a:endParaRPr lang="en-US" sz="2200" b="1" dirty="0"/>
          </a:p>
          <a:p>
            <a:pPr indent="-228600" algn="l">
              <a:spcAft>
                <a:spcPts val="600"/>
              </a:spcAft>
              <a:buFont typeface="Arial" panose="020B0604020202020204" pitchFamily="34" charset="0"/>
              <a:buChar char="•"/>
            </a:pPr>
            <a:endParaRPr lang="en-US" sz="2200" b="1" dirty="0"/>
          </a:p>
        </p:txBody>
      </p:sp>
      <p:pic>
        <p:nvPicPr>
          <p:cNvPr id="9" name="Picture 8">
            <a:extLst>
              <a:ext uri="{FF2B5EF4-FFF2-40B4-BE49-F238E27FC236}">
                <a16:creationId xmlns:a16="http://schemas.microsoft.com/office/drawing/2014/main" id="{94A5E62D-2204-5EBF-C518-FA2E5260AC47}"/>
              </a:ext>
            </a:extLst>
          </p:cNvPr>
          <p:cNvPicPr>
            <a:picLocks noChangeAspect="1"/>
          </p:cNvPicPr>
          <p:nvPr/>
        </p:nvPicPr>
        <p:blipFill>
          <a:blip r:embed="rId4"/>
          <a:stretch>
            <a:fillRect/>
          </a:stretch>
        </p:blipFill>
        <p:spPr>
          <a:xfrm>
            <a:off x="0" y="3532"/>
            <a:ext cx="12191262" cy="133158"/>
          </a:xfrm>
          <a:prstGeom prst="rect">
            <a:avLst/>
          </a:prstGeom>
        </p:spPr>
      </p:pic>
    </p:spTree>
    <p:extLst>
      <p:ext uri="{BB962C8B-B14F-4D97-AF65-F5344CB8AC3E}">
        <p14:creationId xmlns:p14="http://schemas.microsoft.com/office/powerpoint/2010/main" val="2817052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47B1A9-07AE-6275-3EE3-06CC79C9793F}"/>
              </a:ext>
            </a:extLst>
          </p:cNvPr>
          <p:cNvSpPr>
            <a:spLocks noGrp="1"/>
          </p:cNvSpPr>
          <p:nvPr>
            <p:ph type="title"/>
          </p:nvPr>
        </p:nvSpPr>
        <p:spPr>
          <a:xfrm>
            <a:off x="589560" y="856180"/>
            <a:ext cx="4560584" cy="1128068"/>
          </a:xfrm>
        </p:spPr>
        <p:txBody>
          <a:bodyPr anchor="ctr">
            <a:normAutofit/>
          </a:bodyPr>
          <a:lstStyle/>
          <a:p>
            <a:r>
              <a:rPr lang="en-US" b="1" dirty="0" err="1">
                <a:latin typeface="Arial" panose="020B0604020202020204" pitchFamily="34" charset="0"/>
                <a:cs typeface="Arial" panose="020B0604020202020204" pitchFamily="34" charset="0"/>
              </a:rPr>
              <a:t>Kodėl</a:t>
            </a:r>
            <a:r>
              <a:rPr lang="en-US" b="1" dirty="0">
                <a:latin typeface="Arial" panose="020B0604020202020204" pitchFamily="34" charset="0"/>
                <a:cs typeface="Arial" panose="020B0604020202020204" pitchFamily="34" charset="0"/>
              </a:rPr>
              <a:t>?</a:t>
            </a:r>
          </a:p>
        </p:txBody>
      </p:sp>
      <p:grpSp>
        <p:nvGrpSpPr>
          <p:cNvPr id="45" name="Group 4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6" name="Rectangle 4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7F3B31-B07F-B18C-ED71-B7870FF7BBD0}"/>
              </a:ext>
            </a:extLst>
          </p:cNvPr>
          <p:cNvSpPr>
            <a:spLocks noGrp="1"/>
          </p:cNvSpPr>
          <p:nvPr>
            <p:ph idx="1"/>
          </p:nvPr>
        </p:nvSpPr>
        <p:spPr>
          <a:xfrm>
            <a:off x="590719" y="2330505"/>
            <a:ext cx="4845175" cy="4027210"/>
          </a:xfrm>
        </p:spPr>
        <p:txBody>
          <a:bodyPr vert="horz" lIns="91440" tIns="45720" rIns="91440" bIns="45720" rtlCol="0" anchor="ctr">
            <a:normAutofit/>
          </a:bodyPr>
          <a:lstStyle/>
          <a:p>
            <a:r>
              <a:rPr lang="en-US" sz="2400" dirty="0" err="1">
                <a:latin typeface="Arial" panose="020B0604020202020204" pitchFamily="34" charset="0"/>
                <a:cs typeface="Arial" panose="020B0604020202020204" pitchFamily="34" charset="0"/>
              </a:rPr>
              <a:t>Nevienodos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verslo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sąlygos</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Neefektyviai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panaudojami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ištekliai</a:t>
            </a:r>
            <a:r>
              <a:rPr lang="en-US" sz="2400" dirty="0">
                <a:latin typeface="Arial" panose="020B0604020202020204" pitchFamily="34" charset="0"/>
                <a:cs typeface="Arial" panose="020B0604020202020204" pitchFamily="34" charset="0"/>
              </a:rPr>
              <a:t> </a:t>
            </a:r>
          </a:p>
          <a:p>
            <a:r>
              <a:rPr lang="en-US" sz="2400" dirty="0" err="1">
                <a:latin typeface="Arial" panose="020B0604020202020204" pitchFamily="34" charset="0"/>
                <a:cs typeface="Arial" panose="020B0604020202020204" pitchFamily="34" charset="0"/>
              </a:rPr>
              <a:t>Didelė</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vidinė</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biurokratinė</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našta</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Muitų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Sąjungos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vizijos</a:t>
            </a:r>
            <a:r>
              <a:rPr lang="en-US" sz="2400" dirty="0">
                <a:latin typeface="Arial" panose="020B0604020202020204" pitchFamily="34" charset="0"/>
                <a:cs typeface="Arial" panose="020B0604020202020204" pitchFamily="34" charset="0"/>
              </a:rPr>
              <a:t> ir </a:t>
            </a:r>
            <a:r>
              <a:rPr lang="en-US" sz="2400" dirty="0" err="1">
                <a:latin typeface="Arial" panose="020B0604020202020204" pitchFamily="34" charset="0"/>
                <a:cs typeface="Arial" panose="020B0604020202020204" pitchFamily="34" charset="0"/>
              </a:rPr>
              <a:t>reformos</a:t>
            </a:r>
            <a:r>
              <a:rPr lang="en-US" sz="2400" dirty="0">
                <a:latin typeface="Arial" panose="020B0604020202020204" pitchFamily="34" charset="0"/>
                <a:cs typeface="Arial" panose="020B0604020202020204" pitchFamily="34" charset="0"/>
              </a:rPr>
              <a:t>  </a:t>
            </a:r>
          </a:p>
          <a:p>
            <a:r>
              <a:rPr lang="en-US" sz="2400" dirty="0" err="1">
                <a:latin typeface="Arial" panose="020B0604020202020204" pitchFamily="34" charset="0"/>
                <a:cs typeface="Arial" panose="020B0604020202020204" pitchFamily="34" charset="0"/>
              </a:rPr>
              <a:t>Poreikis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atlikti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daugiau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mažiau</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Skaitmenizavimo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nuotolinio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darbo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galimybės</a:t>
            </a:r>
            <a:endParaRPr lang="en-US" sz="2400" dirty="0">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aikas Keistis">
            <a:extLst>
              <a:ext uri="{FF2B5EF4-FFF2-40B4-BE49-F238E27FC236}">
                <a16:creationId xmlns:a16="http://schemas.microsoft.com/office/drawing/2014/main" id="{34397FED-3A4F-BCA9-65BD-1049AC0DCEAE}"/>
              </a:ext>
            </a:extLst>
          </p:cNvPr>
          <p:cNvPicPr>
            <a:picLocks noChangeAspect="1"/>
          </p:cNvPicPr>
          <p:nvPr/>
        </p:nvPicPr>
        <p:blipFill rotWithShape="1">
          <a:blip r:embed="rId3"/>
          <a:srcRect r="1227" b="1"/>
          <a:stretch/>
        </p:blipFill>
        <p:spPr>
          <a:xfrm>
            <a:off x="5977788" y="799352"/>
            <a:ext cx="5425410" cy="5259296"/>
          </a:xfrm>
          <a:prstGeom prst="rect">
            <a:avLst/>
          </a:prstGeom>
        </p:spPr>
      </p:pic>
    </p:spTree>
    <p:extLst>
      <p:ext uri="{BB962C8B-B14F-4D97-AF65-F5344CB8AC3E}">
        <p14:creationId xmlns:p14="http://schemas.microsoft.com/office/powerpoint/2010/main" val="2130353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3C181F81-56F1-5FF1-8D7E-2ECD12AB2B10}"/>
              </a:ext>
            </a:extLst>
          </p:cNvPr>
          <p:cNvSpPr/>
          <p:nvPr/>
        </p:nvSpPr>
        <p:spPr>
          <a:xfrm>
            <a:off x="0" y="1"/>
            <a:ext cx="12192000" cy="6858000"/>
          </a:xfrm>
          <a:custGeom>
            <a:avLst/>
            <a:gdLst/>
            <a:ahLst/>
            <a:cxnLst/>
            <a:rect l="l" t="t" r="r" b="b"/>
            <a:pathLst>
              <a:path w="5453380" h="3067685">
                <a:moveTo>
                  <a:pt x="5453272" y="0"/>
                </a:moveTo>
                <a:lnTo>
                  <a:pt x="0" y="0"/>
                </a:lnTo>
                <a:lnTo>
                  <a:pt x="0" y="3067433"/>
                </a:lnTo>
                <a:lnTo>
                  <a:pt x="5453272" y="3067433"/>
                </a:lnTo>
                <a:lnTo>
                  <a:pt x="5453272" y="0"/>
                </a:lnTo>
                <a:close/>
              </a:path>
            </a:pathLst>
          </a:custGeom>
          <a:solidFill>
            <a:srgbClr val="45544F"/>
          </a:solidFill>
        </p:spPr>
        <p:txBody>
          <a:bodyPr wrap="square" lIns="0" tIns="0" rIns="0" bIns="0" rtlCol="0"/>
          <a:lstStyle/>
          <a:p>
            <a:endParaRPr/>
          </a:p>
        </p:txBody>
      </p:sp>
      <p:sp>
        <p:nvSpPr>
          <p:cNvPr id="3" name="object 13">
            <a:extLst>
              <a:ext uri="{FF2B5EF4-FFF2-40B4-BE49-F238E27FC236}">
                <a16:creationId xmlns:a16="http://schemas.microsoft.com/office/drawing/2014/main" id="{C60C020C-A0DE-285D-5B4C-A4475B5405C9}"/>
              </a:ext>
            </a:extLst>
          </p:cNvPr>
          <p:cNvSpPr txBox="1"/>
          <p:nvPr/>
        </p:nvSpPr>
        <p:spPr>
          <a:xfrm>
            <a:off x="0" y="3040860"/>
            <a:ext cx="12192000" cy="1368323"/>
          </a:xfrm>
          <a:prstGeom prst="rect">
            <a:avLst/>
          </a:prstGeom>
        </p:spPr>
        <p:txBody>
          <a:bodyPr vert="horz" wrap="square" lIns="0" tIns="13970" rIns="0" bIns="0" rtlCol="0">
            <a:spAutoFit/>
          </a:bodyPr>
          <a:lstStyle/>
          <a:p>
            <a:pPr marL="12700" algn="ctr">
              <a:spcBef>
                <a:spcPts val="110"/>
              </a:spcBef>
            </a:pPr>
            <a:r>
              <a:rPr lang="lt-LT" sz="4400" dirty="0">
                <a:solidFill>
                  <a:schemeClr val="bg1"/>
                </a:solidFill>
                <a:latin typeface="Arial"/>
                <a:cs typeface="Arial"/>
              </a:rPr>
              <a:t>Lietuvos muitinės  veiklos pokyčiai – </a:t>
            </a:r>
          </a:p>
          <a:p>
            <a:pPr marL="12700" algn="ctr">
              <a:spcBef>
                <a:spcPts val="110"/>
              </a:spcBef>
            </a:pPr>
            <a:r>
              <a:rPr lang="lt-LT" sz="4400" dirty="0">
                <a:solidFill>
                  <a:schemeClr val="bg1"/>
                </a:solidFill>
                <a:latin typeface="Arial"/>
                <a:cs typeface="Arial"/>
              </a:rPr>
              <a:t>kur link einame?</a:t>
            </a:r>
          </a:p>
        </p:txBody>
      </p:sp>
    </p:spTree>
    <p:extLst>
      <p:ext uri="{BB962C8B-B14F-4D97-AF65-F5344CB8AC3E}">
        <p14:creationId xmlns:p14="http://schemas.microsoft.com/office/powerpoint/2010/main" val="4176946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C9BD0-CB35-F906-3DE8-B47CB0A63AA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89ADAD4-52B8-E149-7538-7BF0FDE3D6C4}"/>
              </a:ext>
            </a:extLst>
          </p:cNvPr>
          <p:cNvPicPr>
            <a:picLocks noChangeAspect="1"/>
          </p:cNvPicPr>
          <p:nvPr/>
        </p:nvPicPr>
        <p:blipFill>
          <a:blip r:embed="rId3"/>
          <a:stretch>
            <a:fillRect/>
          </a:stretch>
        </p:blipFill>
        <p:spPr>
          <a:xfrm>
            <a:off x="0" y="3532"/>
            <a:ext cx="12191262" cy="133158"/>
          </a:xfrm>
          <a:prstGeom prst="rect">
            <a:avLst/>
          </a:prstGeom>
        </p:spPr>
      </p:pic>
      <p:sp>
        <p:nvSpPr>
          <p:cNvPr id="6" name="Pavadinimas 1">
            <a:extLst>
              <a:ext uri="{FF2B5EF4-FFF2-40B4-BE49-F238E27FC236}">
                <a16:creationId xmlns:a16="http://schemas.microsoft.com/office/drawing/2014/main" id="{22A59197-859F-8D4F-9188-38D5DA98BA7C}"/>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IE" b="1" dirty="0"/>
          </a:p>
        </p:txBody>
      </p:sp>
      <p:graphicFrame>
        <p:nvGraphicFramePr>
          <p:cNvPr id="8" name="Diagrama 7">
            <a:extLst>
              <a:ext uri="{FF2B5EF4-FFF2-40B4-BE49-F238E27FC236}">
                <a16:creationId xmlns:a16="http://schemas.microsoft.com/office/drawing/2014/main" id="{A8F52221-C5A8-EE14-80CA-AA2FBACEB409}"/>
              </a:ext>
            </a:extLst>
          </p:cNvPr>
          <p:cNvGraphicFramePr/>
          <p:nvPr>
            <p:extLst>
              <p:ext uri="{D42A27DB-BD31-4B8C-83A1-F6EECF244321}">
                <p14:modId xmlns:p14="http://schemas.microsoft.com/office/powerpoint/2010/main" val="3285405290"/>
              </p:ext>
            </p:extLst>
          </p:nvPr>
        </p:nvGraphicFramePr>
        <p:xfrm>
          <a:off x="969484" y="719666"/>
          <a:ext cx="10515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5873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graphicEl>
                                              <a:dgm id="{DE37B7DF-1484-4C86-A365-3BA991865758}"/>
                                            </p:graphicEl>
                                          </p:spTgt>
                                        </p:tgtEl>
                                        <p:attrNameLst>
                                          <p:attrName>style.visibility</p:attrName>
                                        </p:attrNameLst>
                                      </p:cBhvr>
                                      <p:to>
                                        <p:strVal val="visible"/>
                                      </p:to>
                                    </p:set>
                                    <p:anim calcmode="lin" valueType="num">
                                      <p:cBhvr additive="base">
                                        <p:cTn id="7" dur="500" fill="hold"/>
                                        <p:tgtEl>
                                          <p:spTgt spid="8">
                                            <p:graphicEl>
                                              <a:dgm id="{DE37B7DF-1484-4C86-A365-3BA991865758}"/>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graphicEl>
                                              <a:dgm id="{DE37B7DF-1484-4C86-A365-3BA991865758}"/>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graphicEl>
                                              <a:dgm id="{5FBC4838-B379-4658-945D-A9CDB4F98B8A}"/>
                                            </p:graphicEl>
                                          </p:spTgt>
                                        </p:tgtEl>
                                        <p:attrNameLst>
                                          <p:attrName>style.visibility</p:attrName>
                                        </p:attrNameLst>
                                      </p:cBhvr>
                                      <p:to>
                                        <p:strVal val="visible"/>
                                      </p:to>
                                    </p:set>
                                    <p:anim calcmode="lin" valueType="num">
                                      <p:cBhvr additive="base">
                                        <p:cTn id="13" dur="500" fill="hold"/>
                                        <p:tgtEl>
                                          <p:spTgt spid="8">
                                            <p:graphicEl>
                                              <a:dgm id="{5FBC4838-B379-4658-945D-A9CDB4F98B8A}"/>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graphicEl>
                                              <a:dgm id="{5FBC4838-B379-4658-945D-A9CDB4F98B8A}"/>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graphicEl>
                                              <a:dgm id="{22B40D82-19B1-4FEE-A3FA-4A0BBFEF7759}"/>
                                            </p:graphicEl>
                                          </p:spTgt>
                                        </p:tgtEl>
                                        <p:attrNameLst>
                                          <p:attrName>style.visibility</p:attrName>
                                        </p:attrNameLst>
                                      </p:cBhvr>
                                      <p:to>
                                        <p:strVal val="visible"/>
                                      </p:to>
                                    </p:set>
                                    <p:anim calcmode="lin" valueType="num">
                                      <p:cBhvr additive="base">
                                        <p:cTn id="19" dur="500" fill="hold"/>
                                        <p:tgtEl>
                                          <p:spTgt spid="8">
                                            <p:graphicEl>
                                              <a:dgm id="{22B40D82-19B1-4FEE-A3FA-4A0BBFEF7759}"/>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graphicEl>
                                              <a:dgm id="{22B40D82-19B1-4FEE-A3FA-4A0BBFEF7759}"/>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graphicEl>
                                              <a:dgm id="{B56422FD-7FBD-4647-AA56-C16740EABEA5}"/>
                                            </p:graphicEl>
                                          </p:spTgt>
                                        </p:tgtEl>
                                        <p:attrNameLst>
                                          <p:attrName>style.visibility</p:attrName>
                                        </p:attrNameLst>
                                      </p:cBhvr>
                                      <p:to>
                                        <p:strVal val="visible"/>
                                      </p:to>
                                    </p:set>
                                    <p:anim calcmode="lin" valueType="num">
                                      <p:cBhvr additive="base">
                                        <p:cTn id="25" dur="500" fill="hold"/>
                                        <p:tgtEl>
                                          <p:spTgt spid="8">
                                            <p:graphicEl>
                                              <a:dgm id="{B56422FD-7FBD-4647-AA56-C16740EABEA5}"/>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graphicEl>
                                              <a:dgm id="{B56422FD-7FBD-4647-AA56-C16740EABEA5}"/>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FAC47A4-999B-3402-1205-CB4BC4396121}"/>
              </a:ext>
            </a:extLst>
          </p:cNvPr>
          <p:cNvSpPr>
            <a:spLocks noGrp="1"/>
          </p:cNvSpPr>
          <p:nvPr>
            <p:ph type="title"/>
          </p:nvPr>
        </p:nvSpPr>
        <p:spPr>
          <a:xfrm>
            <a:off x="705062" y="0"/>
            <a:ext cx="11116235" cy="1325563"/>
          </a:xfrm>
        </p:spPr>
        <p:txBody>
          <a:bodyPr>
            <a:normAutofit fontScale="90000"/>
          </a:bodyPr>
          <a:lstStyle/>
          <a:p>
            <a:r>
              <a:rPr lang="lt-LT" sz="3600" b="1" kern="100" dirty="0">
                <a:effectLst/>
                <a:latin typeface="Arial" panose="020B0604020202020204" pitchFamily="34" charset="0"/>
                <a:ea typeface="Calibri" panose="020F0502020204030204" pitchFamily="34" charset="0"/>
                <a:cs typeface="Arial" panose="020B0604020202020204" pitchFamily="34" charset="0"/>
              </a:rPr>
              <a:t>Rizikos sėkmingam ir efektyviam pokyčių įgyvendinimui</a:t>
            </a:r>
            <a:br>
              <a:rPr lang="lt-LT" sz="3600" b="1" kern="100" dirty="0">
                <a:effectLst/>
                <a:ea typeface="Calibri" panose="020F0502020204030204" pitchFamily="34" charset="0"/>
                <a:cs typeface="Arial" panose="020B0604020202020204" pitchFamily="34" charset="0"/>
              </a:rPr>
            </a:br>
            <a:endParaRPr lang="lt-LT" sz="3600" b="1" dirty="0"/>
          </a:p>
        </p:txBody>
      </p:sp>
      <p:graphicFrame>
        <p:nvGraphicFramePr>
          <p:cNvPr id="5" name="Lentelė 4">
            <a:extLst>
              <a:ext uri="{FF2B5EF4-FFF2-40B4-BE49-F238E27FC236}">
                <a16:creationId xmlns:a16="http://schemas.microsoft.com/office/drawing/2014/main" id="{C2E1AEA0-70AE-B7EE-6524-96AE397DD52A}"/>
              </a:ext>
            </a:extLst>
          </p:cNvPr>
          <p:cNvGraphicFramePr>
            <a:graphicFrameLocks noGrp="1"/>
          </p:cNvGraphicFramePr>
          <p:nvPr>
            <p:extLst>
              <p:ext uri="{D42A27DB-BD31-4B8C-83A1-F6EECF244321}">
                <p14:modId xmlns:p14="http://schemas.microsoft.com/office/powerpoint/2010/main" val="818368861"/>
              </p:ext>
            </p:extLst>
          </p:nvPr>
        </p:nvGraphicFramePr>
        <p:xfrm>
          <a:off x="370703" y="662781"/>
          <a:ext cx="11430000" cy="6007855"/>
        </p:xfrm>
        <a:graphic>
          <a:graphicData uri="http://schemas.openxmlformats.org/drawingml/2006/table">
            <a:tbl>
              <a:tblPr firstRow="1" bandRow="1">
                <a:tableStyleId>{5C22544A-7EE6-4342-B048-85BDC9FD1C3A}</a:tableStyleId>
              </a:tblPr>
              <a:tblGrid>
                <a:gridCol w="5715000">
                  <a:extLst>
                    <a:ext uri="{9D8B030D-6E8A-4147-A177-3AD203B41FA5}">
                      <a16:colId xmlns:a16="http://schemas.microsoft.com/office/drawing/2014/main" val="2600963828"/>
                    </a:ext>
                  </a:extLst>
                </a:gridCol>
                <a:gridCol w="5715000">
                  <a:extLst>
                    <a:ext uri="{9D8B030D-6E8A-4147-A177-3AD203B41FA5}">
                      <a16:colId xmlns:a16="http://schemas.microsoft.com/office/drawing/2014/main" val="1185099218"/>
                    </a:ext>
                  </a:extLst>
                </a:gridCol>
              </a:tblGrid>
              <a:tr h="404184">
                <a:tc>
                  <a:txBody>
                    <a:bodyPr/>
                    <a:lstStyle/>
                    <a:p>
                      <a:r>
                        <a:rPr lang="lt-LT" dirty="0">
                          <a:latin typeface="Arial" panose="020B0604020202020204" pitchFamily="34" charset="0"/>
                          <a:cs typeface="Arial" panose="020B0604020202020204" pitchFamily="34" charset="0"/>
                        </a:rPr>
                        <a:t>Rizika</a:t>
                      </a:r>
                    </a:p>
                  </a:txBody>
                  <a:tcPr/>
                </a:tc>
                <a:tc>
                  <a:txBody>
                    <a:bodyPr/>
                    <a:lstStyle/>
                    <a:p>
                      <a:r>
                        <a:rPr lang="lt-LT" dirty="0">
                          <a:latin typeface="Arial" panose="020B0604020202020204" pitchFamily="34" charset="0"/>
                          <a:cs typeface="Arial" panose="020B0604020202020204" pitchFamily="34" charset="0"/>
                        </a:rPr>
                        <a:t>Rizikos valdymo priemonės (sprendimai)</a:t>
                      </a:r>
                    </a:p>
                  </a:txBody>
                  <a:tcPr/>
                </a:tc>
                <a:extLst>
                  <a:ext uri="{0D108BD9-81ED-4DB2-BD59-A6C34878D82A}">
                    <a16:rowId xmlns:a16="http://schemas.microsoft.com/office/drawing/2014/main" val="1203310503"/>
                  </a:ext>
                </a:extLst>
              </a:tr>
              <a:tr h="404184">
                <a:tc>
                  <a:txBody>
                    <a:bodyPr/>
                    <a:lstStyle/>
                    <a:p>
                      <a:r>
                        <a:rPr lang="lt-LT" sz="1700" dirty="0">
                          <a:latin typeface="Arial" panose="020B0604020202020204" pitchFamily="34" charset="0"/>
                          <a:cs typeface="Arial" panose="020B0604020202020204" pitchFamily="34" charset="0"/>
                        </a:rPr>
                        <a:t>Laiku nepriimti įstatymai ir poįstatyminiai teisės aktai</a:t>
                      </a:r>
                    </a:p>
                  </a:txBody>
                  <a:tcPr/>
                </a:tc>
                <a:tc>
                  <a:txBody>
                    <a:bodyPr/>
                    <a:lstStyle/>
                    <a:p>
                      <a:r>
                        <a:rPr lang="lt-LT" sz="1700" dirty="0">
                          <a:latin typeface="Arial" panose="020B0604020202020204" pitchFamily="34" charset="0"/>
                          <a:cs typeface="Arial" panose="020B0604020202020204" pitchFamily="34" charset="0"/>
                        </a:rPr>
                        <a:t>Vėlesnis pokyčių įgyvendinimo terminas</a:t>
                      </a:r>
                    </a:p>
                  </a:txBody>
                  <a:tcPr/>
                </a:tc>
                <a:extLst>
                  <a:ext uri="{0D108BD9-81ED-4DB2-BD59-A6C34878D82A}">
                    <a16:rowId xmlns:a16="http://schemas.microsoft.com/office/drawing/2014/main" val="4078875708"/>
                  </a:ext>
                </a:extLst>
              </a:tr>
              <a:tr h="970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7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Galimas neigiamos informacijos srautas viešojoje erdvėje pertvarkos laikotarpiu apie muitinės sistemos silpninimą, taip mažinant visuomenės pasitikėjimą</a:t>
                      </a:r>
                      <a:endParaRPr lang="lt-LT" sz="1700" dirty="0">
                        <a:latin typeface="Arial" panose="020B0604020202020204" pitchFamily="34" charset="0"/>
                        <a:cs typeface="Arial" panose="020B0604020202020204" pitchFamily="34" charset="0"/>
                      </a:endParaRPr>
                    </a:p>
                  </a:txBody>
                  <a:tcPr/>
                </a:tc>
                <a:tc>
                  <a:txBody>
                    <a:bodyPr/>
                    <a:lstStyle/>
                    <a:p>
                      <a:r>
                        <a:rPr lang="lt-LT" sz="1700" dirty="0">
                          <a:latin typeface="Arial" panose="020B0604020202020204" pitchFamily="34" charset="0"/>
                          <a:cs typeface="Arial" panose="020B0604020202020204" pitchFamily="34" charset="0"/>
                        </a:rPr>
                        <a:t>Aiški išorinė komunikacija apie numatomus pokyčius</a:t>
                      </a:r>
                    </a:p>
                  </a:txBody>
                  <a:tcPr/>
                </a:tc>
                <a:extLst>
                  <a:ext uri="{0D108BD9-81ED-4DB2-BD59-A6C34878D82A}">
                    <a16:rowId xmlns:a16="http://schemas.microsoft.com/office/drawing/2014/main" val="186887821"/>
                  </a:ext>
                </a:extLst>
              </a:tr>
              <a:tr h="697631">
                <a:tc>
                  <a:txBody>
                    <a:bodyPr/>
                    <a:lstStyle/>
                    <a:p>
                      <a:r>
                        <a:rPr lang="lt-LT" sz="1700" dirty="0">
                          <a:latin typeface="Arial" panose="020B0604020202020204" pitchFamily="34" charset="0"/>
                          <a:cs typeface="Arial" panose="020B0604020202020204" pitchFamily="34" charset="0"/>
                        </a:rPr>
                        <a:t>Dalies darbuotojų pasipriešinimas pokyčiams</a:t>
                      </a:r>
                    </a:p>
                  </a:txBody>
                  <a:tcPr/>
                </a:tc>
                <a:tc>
                  <a:txBody>
                    <a:bodyPr/>
                    <a:lstStyle/>
                    <a:p>
                      <a:r>
                        <a:rPr lang="lt-LT" sz="1700" dirty="0">
                          <a:latin typeface="Arial" panose="020B0604020202020204" pitchFamily="34" charset="0"/>
                          <a:cs typeface="Arial" panose="020B0604020202020204" pitchFamily="34" charset="0"/>
                        </a:rPr>
                        <a:t>Vidinė komunikacija apie numatomus pokyčius, naudą darbuotojams</a:t>
                      </a:r>
                    </a:p>
                  </a:txBody>
                  <a:tcPr/>
                </a:tc>
                <a:extLst>
                  <a:ext uri="{0D108BD9-81ED-4DB2-BD59-A6C34878D82A}">
                    <a16:rowId xmlns:a16="http://schemas.microsoft.com/office/drawing/2014/main" val="619753776"/>
                  </a:ext>
                </a:extLst>
              </a:tr>
              <a:tr h="697631">
                <a:tc>
                  <a:txBody>
                    <a:bodyPr/>
                    <a:lstStyle/>
                    <a:p>
                      <a:r>
                        <a:rPr lang="lt-LT" sz="1700" dirty="0">
                          <a:latin typeface="Arial" panose="020B0604020202020204" pitchFamily="34" charset="0"/>
                          <a:cs typeface="Arial" panose="020B0604020202020204" pitchFamily="34" charset="0"/>
                        </a:rPr>
                        <a:t>IT sistemos laiku neparengtos darbui pasikeitus veiklos procesams</a:t>
                      </a:r>
                    </a:p>
                  </a:txBody>
                  <a:tcPr/>
                </a:tc>
                <a:tc>
                  <a:txBody>
                    <a:bodyPr/>
                    <a:lstStyle/>
                    <a:p>
                      <a:r>
                        <a:rPr lang="lt-LT" sz="1700" dirty="0">
                          <a:latin typeface="Arial" panose="020B0604020202020204" pitchFamily="34" charset="0"/>
                          <a:cs typeface="Arial" panose="020B0604020202020204" pitchFamily="34" charset="0"/>
                        </a:rPr>
                        <a:t>IT sistemų keitimo planas, paskirti atsakingi asmenys</a:t>
                      </a:r>
                    </a:p>
                  </a:txBody>
                  <a:tcPr/>
                </a:tc>
                <a:extLst>
                  <a:ext uri="{0D108BD9-81ED-4DB2-BD59-A6C34878D82A}">
                    <a16:rowId xmlns:a16="http://schemas.microsoft.com/office/drawing/2014/main" val="480228430"/>
                  </a:ext>
                </a:extLst>
              </a:tr>
              <a:tr h="9966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700" dirty="0">
                          <a:latin typeface="Arial" panose="020B0604020202020204" pitchFamily="34" charset="0"/>
                          <a:cs typeface="Arial" panose="020B0604020202020204" pitchFamily="34" charset="0"/>
                        </a:rPr>
                        <a:t>Dalies darbuotojų nenoras tęsti tarnybą (darbą) pasikeitusiomis sąlygomis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700" dirty="0">
                          <a:latin typeface="Arial" panose="020B0604020202020204" pitchFamily="34" charset="0"/>
                          <a:cs typeface="Arial" panose="020B0604020202020204" pitchFamily="34" charset="0"/>
                        </a:rPr>
                        <a:t>Darbuotojų poreikį padengti planuojama perskirstant žmogiškuosius išteklius, parengiant pareigūnus profesinio mokymo įstaigoje, taip pat skelbiant konkursus ir atrankas </a:t>
                      </a:r>
                    </a:p>
                  </a:txBody>
                  <a:tcPr/>
                </a:tc>
                <a:extLst>
                  <a:ext uri="{0D108BD9-81ED-4DB2-BD59-A6C34878D82A}">
                    <a16:rowId xmlns:a16="http://schemas.microsoft.com/office/drawing/2014/main" val="1372667129"/>
                  </a:ext>
                </a:extLst>
              </a:tr>
              <a:tr h="697631">
                <a:tc>
                  <a:txBody>
                    <a:bodyPr/>
                    <a:lstStyle/>
                    <a:p>
                      <a:r>
                        <a:rPr lang="lt-LT" sz="1700" dirty="0">
                          <a:latin typeface="Arial" panose="020B0604020202020204" pitchFamily="34" charset="0"/>
                          <a:cs typeface="Arial" panose="020B0604020202020204" pitchFamily="34" charset="0"/>
                        </a:rPr>
                        <a:t>Kompetencijų (organizacijos žinių)  praradimas dėl darbuotojų išėjimo</a:t>
                      </a:r>
                    </a:p>
                  </a:txBody>
                  <a:tcPr/>
                </a:tc>
                <a:tc>
                  <a:txBody>
                    <a:bodyPr/>
                    <a:lstStyle/>
                    <a:p>
                      <a:r>
                        <a:rPr lang="lt-LT" sz="1700" dirty="0">
                          <a:latin typeface="Arial" panose="020B0604020202020204" pitchFamily="34" charset="0"/>
                          <a:cs typeface="Arial" panose="020B0604020202020204" pitchFamily="34" charset="0"/>
                        </a:rPr>
                        <a:t>Laisvų pareigybių komplektavimas, naujų darbuotojų stažuotė (mentorystė)</a:t>
                      </a:r>
                    </a:p>
                  </a:txBody>
                  <a:tcPr/>
                </a:tc>
                <a:extLst>
                  <a:ext uri="{0D108BD9-81ED-4DB2-BD59-A6C34878D82A}">
                    <a16:rowId xmlns:a16="http://schemas.microsoft.com/office/drawing/2014/main" val="2969815619"/>
                  </a:ext>
                </a:extLst>
              </a:tr>
              <a:tr h="404184">
                <a:tc>
                  <a:txBody>
                    <a:bodyPr/>
                    <a:lstStyle/>
                    <a:p>
                      <a:r>
                        <a:rPr lang="lt-LT" sz="1700" dirty="0">
                          <a:latin typeface="Arial" panose="020B0604020202020204" pitchFamily="34" charset="0"/>
                          <a:cs typeface="Arial" panose="020B0604020202020204" pitchFamily="34" charset="0"/>
                        </a:rPr>
                        <a:t>Procesai ir procedūros įgyvendinus pokyčius</a:t>
                      </a:r>
                    </a:p>
                  </a:txBody>
                  <a:tcPr/>
                </a:tc>
                <a:tc>
                  <a:txBody>
                    <a:bodyPr/>
                    <a:lstStyle/>
                    <a:p>
                      <a:r>
                        <a:rPr lang="lt-LT" sz="1700" dirty="0">
                          <a:latin typeface="Arial" panose="020B0604020202020204" pitchFamily="34" charset="0"/>
                          <a:cs typeface="Arial" panose="020B0604020202020204" pitchFamily="34" charset="0"/>
                        </a:rPr>
                        <a:t>Veiklos tęstinumo užtikrinimo planas, paskirti atsakingi asmenys pereinamuoju laikotarpiu</a:t>
                      </a:r>
                    </a:p>
                  </a:txBody>
                  <a:tcPr/>
                </a:tc>
                <a:extLst>
                  <a:ext uri="{0D108BD9-81ED-4DB2-BD59-A6C34878D82A}">
                    <a16:rowId xmlns:a16="http://schemas.microsoft.com/office/drawing/2014/main" val="3286681652"/>
                  </a:ext>
                </a:extLst>
              </a:tr>
              <a:tr h="398646">
                <a:tc>
                  <a:txBody>
                    <a:bodyPr/>
                    <a:lstStyle/>
                    <a:p>
                      <a:r>
                        <a:rPr lang="lt-LT" sz="1700" dirty="0">
                          <a:latin typeface="Arial" panose="020B0604020202020204" pitchFamily="34" charset="0"/>
                          <a:cs typeface="Arial" panose="020B0604020202020204" pitchFamily="34" charset="0"/>
                        </a:rPr>
                        <a:t>Galimas verslo nepritarimas pereinamuoju laikotarpiu</a:t>
                      </a:r>
                    </a:p>
                  </a:txBody>
                  <a:tcPr/>
                </a:tc>
                <a:tc>
                  <a:txBody>
                    <a:bodyPr/>
                    <a:lstStyle/>
                    <a:p>
                      <a:r>
                        <a:rPr lang="lt-LT" sz="1700" dirty="0">
                          <a:latin typeface="Arial" panose="020B0604020202020204" pitchFamily="34" charset="0"/>
                          <a:cs typeface="Arial" panose="020B0604020202020204" pitchFamily="34" charset="0"/>
                        </a:rPr>
                        <a:t>Išorinė komunikacija, veiklos tęstinumo užtikrinimo planas</a:t>
                      </a:r>
                    </a:p>
                  </a:txBody>
                  <a:tcPr/>
                </a:tc>
                <a:extLst>
                  <a:ext uri="{0D108BD9-81ED-4DB2-BD59-A6C34878D82A}">
                    <a16:rowId xmlns:a16="http://schemas.microsoft.com/office/drawing/2014/main" val="445354984"/>
                  </a:ext>
                </a:extLst>
              </a:tr>
            </a:tbl>
          </a:graphicData>
        </a:graphic>
      </p:graphicFrame>
    </p:spTree>
    <p:extLst>
      <p:ext uri="{BB962C8B-B14F-4D97-AF65-F5344CB8AC3E}">
        <p14:creationId xmlns:p14="http://schemas.microsoft.com/office/powerpoint/2010/main" val="4006642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D6EBE-7C4B-0059-48B6-C4E7BC4E30EC}"/>
            </a:ext>
          </a:extLst>
        </p:cNvPr>
        <p:cNvGrpSpPr/>
        <p:nvPr/>
      </p:nvGrpSpPr>
      <p:grpSpPr>
        <a:xfrm>
          <a:off x="0" y="0"/>
          <a:ext cx="0" cy="0"/>
          <a:chOff x="0" y="0"/>
          <a:chExt cx="0" cy="0"/>
        </a:xfrm>
      </p:grpSpPr>
      <p:sp>
        <p:nvSpPr>
          <p:cNvPr id="2" name="object 4">
            <a:extLst>
              <a:ext uri="{FF2B5EF4-FFF2-40B4-BE49-F238E27FC236}">
                <a16:creationId xmlns:a16="http://schemas.microsoft.com/office/drawing/2014/main" id="{C4EDD255-FA92-B89B-3CCB-2420D4140936}"/>
              </a:ext>
            </a:extLst>
          </p:cNvPr>
          <p:cNvSpPr/>
          <p:nvPr/>
        </p:nvSpPr>
        <p:spPr>
          <a:xfrm>
            <a:off x="71717" y="89648"/>
            <a:ext cx="12192000" cy="6858000"/>
          </a:xfrm>
          <a:custGeom>
            <a:avLst/>
            <a:gdLst/>
            <a:ahLst/>
            <a:cxnLst/>
            <a:rect l="l" t="t" r="r" b="b"/>
            <a:pathLst>
              <a:path w="5453380" h="3067685">
                <a:moveTo>
                  <a:pt x="5453272" y="0"/>
                </a:moveTo>
                <a:lnTo>
                  <a:pt x="0" y="0"/>
                </a:lnTo>
                <a:lnTo>
                  <a:pt x="0" y="3067433"/>
                </a:lnTo>
                <a:lnTo>
                  <a:pt x="5453272" y="3067433"/>
                </a:lnTo>
                <a:lnTo>
                  <a:pt x="5453272" y="0"/>
                </a:lnTo>
                <a:close/>
              </a:path>
            </a:pathLst>
          </a:custGeom>
          <a:solidFill>
            <a:srgbClr val="45544F"/>
          </a:solidFill>
        </p:spPr>
        <p:txBody>
          <a:bodyPr wrap="square" lIns="0" tIns="0" rIns="0" bIns="0" rtlCol="0"/>
          <a:lstStyle/>
          <a:p>
            <a:endParaRPr/>
          </a:p>
        </p:txBody>
      </p:sp>
      <p:sp>
        <p:nvSpPr>
          <p:cNvPr id="3" name="object 13">
            <a:extLst>
              <a:ext uri="{FF2B5EF4-FFF2-40B4-BE49-F238E27FC236}">
                <a16:creationId xmlns:a16="http://schemas.microsoft.com/office/drawing/2014/main" id="{F2A13BDD-2A92-6D4B-3221-73D7AAA1FCBC}"/>
              </a:ext>
            </a:extLst>
          </p:cNvPr>
          <p:cNvSpPr txBox="1"/>
          <p:nvPr/>
        </p:nvSpPr>
        <p:spPr>
          <a:xfrm>
            <a:off x="0" y="2583660"/>
            <a:ext cx="12192000" cy="691215"/>
          </a:xfrm>
          <a:prstGeom prst="rect">
            <a:avLst/>
          </a:prstGeom>
        </p:spPr>
        <p:txBody>
          <a:bodyPr vert="horz" wrap="square" lIns="0" tIns="13970" rIns="0" bIns="0" rtlCol="0">
            <a:spAutoFit/>
          </a:bodyPr>
          <a:lstStyle/>
          <a:p>
            <a:pPr marL="12700" algn="ctr">
              <a:spcBef>
                <a:spcPts val="110"/>
              </a:spcBef>
            </a:pPr>
            <a:r>
              <a:rPr lang="lt-LT" sz="4400" b="1" dirty="0">
                <a:solidFill>
                  <a:schemeClr val="bg1"/>
                </a:solidFill>
                <a:latin typeface="Arial" panose="020B0604020202020204" pitchFamily="34" charset="0"/>
                <a:cs typeface="Arial" panose="020B0604020202020204" pitchFamily="34" charset="0"/>
              </a:rPr>
              <a:t>Rezultatai</a:t>
            </a:r>
            <a:endParaRPr lang="en-IE" sz="4400" dirty="0">
              <a:solidFill>
                <a:schemeClr val="bg1"/>
              </a:solidFill>
              <a:latin typeface="Arial"/>
              <a:cs typeface="Arial"/>
            </a:endParaRPr>
          </a:p>
        </p:txBody>
      </p:sp>
    </p:spTree>
    <p:extLst>
      <p:ext uri="{BB962C8B-B14F-4D97-AF65-F5344CB8AC3E}">
        <p14:creationId xmlns:p14="http://schemas.microsoft.com/office/powerpoint/2010/main" val="6250252"/>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5f89001-13be-41ad-b366-a987ba05bb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as" ma:contentTypeID="0x010100817BD5479F714C4DA0E14340E143B8B7" ma:contentTypeVersion="18" ma:contentTypeDescription="Kurkite naują dokumentą." ma:contentTypeScope="" ma:versionID="8932f3243553a98e7a9df50f22e3b220">
  <xsd:schema xmlns:xsd="http://www.w3.org/2001/XMLSchema" xmlns:xs="http://www.w3.org/2001/XMLSchema" xmlns:p="http://schemas.microsoft.com/office/2006/metadata/properties" xmlns:ns3="ccfec9cc-2661-41b2-bb0b-75a8132e807b" xmlns:ns4="c5f89001-13be-41ad-b366-a987ba05bb45" targetNamespace="http://schemas.microsoft.com/office/2006/metadata/properties" ma:root="true" ma:fieldsID="0e07501429698c011c6ccdd5a68cc71d" ns3:_="" ns4:_="">
    <xsd:import namespace="ccfec9cc-2661-41b2-bb0b-75a8132e807b"/>
    <xsd:import namespace="c5f89001-13be-41ad-b366-a987ba05bb4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fec9cc-2661-41b2-bb0b-75a8132e807b" elementFormDefault="qualified">
    <xsd:import namespace="http://schemas.microsoft.com/office/2006/documentManagement/types"/>
    <xsd:import namespace="http://schemas.microsoft.com/office/infopath/2007/PartnerControls"/>
    <xsd:element name="SharedWithUsers" ma:index="8"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Bendrinta su išsamia informacija" ma:internalName="SharedWithDetails" ma:readOnly="true">
      <xsd:simpleType>
        <xsd:restriction base="dms:Note">
          <xsd:maxLength value="255"/>
        </xsd:restriction>
      </xsd:simpleType>
    </xsd:element>
    <xsd:element name="SharingHintHash" ma:index="10" nillable="true" ma:displayName="Bendrinimo užuominos maiša"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f89001-13be-41ad-b366-a987ba05bb4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7AC22F-3F70-416C-A6DD-B377729ABC68}">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c5f89001-13be-41ad-b366-a987ba05bb45"/>
    <ds:schemaRef ds:uri="ccfec9cc-2661-41b2-bb0b-75a8132e807b"/>
    <ds:schemaRef ds:uri="http://www.w3.org/XML/1998/namespace"/>
    <ds:schemaRef ds:uri="http://purl.org/dc/dcmitype/"/>
  </ds:schemaRefs>
</ds:datastoreItem>
</file>

<file path=customXml/itemProps2.xml><?xml version="1.0" encoding="utf-8"?>
<ds:datastoreItem xmlns:ds="http://schemas.openxmlformats.org/officeDocument/2006/customXml" ds:itemID="{BA74B36E-F2A7-4922-AF8F-75927D6E46AF}">
  <ds:schemaRefs>
    <ds:schemaRef ds:uri="http://schemas.microsoft.com/sharepoint/v3/contenttype/forms"/>
  </ds:schemaRefs>
</ds:datastoreItem>
</file>

<file path=customXml/itemProps3.xml><?xml version="1.0" encoding="utf-8"?>
<ds:datastoreItem xmlns:ds="http://schemas.openxmlformats.org/officeDocument/2006/customXml" ds:itemID="{D25BDD96-DF6B-4DBF-BAC6-1F3460F8CA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fec9cc-2661-41b2-bb0b-75a8132e807b"/>
    <ds:schemaRef ds:uri="c5f89001-13be-41ad-b366-a987ba05bb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3634</TotalTime>
  <Words>2308</Words>
  <Application>Microsoft Office PowerPoint</Application>
  <PresentationFormat>Widescreen</PresentationFormat>
  <Paragraphs>184</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Symbol</vt:lpstr>
      <vt:lpstr>Times New Roman</vt:lpstr>
      <vt:lpstr>Wingdings</vt:lpstr>
      <vt:lpstr>„Office“ tema</vt:lpstr>
      <vt:lpstr>PowerPoint Presentation</vt:lpstr>
      <vt:lpstr>PowerPoint Presentation</vt:lpstr>
      <vt:lpstr>PowerPoint Presentation</vt:lpstr>
      <vt:lpstr>PowerPoint Presentation</vt:lpstr>
      <vt:lpstr>Kodėl?</vt:lpstr>
      <vt:lpstr>PowerPoint Presentation</vt:lpstr>
      <vt:lpstr>PowerPoint Presentation</vt:lpstr>
      <vt:lpstr>Rizikos sėkmingam ir efektyviam pokyčių įgyvendinimui </vt:lpstr>
      <vt:lpstr>PowerPoint Presentation</vt:lpstr>
      <vt:lpstr>Organizacijos plėtra - vidinio potencialo išnaudojimas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Konstantinas Dureiko</dc:creator>
  <cp:lastModifiedBy>Daiva Petrokienė</cp:lastModifiedBy>
  <cp:revision>220</cp:revision>
  <cp:lastPrinted>2026-03-09T12:39:11Z</cp:lastPrinted>
  <dcterms:created xsi:type="dcterms:W3CDTF">2023-09-27T05:35:25Z</dcterms:created>
  <dcterms:modified xsi:type="dcterms:W3CDTF">2026-03-09T14:19:13Z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0x010100817BD5479F714C4DA0E14340E143B8B7</vt:lpwstr>
  </property>
</Properties>
</file>