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9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0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1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386" r:id="rId2"/>
    <p:sldId id="418" r:id="rId3"/>
    <p:sldId id="389" r:id="rId4"/>
    <p:sldId id="390" r:id="rId5"/>
    <p:sldId id="414" r:id="rId6"/>
    <p:sldId id="393" r:id="rId7"/>
    <p:sldId id="410" r:id="rId8"/>
    <p:sldId id="395" r:id="rId9"/>
    <p:sldId id="397" r:id="rId10"/>
    <p:sldId id="429" r:id="rId11"/>
    <p:sldId id="404" r:id="rId12"/>
    <p:sldId id="419" r:id="rId13"/>
    <p:sldId id="271" r:id="rId14"/>
    <p:sldId id="374" r:id="rId15"/>
  </p:sldIdLst>
  <p:sldSz cx="10833100" cy="7708900"/>
  <p:notesSz cx="7708900" cy="10833100"/>
  <p:defaultTextStyle>
    <a:defPPr>
      <a:defRPr kern="0"/>
    </a:defPPr>
  </p:defaultTextStyle>
  <p:extLst>
    <p:ext uri="{521415D9-36F7-43E2-AB2F-B90AF26B5E84}">
      <p14:sectionLst xmlns:p14="http://schemas.microsoft.com/office/powerpoint/2010/main">
        <p14:section name="Numatytoji sekcija" id="{08ECD4B3-DD26-45E7-B16F-4AA75BFEFFF1}">
          <p14:sldIdLst>
            <p14:sldId id="386"/>
            <p14:sldId id="418"/>
          </p14:sldIdLst>
        </p14:section>
        <p14:section name="Skyrius be pavadinimo" id="{DF0712C1-4D0F-409B-ABCF-D3ED668C98B8}">
          <p14:sldIdLst>
            <p14:sldId id="389"/>
            <p14:sldId id="390"/>
            <p14:sldId id="414"/>
            <p14:sldId id="393"/>
            <p14:sldId id="410"/>
            <p14:sldId id="395"/>
            <p14:sldId id="397"/>
            <p14:sldId id="429"/>
            <p14:sldId id="404"/>
            <p14:sldId id="419"/>
            <p14:sldId id="271"/>
            <p14:sldId id="37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3087F60-3347-6421-3C83-FA1A4E5C7D5A}" name="Samanta Trinkūnaitė" initials="ST" userId="S::MD0887@lrmuitine.lt::c281ac2e-dd80-469c-80bb-26d302f9c269" providerId="AD"/>
  <p188:author id="{653CD9B1-4F4B-B6C3-E8CA-7DC43F726CFD}" name="Sigita Kašalynė" initials="SK" userId="S::MD0317@lrmuitine.lt::7368b2d0-cec8-4cd9-9888-157552b9c73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CC00"/>
    <a:srgbClr val="000000"/>
    <a:srgbClr val="FFFFCC"/>
    <a:srgbClr val="006666"/>
    <a:srgbClr val="E2E2E2"/>
    <a:srgbClr val="45544F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A24627-8C0C-4A9C-A698-4E58401225C7}" v="36" dt="2026-09-28T08:12:18.459"/>
    <p1510:client id="{F66440E0-DA0C-4828-8EA4-4CC0339993DA}" v="1" dt="2026-09-28T06:54:08.938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Tamsus stilius 2 – paryškinimas 5/paryškinima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38B1855-1B75-4FBE-930C-398BA8C253C6}" styleName="Teminis stilius 2 – paryškinimas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eminis stilius 2 – paryškinimas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F2DE63D5-997A-4646-A377-4702673A728D}" styleName="Šviesus stilius 2 – paryškinimas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Vidutinis stilius 1 – paryškinima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49" autoAdjust="0"/>
    <p:restoredTop sz="80261" autoAdjust="0"/>
  </p:normalViewPr>
  <p:slideViewPr>
    <p:cSldViewPr>
      <p:cViewPr varScale="1">
        <p:scale>
          <a:sx n="79" d="100"/>
          <a:sy n="79" d="100"/>
        </p:scale>
        <p:origin x="2118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gita Kašalynė" userId="7368b2d0-cec8-4cd9-9888-157552b9c73d" providerId="ADAL" clId="{1CD1B86F-BBE4-4B11-8F68-B30E2DF59467}"/>
    <pc:docChg chg="modSld modNotesMaster">
      <pc:chgData name="Sigita Kašalynė" userId="7368b2d0-cec8-4cd9-9888-157552b9c73d" providerId="ADAL" clId="{1CD1B86F-BBE4-4B11-8F68-B30E2DF59467}" dt="2026-09-28T08:12:18.459" v="35"/>
      <pc:docMkLst>
        <pc:docMk/>
      </pc:docMkLst>
      <pc:sldChg chg="modSp">
        <pc:chgData name="Sigita Kašalynė" userId="7368b2d0-cec8-4cd9-9888-157552b9c73d" providerId="ADAL" clId="{1CD1B86F-BBE4-4B11-8F68-B30E2DF59467}" dt="2026-09-28T07:32:21.865" v="12"/>
        <pc:sldMkLst>
          <pc:docMk/>
          <pc:sldMk cId="3329358736" sldId="393"/>
        </pc:sldMkLst>
        <pc:graphicFrameChg chg="mod">
          <ac:chgData name="Sigita Kašalynė" userId="7368b2d0-cec8-4cd9-9888-157552b9c73d" providerId="ADAL" clId="{1CD1B86F-BBE4-4B11-8F68-B30E2DF59467}" dt="2026-09-28T07:31:46.902" v="8" actId="14100"/>
          <ac:graphicFrameMkLst>
            <pc:docMk/>
            <pc:sldMk cId="3329358736" sldId="393"/>
            <ac:graphicFrameMk id="5" creationId="{95D6FAAF-7A6A-8996-2D00-0AEC7D3266DF}"/>
          </ac:graphicFrameMkLst>
        </pc:graphicFrameChg>
        <pc:graphicFrameChg chg="mod">
          <ac:chgData name="Sigita Kašalynė" userId="7368b2d0-cec8-4cd9-9888-157552b9c73d" providerId="ADAL" clId="{1CD1B86F-BBE4-4B11-8F68-B30E2DF59467}" dt="2026-09-28T07:32:21.865" v="12"/>
          <ac:graphicFrameMkLst>
            <pc:docMk/>
            <pc:sldMk cId="3329358736" sldId="393"/>
            <ac:graphicFrameMk id="10" creationId="{BDEE400C-F1A6-3A2C-B3F3-9D5B8E8093F2}"/>
          </ac:graphicFrameMkLst>
        </pc:graphicFrameChg>
      </pc:sldChg>
      <pc:sldChg chg="modSp">
        <pc:chgData name="Sigita Kašalynė" userId="7368b2d0-cec8-4cd9-9888-157552b9c73d" providerId="ADAL" clId="{1CD1B86F-BBE4-4B11-8F68-B30E2DF59467}" dt="2026-09-28T07:34:27.484" v="19" actId="14100"/>
        <pc:sldMkLst>
          <pc:docMk/>
          <pc:sldMk cId="491742762" sldId="395"/>
        </pc:sldMkLst>
        <pc:graphicFrameChg chg="mod">
          <ac:chgData name="Sigita Kašalynė" userId="7368b2d0-cec8-4cd9-9888-157552b9c73d" providerId="ADAL" clId="{1CD1B86F-BBE4-4B11-8F68-B30E2DF59467}" dt="2026-09-28T07:34:27.484" v="19" actId="14100"/>
          <ac:graphicFrameMkLst>
            <pc:docMk/>
            <pc:sldMk cId="491742762" sldId="395"/>
            <ac:graphicFrameMk id="6" creationId="{6EAFBB42-DE66-BB3E-F85D-FFD8FE89B1B3}"/>
          </ac:graphicFrameMkLst>
        </pc:graphicFrameChg>
      </pc:sldChg>
      <pc:sldChg chg="modSp">
        <pc:chgData name="Sigita Kašalynė" userId="7368b2d0-cec8-4cd9-9888-157552b9c73d" providerId="ADAL" clId="{1CD1B86F-BBE4-4B11-8F68-B30E2DF59467}" dt="2026-09-28T07:36:32.694" v="29" actId="14100"/>
        <pc:sldMkLst>
          <pc:docMk/>
          <pc:sldMk cId="4273061611" sldId="397"/>
        </pc:sldMkLst>
        <pc:graphicFrameChg chg="mod">
          <ac:chgData name="Sigita Kašalynė" userId="7368b2d0-cec8-4cd9-9888-157552b9c73d" providerId="ADAL" clId="{1CD1B86F-BBE4-4B11-8F68-B30E2DF59467}" dt="2026-09-28T07:36:32.694" v="29" actId="14100"/>
          <ac:graphicFrameMkLst>
            <pc:docMk/>
            <pc:sldMk cId="4273061611" sldId="397"/>
            <ac:graphicFrameMk id="4" creationId="{3869EA20-167F-DCA4-F29C-E2203C616812}"/>
          </ac:graphicFrameMkLst>
        </pc:graphicFrameChg>
      </pc:sldChg>
      <pc:sldChg chg="modSp">
        <pc:chgData name="Sigita Kašalynė" userId="7368b2d0-cec8-4cd9-9888-157552b9c73d" providerId="ADAL" clId="{1CD1B86F-BBE4-4B11-8F68-B30E2DF59467}" dt="2026-09-28T07:32:44.082" v="14" actId="14100"/>
        <pc:sldMkLst>
          <pc:docMk/>
          <pc:sldMk cId="2839099594" sldId="410"/>
        </pc:sldMkLst>
        <pc:graphicFrameChg chg="mod">
          <ac:chgData name="Sigita Kašalynė" userId="7368b2d0-cec8-4cd9-9888-157552b9c73d" providerId="ADAL" clId="{1CD1B86F-BBE4-4B11-8F68-B30E2DF59467}" dt="2026-09-28T07:32:44.082" v="14" actId="14100"/>
          <ac:graphicFrameMkLst>
            <pc:docMk/>
            <pc:sldMk cId="2839099594" sldId="410"/>
            <ac:graphicFrameMk id="4" creationId="{B6A500E6-2179-59A8-3673-352886FD8740}"/>
          </ac:graphicFrameMkLst>
        </pc:graphicFrameChg>
      </pc:sldChg>
      <pc:sldChg chg="modSp">
        <pc:chgData name="Sigita Kašalynė" userId="7368b2d0-cec8-4cd9-9888-157552b9c73d" providerId="ADAL" clId="{1CD1B86F-BBE4-4B11-8F68-B30E2DF59467}" dt="2026-09-28T06:58:00.537" v="3"/>
        <pc:sldMkLst>
          <pc:docMk/>
          <pc:sldMk cId="142461507" sldId="414"/>
        </pc:sldMkLst>
        <pc:graphicFrameChg chg="mod">
          <ac:chgData name="Sigita Kašalynė" userId="7368b2d0-cec8-4cd9-9888-157552b9c73d" providerId="ADAL" clId="{1CD1B86F-BBE4-4B11-8F68-B30E2DF59467}" dt="2026-09-28T06:58:00.537" v="3"/>
          <ac:graphicFrameMkLst>
            <pc:docMk/>
            <pc:sldMk cId="142461507" sldId="414"/>
            <ac:graphicFrameMk id="3" creationId="{1223A6CA-56A6-86C3-16B7-33DF6E07A09E}"/>
          </ac:graphicFrameMkLst>
        </pc:graphicFrameChg>
      </pc:sldChg>
      <pc:sldChg chg="modSp">
        <pc:chgData name="Sigita Kašalynė" userId="7368b2d0-cec8-4cd9-9888-157552b9c73d" providerId="ADAL" clId="{1CD1B86F-BBE4-4B11-8F68-B30E2DF59467}" dt="2026-09-28T07:38:33.222" v="34" actId="14100"/>
        <pc:sldMkLst>
          <pc:docMk/>
          <pc:sldMk cId="2688234514" sldId="429"/>
        </pc:sldMkLst>
        <pc:graphicFrameChg chg="mod">
          <ac:chgData name="Sigita Kašalynė" userId="7368b2d0-cec8-4cd9-9888-157552b9c73d" providerId="ADAL" clId="{1CD1B86F-BBE4-4B11-8F68-B30E2DF59467}" dt="2026-09-28T07:38:33.222" v="34" actId="14100"/>
          <ac:graphicFrameMkLst>
            <pc:docMk/>
            <pc:sldMk cId="2688234514" sldId="429"/>
            <ac:graphicFrameMk id="5" creationId="{70B95078-77AF-170C-4D34-B44753399326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D0876\Documents\Analiz&#279;s_apklausos_ataskaitos\Verslo%20atstov&#371;%20apklausa_2026\grafikai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D0876\Documents\Analiz&#279;s_apklausos_ataskaitos\Verslo%20atstov&#371;%20apklausa_2026\grafikai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D0876\Documents\Analiz&#279;s_apklausos_ataskaitos\Verslo%20atstov&#371;%20apklausa_2026\grafikai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D0876\Documents\Analiz&#279;s_apklausos_ataskaitos\Verslo%20atstov&#371;%20apklausa_2026\grafikai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D0876\Documents\Analiz&#279;s_apklausos_ataskaitos\Verslo%20atstov&#371;%20apklausa_2026\grafikai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D0876\Documents\Analiz&#279;s_apklausos_ataskaitos\Verslo%20atstov&#371;%20apklausa_2026\grafikai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D0876\Documents\Analiz&#279;s_apklausos_ataskaitos\Verslo%20atstov&#371;%20apklausa_2026\grafikai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991607153756944"/>
          <c:y val="6.7607885006398125E-2"/>
          <c:w val="0.59545041552519284"/>
          <c:h val="0.88612467312423993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842-420C-8E06-24D30C7D5E0D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D842-420C-8E06-24D30C7D5E0D}"/>
              </c:ext>
            </c:extLst>
          </c:dPt>
          <c:dLbls>
            <c:dLbl>
              <c:idx val="0"/>
              <c:layout>
                <c:manualLayout>
                  <c:x val="0.1819043113796821"/>
                  <c:y val="-0.45614762013173077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D04571E8-2AAC-4E4B-A3F7-B52D5F12A38C}" type="CATEGORYNAME">
                      <a: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[KATEGORIJOS PAVADINIMAS]</a:t>
                    </a:fld>
                    <a:r>
                      <a:rPr lang="en-US" sz="1600" baseline="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
</a:t>
                    </a:r>
                    <a:fld id="{832473BF-1A9D-47F8-8153-BD9B12640C92}" type="PERCENTAGE">
                      <a:rPr lang="en-US" sz="1600" baseline="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[PROCENTAI]</a:t>
                    </a:fld>
                    <a:endParaRPr lang="en-US" sz="1600" baseline="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spPr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80423"/>
                        <a:gd name="adj2" fmla="val 111968"/>
                      </a:avLst>
                    </a:prstGeom>
                    <a:pattFill prst="pct75">
                      <a:fgClr>
                        <a:schemeClr val="dk1">
                          <a:lumMod val="75000"/>
                          <a:lumOff val="25000"/>
                        </a:schemeClr>
                      </a:fgClr>
                      <a:bgClr>
                        <a:schemeClr val="dk1">
                          <a:lumMod val="65000"/>
                          <a:lumOff val="35000"/>
                        </a:schemeClr>
                      </a:bgClr>
                    </a:pattFill>
                    <a:ln>
                      <a:noFill/>
                    </a:ln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842-420C-8E06-24D30C7D5E0D}"/>
                </c:ext>
              </c:extLst>
            </c:dLbl>
            <c:dLbl>
              <c:idx val="1"/>
              <c:layout>
                <c:manualLayout>
                  <c:x val="-0.16067315713442798"/>
                  <c:y val="-8.7270629057708757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D78AA820-175B-430C-9DFF-54184C91505A}" type="CATEGORYNAME">
                      <a:rPr lang="lt-LT" sz="16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[KATEGORIJOS PAVADINIMAS]</a:t>
                    </a:fld>
                    <a:r>
                      <a:rPr lang="lt-LT" sz="1600" baseline="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
</a:t>
                    </a:r>
                    <a:fld id="{53A4D43B-1DC7-4CCC-85F7-95689E3E4534}" type="PERCENTAGE">
                      <a:rPr lang="lt-LT" sz="1600" baseline="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[PROCENTAI]</a:t>
                    </a:fld>
                    <a:endParaRPr lang="lt-LT" sz="1600" baseline="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spPr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166485"/>
                        <a:gd name="adj2" fmla="val 92416"/>
                      </a:avLst>
                    </a:prstGeom>
                    <a:pattFill prst="pct75">
                      <a:fgClr>
                        <a:schemeClr val="dk1">
                          <a:lumMod val="75000"/>
                          <a:lumOff val="25000"/>
                        </a:schemeClr>
                      </a:fgClr>
                      <a:bgClr>
                        <a:schemeClr val="dk1">
                          <a:lumMod val="65000"/>
                          <a:lumOff val="35000"/>
                        </a:schemeClr>
                      </a:bgClr>
                    </a:pattFill>
                    <a:ln>
                      <a:noFill/>
                    </a:ln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842-420C-8E06-24D30C7D5E0D}"/>
                </c:ext>
              </c:extLst>
            </c:dLbl>
            <c:spPr>
              <a:pattFill prst="pct75">
                <a:fgClr>
                  <a:prstClr val="black">
                    <a:lumMod val="75000"/>
                    <a:lumOff val="25000"/>
                  </a:prstClr>
                </a:fgClr>
                <a:bgClr>
                  <a:prstClr val="black">
                    <a:lumMod val="65000"/>
                    <a:lumOff val="35000"/>
                  </a:prst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pattFill prst="pct75">
                    <a:fgClr>
                      <a:schemeClr val="dk1">
                        <a:lumMod val="75000"/>
                        <a:lumOff val="25000"/>
                      </a:schemeClr>
                    </a:fgClr>
                    <a:bgClr>
                      <a:schemeClr val="dk1">
                        <a:lumMod val="65000"/>
                        <a:lumOff val="35000"/>
                      </a:schemeClr>
                    </a:bgClr>
                  </a:pattFill>
                  <a:ln>
                    <a:noFill/>
                  </a:ln>
                </c15:spPr>
              </c:ext>
            </c:extLst>
          </c:dLbls>
          <c:cat>
            <c:strRef>
              <c:f>Sheet1!$A$2:$A$3</c:f>
              <c:strCache>
                <c:ptCount val="2"/>
                <c:pt idx="0">
                  <c:v>Asmenys, teikiantys atstovavimo paslaugas</c:v>
                </c:pt>
                <c:pt idx="1">
                  <c:v>Vežėjai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66</c:v>
                </c:pt>
                <c:pt idx="1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842-420C-8E06-24D30C7D5E0D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313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610877907440686"/>
          <c:y val="6.2985727856782775E-2"/>
          <c:w val="0.58170844738406058"/>
          <c:h val="0.85412623779463537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389-4770-801C-FB489D9D7C88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389-4770-801C-FB489D9D7C88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3389-4770-801C-FB489D9D7C88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3389-4770-801C-FB489D9D7C88}"/>
              </c:ext>
            </c:extLst>
          </c:dPt>
          <c:dPt>
            <c:idx val="4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3389-4770-801C-FB489D9D7C88}"/>
              </c:ext>
            </c:extLst>
          </c:dPt>
          <c:dPt>
            <c:idx val="5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3389-4770-801C-FB489D9D7C88}"/>
              </c:ext>
            </c:extLst>
          </c:dPt>
          <c:dLbls>
            <c:dLbl>
              <c:idx val="0"/>
              <c:layout>
                <c:manualLayout>
                  <c:x val="0.14397983882127241"/>
                  <c:y val="-0.19482561573331905"/>
                </c:manualLayout>
              </c:layout>
              <c:spPr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71534"/>
                        <a:gd name="adj2" fmla="val 133965"/>
                      </a:avLst>
                    </a:prstGeom>
                    <a:pattFill prst="pct75">
                      <a:fgClr>
                        <a:schemeClr val="dk1">
                          <a:lumMod val="75000"/>
                          <a:lumOff val="25000"/>
                        </a:schemeClr>
                      </a:fgClr>
                      <a:bgClr>
                        <a:schemeClr val="dk1">
                          <a:lumMod val="65000"/>
                          <a:lumOff val="35000"/>
                        </a:schemeClr>
                      </a:bgClr>
                    </a:pattFill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1-3389-4770-801C-FB489D9D7C88}"/>
                </c:ext>
              </c:extLst>
            </c:dLbl>
            <c:dLbl>
              <c:idx val="1"/>
              <c:layout>
                <c:manualLayout>
                  <c:x val="0.25007364751047911"/>
                  <c:y val="0.12611506983807996"/>
                </c:manualLayout>
              </c:layout>
              <c:spPr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86143"/>
                        <a:gd name="adj2" fmla="val -184085"/>
                      </a:avLst>
                    </a:prstGeom>
                    <a:pattFill prst="pct75">
                      <a:fgClr>
                        <a:schemeClr val="dk1">
                          <a:lumMod val="75000"/>
                          <a:lumOff val="25000"/>
                        </a:schemeClr>
                      </a:fgClr>
                      <a:bgClr>
                        <a:schemeClr val="dk1">
                          <a:lumMod val="65000"/>
                          <a:lumOff val="35000"/>
                        </a:schemeClr>
                      </a:bgClr>
                    </a:pattFill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3-3389-4770-801C-FB489D9D7C88}"/>
                </c:ext>
              </c:extLst>
            </c:dLbl>
            <c:dLbl>
              <c:idx val="2"/>
              <c:layout>
                <c:manualLayout>
                  <c:x val="-0.16452227053707838"/>
                  <c:y val="0.22442954592967379"/>
                </c:manualLayout>
              </c:layout>
              <c:spPr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72547"/>
                        <a:gd name="adj2" fmla="val -246639"/>
                      </a:avLst>
                    </a:prstGeom>
                    <a:pattFill prst="pct75">
                      <a:fgClr>
                        <a:schemeClr val="dk1">
                          <a:lumMod val="75000"/>
                          <a:lumOff val="25000"/>
                        </a:schemeClr>
                      </a:fgClr>
                      <a:bgClr>
                        <a:schemeClr val="dk1">
                          <a:lumMod val="65000"/>
                          <a:lumOff val="35000"/>
                        </a:schemeClr>
                      </a:bgClr>
                    </a:pattFill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5-3389-4770-801C-FB489D9D7C88}"/>
                </c:ext>
              </c:extLst>
            </c:dLbl>
            <c:dLbl>
              <c:idx val="3"/>
              <c:layout>
                <c:manualLayout>
                  <c:x val="-0.19577378853762684"/>
                  <c:y val="0.14627062242219724"/>
                </c:manualLayout>
              </c:layout>
              <c:spPr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86024"/>
                        <a:gd name="adj2" fmla="val -142352"/>
                      </a:avLst>
                    </a:prstGeom>
                    <a:pattFill prst="pct75">
                      <a:fgClr>
                        <a:schemeClr val="dk1">
                          <a:lumMod val="75000"/>
                          <a:lumOff val="25000"/>
                        </a:schemeClr>
                      </a:fgClr>
                      <a:bgClr>
                        <a:schemeClr val="dk1">
                          <a:lumMod val="65000"/>
                          <a:lumOff val="35000"/>
                        </a:schemeClr>
                      </a:bgClr>
                    </a:pattFill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7-3389-4770-801C-FB489D9D7C88}"/>
                </c:ext>
              </c:extLst>
            </c:dLbl>
            <c:dLbl>
              <c:idx val="4"/>
              <c:layout>
                <c:manualLayout>
                  <c:x val="-0.17644592000626788"/>
                  <c:y val="-8.9387889013873262E-2"/>
                </c:manualLayout>
              </c:layout>
              <c:spPr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87592"/>
                        <a:gd name="adj2" fmla="val 91588"/>
                      </a:avLst>
                    </a:prstGeom>
                    <a:pattFill prst="pct75">
                      <a:fgClr>
                        <a:schemeClr val="dk1">
                          <a:lumMod val="75000"/>
                          <a:lumOff val="25000"/>
                        </a:schemeClr>
                      </a:fgClr>
                      <a:bgClr>
                        <a:schemeClr val="dk1">
                          <a:lumMod val="65000"/>
                          <a:lumOff val="35000"/>
                        </a:schemeClr>
                      </a:bgClr>
                    </a:pattFill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9-3389-4770-801C-FB489D9D7C88}"/>
                </c:ext>
              </c:extLst>
            </c:dLbl>
            <c:dLbl>
              <c:idx val="5"/>
              <c:layout>
                <c:manualLayout>
                  <c:x val="-0.1651533445302833"/>
                  <c:y val="-0.13679245359998998"/>
                </c:manualLayout>
              </c:layout>
              <c:spPr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79805"/>
                        <a:gd name="adj2" fmla="val 215384"/>
                      </a:avLst>
                    </a:prstGeom>
                    <a:pattFill prst="pct75">
                      <a:fgClr>
                        <a:schemeClr val="dk1">
                          <a:lumMod val="75000"/>
                          <a:lumOff val="25000"/>
                        </a:schemeClr>
                      </a:fgClr>
                      <a:bgClr>
                        <a:schemeClr val="dk1">
                          <a:lumMod val="65000"/>
                          <a:lumOff val="35000"/>
                        </a:schemeClr>
                      </a:bgClr>
                    </a:pattFill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B-3389-4770-801C-FB489D9D7C88}"/>
                </c:ext>
              </c:extLst>
            </c:dLbl>
            <c:spPr>
              <a:pattFill prst="pct75">
                <a:fgClr>
                  <a:prstClr val="black">
                    <a:lumMod val="75000"/>
                    <a:lumOff val="25000"/>
                  </a:prstClr>
                </a:fgClr>
                <a:bgClr>
                  <a:prstClr val="black">
                    <a:lumMod val="65000"/>
                    <a:lumOff val="35000"/>
                  </a:prst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pattFill prst="pct75">
                    <a:fgClr>
                      <a:schemeClr val="dk1">
                        <a:lumMod val="75000"/>
                        <a:lumOff val="25000"/>
                      </a:schemeClr>
                    </a:fgClr>
                    <a:bgClr>
                      <a:schemeClr val="dk1">
                        <a:lumMod val="65000"/>
                        <a:lumOff val="35000"/>
                      </a:schemeClr>
                    </a:bgClr>
                  </a:pattFill>
                  <a:ln>
                    <a:noFill/>
                  </a:ln>
                </c15:spPr>
              </c:ext>
            </c:extLst>
          </c:dLbls>
          <c:cat>
            <c:strRef>
              <c:f>Sheet1!$A$21:$A$26</c:f>
              <c:strCache>
                <c:ptCount val="6"/>
                <c:pt idx="0">
                  <c:v>Labai žemas korupcijos lygis</c:v>
                </c:pt>
                <c:pt idx="1">
                  <c:v>Žemas korupcijos lygis</c:v>
                </c:pt>
                <c:pt idx="2">
                  <c:v>Vidutinis korupcijos lygis</c:v>
                </c:pt>
                <c:pt idx="3">
                  <c:v>Aukštas korupcijos lygis</c:v>
                </c:pt>
                <c:pt idx="4">
                  <c:v>Labai aukštas korupcijos lygis</c:v>
                </c:pt>
                <c:pt idx="5">
                  <c:v>Neturiu nuomonės</c:v>
                </c:pt>
              </c:strCache>
            </c:strRef>
          </c:cat>
          <c:val>
            <c:numRef>
              <c:f>Sheet1!$B$21:$B$26</c:f>
              <c:numCache>
                <c:formatCode>General</c:formatCode>
                <c:ptCount val="6"/>
                <c:pt idx="0">
                  <c:v>29</c:v>
                </c:pt>
                <c:pt idx="1">
                  <c:v>19</c:v>
                </c:pt>
                <c:pt idx="2">
                  <c:v>5</c:v>
                </c:pt>
                <c:pt idx="3">
                  <c:v>1</c:v>
                </c:pt>
                <c:pt idx="4">
                  <c:v>1</c:v>
                </c:pt>
                <c:pt idx="5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3389-4770-801C-FB489D9D7C88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lt-L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482344796949759"/>
          <c:y val="0.17664639717330768"/>
          <c:w val="0.59346181660274244"/>
          <c:h val="0.62033780080913425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FDD-4D46-A728-E17B7AA0F06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FDD-4D46-A728-E17B7AA0F06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AFDD-4D46-A728-E17B7AA0F06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AFDD-4D46-A728-E17B7AA0F06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AFDD-4D46-A728-E17B7AA0F062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AFDD-4D46-A728-E17B7AA0F062}"/>
              </c:ext>
            </c:extLst>
          </c:dPt>
          <c:dLbls>
            <c:dLbl>
              <c:idx val="0"/>
              <c:layout>
                <c:manualLayout>
                  <c:x val="0.13897018466582364"/>
                  <c:y val="-0.16055461475621527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2211989E-142E-461E-885E-C861AC9FF630}" type="CATEGORYNAME">
                      <a:rPr lang="lt-LT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[KATEGORIJOS PAVADINIMAS]</a:t>
                    </a:fld>
                    <a:r>
                      <a:rPr lang="lt-LT" baseline="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
33 %</a:t>
                    </a:r>
                  </a:p>
                </c:rich>
              </c:tx>
              <c:spPr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89407"/>
                        <a:gd name="adj2" fmla="val 65012"/>
                      </a:avLst>
                    </a:prstGeom>
                    <a:pattFill prst="pct75">
                      <a:fgClr>
                        <a:schemeClr val="dk1">
                          <a:lumMod val="75000"/>
                          <a:lumOff val="25000"/>
                        </a:schemeClr>
                      </a:fgClr>
                      <a:bgClr>
                        <a:schemeClr val="dk1">
                          <a:lumMod val="65000"/>
                          <a:lumOff val="35000"/>
                        </a:schemeClr>
                      </a:bgClr>
                    </a:pattFill>
                    <a:ln>
                      <a:noFill/>
                    </a:ln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FDD-4D46-A728-E17B7AA0F062}"/>
                </c:ext>
              </c:extLst>
            </c:dLbl>
            <c:dLbl>
              <c:idx val="1"/>
              <c:layout>
                <c:manualLayout>
                  <c:x val="0.14628440491139322"/>
                  <c:y val="0.13761824121961308"/>
                </c:manualLayout>
              </c:layout>
              <c:spPr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66617"/>
                        <a:gd name="adj2" fmla="val -88653"/>
                      </a:avLst>
                    </a:prstGeom>
                    <a:pattFill prst="pct75">
                      <a:fgClr>
                        <a:schemeClr val="dk1">
                          <a:lumMod val="75000"/>
                          <a:lumOff val="25000"/>
                        </a:schemeClr>
                      </a:fgClr>
                      <a:bgClr>
                        <a:schemeClr val="dk1">
                          <a:lumMod val="65000"/>
                          <a:lumOff val="35000"/>
                        </a:schemeClr>
                      </a:bgClr>
                    </a:pattFill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3-AFDD-4D46-A728-E17B7AA0F062}"/>
                </c:ext>
              </c:extLst>
            </c:dLbl>
            <c:dLbl>
              <c:idx val="2"/>
              <c:layout>
                <c:manualLayout>
                  <c:x val="-3.4133027812658485E-2"/>
                  <c:y val="0.16565158665323787"/>
                </c:manualLayout>
              </c:layout>
              <c:spPr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45124"/>
                        <a:gd name="adj2" fmla="val -166564"/>
                      </a:avLst>
                    </a:prstGeom>
                    <a:pattFill prst="pct75">
                      <a:fgClr>
                        <a:schemeClr val="dk1">
                          <a:lumMod val="75000"/>
                          <a:lumOff val="25000"/>
                        </a:schemeClr>
                      </a:fgClr>
                      <a:bgClr>
                        <a:schemeClr val="dk1">
                          <a:lumMod val="65000"/>
                          <a:lumOff val="35000"/>
                        </a:schemeClr>
                      </a:bgClr>
                    </a:pattFill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5-AFDD-4D46-A728-E17B7AA0F062}"/>
                </c:ext>
              </c:extLst>
            </c:dLbl>
            <c:dLbl>
              <c:idx val="3"/>
              <c:layout>
                <c:manualLayout>
                  <c:x val="-0.24624541493417873"/>
                  <c:y val="0.14526369906514713"/>
                </c:manualLayout>
              </c:layout>
              <c:spPr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133267"/>
                        <a:gd name="adj2" fmla="val -67159"/>
                      </a:avLst>
                    </a:prstGeom>
                    <a:pattFill prst="pct75">
                      <a:fgClr>
                        <a:schemeClr val="dk1">
                          <a:lumMod val="75000"/>
                          <a:lumOff val="25000"/>
                        </a:schemeClr>
                      </a:fgClr>
                      <a:bgClr>
                        <a:schemeClr val="dk1">
                          <a:lumMod val="65000"/>
                          <a:lumOff val="35000"/>
                        </a:schemeClr>
                      </a:bgClr>
                    </a:pattFill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7-AFDD-4D46-A728-E17B7AA0F062}"/>
                </c:ext>
              </c:extLst>
            </c:dLbl>
            <c:dLbl>
              <c:idx val="4"/>
              <c:layout>
                <c:manualLayout>
                  <c:x val="-0.25305666255393755"/>
                  <c:y val="-6.6260634661295184E-2"/>
                </c:manualLayout>
              </c:layout>
              <c:spPr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143324"/>
                        <a:gd name="adj2" fmla="val 97444"/>
                      </a:avLst>
                    </a:prstGeom>
                    <a:pattFill prst="pct75">
                      <a:fgClr>
                        <a:schemeClr val="dk1">
                          <a:lumMod val="75000"/>
                          <a:lumOff val="25000"/>
                        </a:schemeClr>
                      </a:fgClr>
                      <a:bgClr>
                        <a:schemeClr val="dk1">
                          <a:lumMod val="65000"/>
                          <a:lumOff val="35000"/>
                        </a:schemeClr>
                      </a:bgClr>
                    </a:pattFill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9-AFDD-4D46-A728-E17B7AA0F062}"/>
                </c:ext>
              </c:extLst>
            </c:dLbl>
            <c:dLbl>
              <c:idx val="5"/>
              <c:layout>
                <c:manualLayout>
                  <c:x val="-0.13409403783544388"/>
                  <c:y val="-0.17839401639579475"/>
                </c:manualLayout>
              </c:layout>
              <c:spPr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91562"/>
                        <a:gd name="adj2" fmla="val 68952"/>
                      </a:avLst>
                    </a:prstGeom>
                    <a:pattFill prst="pct75">
                      <a:fgClr>
                        <a:schemeClr val="dk1">
                          <a:lumMod val="75000"/>
                          <a:lumOff val="25000"/>
                        </a:schemeClr>
                      </a:fgClr>
                      <a:bgClr>
                        <a:schemeClr val="dk1">
                          <a:lumMod val="65000"/>
                          <a:lumOff val="35000"/>
                        </a:schemeClr>
                      </a:bgClr>
                    </a:pattFill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B-AFDD-4D46-A728-E17B7AA0F062}"/>
                </c:ext>
              </c:extLst>
            </c:dLbl>
            <c:spPr>
              <a:pattFill prst="pct75">
                <a:fgClr>
                  <a:prstClr val="black">
                    <a:lumMod val="75000"/>
                    <a:lumOff val="25000"/>
                  </a:prstClr>
                </a:fgClr>
                <a:bgClr>
                  <a:prstClr val="black">
                    <a:lumMod val="65000"/>
                    <a:lumOff val="35000"/>
                  </a:prst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pattFill prst="pct75">
                    <a:fgClr>
                      <a:schemeClr val="dk1">
                        <a:lumMod val="75000"/>
                        <a:lumOff val="25000"/>
                      </a:schemeClr>
                    </a:fgClr>
                    <a:bgClr>
                      <a:schemeClr val="dk1">
                        <a:lumMod val="65000"/>
                        <a:lumOff val="35000"/>
                      </a:schemeClr>
                    </a:bgClr>
                  </a:pattFill>
                  <a:ln>
                    <a:noFill/>
                  </a:ln>
                </c15:spPr>
              </c:ext>
            </c:extLst>
          </c:dLbls>
          <c:cat>
            <c:strRef>
              <c:f>Sheet1!$A$37:$A$42</c:f>
              <c:strCache>
                <c:ptCount val="6"/>
                <c:pt idx="0">
                  <c:v>Labai sumažėjo</c:v>
                </c:pt>
                <c:pt idx="1">
                  <c:v>Šiek tiek sumažėjo</c:v>
                </c:pt>
                <c:pt idx="2">
                  <c:v>Nepakito</c:v>
                </c:pt>
                <c:pt idx="3">
                  <c:v>Šiek tiek padidėjo</c:v>
                </c:pt>
                <c:pt idx="4">
                  <c:v>Labai padidėjo</c:v>
                </c:pt>
                <c:pt idx="5">
                  <c:v>Neturiu nuomonės</c:v>
                </c:pt>
              </c:strCache>
            </c:strRef>
          </c:cat>
          <c:val>
            <c:numRef>
              <c:f>Sheet1!$B$37:$B$42</c:f>
              <c:numCache>
                <c:formatCode>General</c:formatCode>
                <c:ptCount val="6"/>
                <c:pt idx="0">
                  <c:v>24</c:v>
                </c:pt>
                <c:pt idx="1">
                  <c:v>8</c:v>
                </c:pt>
                <c:pt idx="2">
                  <c:v>15</c:v>
                </c:pt>
                <c:pt idx="3">
                  <c:v>1</c:v>
                </c:pt>
                <c:pt idx="4">
                  <c:v>0</c:v>
                </c:pt>
                <c:pt idx="5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AFDD-4D46-A728-E17B7AA0F062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303741771500644"/>
          <c:y val="0.17943540410178485"/>
          <c:w val="0.61675321508994951"/>
          <c:h val="0.6419776522782743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25A-4B56-B072-A1B2E3791CF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25A-4B56-B072-A1B2E3791CF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A25A-4B56-B072-A1B2E3791CF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A25A-4B56-B072-A1B2E3791CF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A25A-4B56-B072-A1B2E3791CF4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A25A-4B56-B072-A1B2E3791CF4}"/>
              </c:ext>
            </c:extLst>
          </c:dPt>
          <c:dLbls>
            <c:dLbl>
              <c:idx val="0"/>
              <c:layout>
                <c:manualLayout>
                  <c:x val="0.13409403783544396"/>
                  <c:y val="-0.14211613157971514"/>
                </c:manualLayout>
              </c:layout>
              <c:spPr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96342"/>
                        <a:gd name="adj2" fmla="val 82743"/>
                      </a:avLst>
                    </a:prstGeom>
                    <a:pattFill prst="pct75">
                      <a:fgClr>
                        <a:schemeClr val="dk1">
                          <a:lumMod val="75000"/>
                          <a:lumOff val="25000"/>
                        </a:schemeClr>
                      </a:fgClr>
                      <a:bgClr>
                        <a:schemeClr val="dk1">
                          <a:lumMod val="65000"/>
                          <a:lumOff val="35000"/>
                        </a:schemeClr>
                      </a:bgClr>
                    </a:pattFill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1-A25A-4B56-B072-A1B2E3791CF4}"/>
                </c:ext>
              </c:extLst>
            </c:dLbl>
            <c:dLbl>
              <c:idx val="1"/>
              <c:layout>
                <c:manualLayout>
                  <c:x val="0.1462844049113933"/>
                  <c:y val="0.14972949577148548"/>
                </c:manualLayout>
              </c:layout>
              <c:spPr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86707"/>
                        <a:gd name="adj2" fmla="val -118204"/>
                      </a:avLst>
                    </a:prstGeom>
                    <a:pattFill prst="pct75">
                      <a:fgClr>
                        <a:schemeClr val="dk1">
                          <a:lumMod val="75000"/>
                          <a:lumOff val="25000"/>
                        </a:schemeClr>
                      </a:fgClr>
                      <a:bgClr>
                        <a:schemeClr val="dk1">
                          <a:lumMod val="65000"/>
                          <a:lumOff val="35000"/>
                        </a:schemeClr>
                      </a:bgClr>
                    </a:pattFill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3-A25A-4B56-B072-A1B2E3791CF4}"/>
                </c:ext>
              </c:extLst>
            </c:dLbl>
            <c:dLbl>
              <c:idx val="2"/>
              <c:layout>
                <c:manualLayout>
                  <c:x val="-0.12677981758987419"/>
                  <c:y val="0.17003180028287346"/>
                </c:manualLayout>
              </c:layout>
              <c:spPr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122824"/>
                        <a:gd name="adj2" fmla="val -131418"/>
                      </a:avLst>
                    </a:prstGeom>
                    <a:pattFill prst="pct75">
                      <a:fgClr>
                        <a:schemeClr val="dk1">
                          <a:lumMod val="75000"/>
                          <a:lumOff val="25000"/>
                        </a:schemeClr>
                      </a:fgClr>
                      <a:bgClr>
                        <a:schemeClr val="dk1">
                          <a:lumMod val="65000"/>
                          <a:lumOff val="35000"/>
                        </a:schemeClr>
                      </a:bgClr>
                    </a:pattFill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5-A25A-4B56-B072-A1B2E3791CF4}"/>
                </c:ext>
              </c:extLst>
            </c:dLbl>
            <c:dLbl>
              <c:idx val="3"/>
              <c:layout>
                <c:manualLayout>
                  <c:x val="-0.19992205842546501"/>
                  <c:y val="-8.3747006109474983E-2"/>
                </c:manualLayout>
              </c:layout>
              <c:spPr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125899"/>
                        <a:gd name="adj2" fmla="val 68953"/>
                      </a:avLst>
                    </a:prstGeom>
                    <a:pattFill prst="pct75">
                      <a:fgClr>
                        <a:schemeClr val="dk1">
                          <a:lumMod val="75000"/>
                          <a:lumOff val="25000"/>
                        </a:schemeClr>
                      </a:fgClr>
                      <a:bgClr>
                        <a:schemeClr val="dk1">
                          <a:lumMod val="65000"/>
                          <a:lumOff val="35000"/>
                        </a:schemeClr>
                      </a:bgClr>
                    </a:pattFill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7-A25A-4B56-B072-A1B2E3791CF4}"/>
                </c:ext>
              </c:extLst>
            </c:dLbl>
            <c:dLbl>
              <c:idx val="4"/>
              <c:layout>
                <c:manualLayout>
                  <c:x val="-0.20479820619193975"/>
                  <c:y val="0.20048525704995526"/>
                </c:manualLayout>
              </c:layout>
              <c:spPr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93314"/>
                        <a:gd name="adj2" fmla="val -132485"/>
                      </a:avLst>
                    </a:prstGeom>
                    <a:pattFill prst="pct75">
                      <a:fgClr>
                        <a:schemeClr val="dk1">
                          <a:lumMod val="75000"/>
                          <a:lumOff val="25000"/>
                        </a:schemeClr>
                      </a:fgClr>
                      <a:bgClr>
                        <a:schemeClr val="dk1">
                          <a:lumMod val="65000"/>
                          <a:lumOff val="35000"/>
                        </a:schemeClr>
                      </a:bgClr>
                    </a:pattFill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9-A25A-4B56-B072-A1B2E3791CF4}"/>
                </c:ext>
              </c:extLst>
            </c:dLbl>
            <c:dLbl>
              <c:idx val="5"/>
              <c:layout>
                <c:manualLayout>
                  <c:x val="-0.11702752392911467"/>
                  <c:y val="-0.17510737641072041"/>
                </c:manualLayout>
              </c:layout>
              <c:spPr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94719"/>
                        <a:gd name="adj2" fmla="val 88653"/>
                      </a:avLst>
                    </a:prstGeom>
                    <a:pattFill prst="pct75">
                      <a:fgClr>
                        <a:schemeClr val="dk1">
                          <a:lumMod val="75000"/>
                          <a:lumOff val="25000"/>
                        </a:schemeClr>
                      </a:fgClr>
                      <a:bgClr>
                        <a:schemeClr val="dk1">
                          <a:lumMod val="65000"/>
                          <a:lumOff val="35000"/>
                        </a:schemeClr>
                      </a:bgClr>
                    </a:pattFill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B-A25A-4B56-B072-A1B2E3791CF4}"/>
                </c:ext>
              </c:extLst>
            </c:dLbl>
            <c:spPr>
              <a:pattFill prst="pct75">
                <a:fgClr>
                  <a:prstClr val="black">
                    <a:lumMod val="75000"/>
                    <a:lumOff val="25000"/>
                  </a:prstClr>
                </a:fgClr>
                <a:bgClr>
                  <a:prstClr val="black">
                    <a:lumMod val="65000"/>
                    <a:lumOff val="35000"/>
                  </a:prst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pattFill prst="pct75">
                    <a:fgClr>
                      <a:schemeClr val="dk1">
                        <a:lumMod val="75000"/>
                        <a:lumOff val="25000"/>
                      </a:schemeClr>
                    </a:fgClr>
                    <a:bgClr>
                      <a:schemeClr val="dk1">
                        <a:lumMod val="65000"/>
                        <a:lumOff val="35000"/>
                      </a:schemeClr>
                    </a:bgClr>
                  </a:pattFill>
                  <a:ln>
                    <a:noFill/>
                  </a:ln>
                </c15:spPr>
              </c:ext>
            </c:extLst>
          </c:dLbls>
          <c:cat>
            <c:strRef>
              <c:f>Sheet1!$A$57:$A$62</c:f>
              <c:strCache>
                <c:ptCount val="6"/>
                <c:pt idx="0">
                  <c:v>Labai sumažės</c:v>
                </c:pt>
                <c:pt idx="1">
                  <c:v>Šiek tiek sumažės</c:v>
                </c:pt>
                <c:pt idx="2">
                  <c:v>Nepakis</c:v>
                </c:pt>
                <c:pt idx="3">
                  <c:v>Šiek tiek padidės</c:v>
                </c:pt>
                <c:pt idx="4">
                  <c:v>Labai padidės</c:v>
                </c:pt>
                <c:pt idx="5">
                  <c:v>Neturiu nuomonės</c:v>
                </c:pt>
              </c:strCache>
            </c:strRef>
          </c:cat>
          <c:val>
            <c:numRef>
              <c:f>Sheet1!$B$57:$B$62</c:f>
              <c:numCache>
                <c:formatCode>General</c:formatCode>
                <c:ptCount val="6"/>
                <c:pt idx="0">
                  <c:v>20</c:v>
                </c:pt>
                <c:pt idx="1">
                  <c:v>18</c:v>
                </c:pt>
                <c:pt idx="2">
                  <c:v>16</c:v>
                </c:pt>
                <c:pt idx="3">
                  <c:v>1</c:v>
                </c:pt>
                <c:pt idx="4">
                  <c:v>0</c:v>
                </c:pt>
                <c:pt idx="5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A25A-4B56-B072-A1B2E3791CF4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862625847142241"/>
          <c:y val="6.4251619575712765E-2"/>
          <c:w val="0.51288723704313077"/>
          <c:h val="0.83623279607485523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77D-443C-AF02-54C998D574EA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E77D-443C-AF02-54C998D574EA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E77D-443C-AF02-54C998D574EA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E77D-443C-AF02-54C998D574EA}"/>
              </c:ext>
            </c:extLst>
          </c:dPt>
          <c:dLbls>
            <c:dLbl>
              <c:idx val="0"/>
              <c:layout>
                <c:manualLayout>
                  <c:x val="0.12450660085399773"/>
                  <c:y val="0.17034466691693559"/>
                </c:manualLayout>
              </c:layout>
              <c:spPr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114444"/>
                        <a:gd name="adj2" fmla="val -160820"/>
                      </a:avLst>
                    </a:prstGeom>
                    <a:pattFill prst="pct75">
                      <a:fgClr>
                        <a:schemeClr val="dk1">
                          <a:lumMod val="75000"/>
                          <a:lumOff val="25000"/>
                        </a:schemeClr>
                      </a:fgClr>
                      <a:bgClr>
                        <a:schemeClr val="dk1">
                          <a:lumMod val="65000"/>
                          <a:lumOff val="35000"/>
                        </a:schemeClr>
                      </a:bgClr>
                    </a:pattFill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1-E77D-443C-AF02-54C998D574EA}"/>
                </c:ext>
              </c:extLst>
            </c:dLbl>
            <c:dLbl>
              <c:idx val="1"/>
              <c:layout>
                <c:manualLayout>
                  <c:x val="-0.2502243702746112"/>
                  <c:y val="9.1256071562644064E-2"/>
                </c:manualLayout>
              </c:layout>
              <c:spPr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179004"/>
                        <a:gd name="adj2" fmla="val -129230"/>
                      </a:avLst>
                    </a:prstGeom>
                    <a:pattFill prst="pct75">
                      <a:fgClr>
                        <a:schemeClr val="dk1">
                          <a:lumMod val="75000"/>
                          <a:lumOff val="25000"/>
                        </a:schemeClr>
                      </a:fgClr>
                      <a:bgClr>
                        <a:schemeClr val="dk1">
                          <a:lumMod val="65000"/>
                          <a:lumOff val="35000"/>
                        </a:schemeClr>
                      </a:bgClr>
                    </a:pattFill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3-E77D-443C-AF02-54C998D574EA}"/>
                </c:ext>
              </c:extLst>
            </c:dLbl>
            <c:dLbl>
              <c:idx val="2"/>
              <c:layout>
                <c:manualLayout>
                  <c:x val="-0.2462686567164179"/>
                  <c:y val="-3.0418690520881354E-2"/>
                </c:manualLayout>
              </c:layout>
              <c:spPr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119760"/>
                        <a:gd name="adj2" fmla="val 8533"/>
                      </a:avLst>
                    </a:prstGeom>
                    <a:pattFill prst="pct75">
                      <a:fgClr>
                        <a:schemeClr val="dk1">
                          <a:lumMod val="75000"/>
                          <a:lumOff val="25000"/>
                        </a:schemeClr>
                      </a:fgClr>
                      <a:bgClr>
                        <a:schemeClr val="dk1">
                          <a:lumMod val="65000"/>
                          <a:lumOff val="35000"/>
                        </a:schemeClr>
                      </a:bgClr>
                    </a:pattFill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5-E77D-443C-AF02-54C998D574EA}"/>
                </c:ext>
              </c:extLst>
            </c:dLbl>
            <c:dLbl>
              <c:idx val="3"/>
              <c:layout>
                <c:manualLayout>
                  <c:x val="-0.20895522388059701"/>
                  <c:y val="-0.24185525589463924"/>
                </c:manualLayout>
              </c:layout>
              <c:spPr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97172"/>
                        <a:gd name="adj2" fmla="val 216454"/>
                      </a:avLst>
                    </a:prstGeom>
                    <a:pattFill prst="pct75">
                      <a:fgClr>
                        <a:schemeClr val="dk1">
                          <a:lumMod val="75000"/>
                          <a:lumOff val="25000"/>
                        </a:schemeClr>
                      </a:fgClr>
                      <a:bgClr>
                        <a:schemeClr val="dk1">
                          <a:lumMod val="65000"/>
                          <a:lumOff val="35000"/>
                        </a:schemeClr>
                      </a:bgClr>
                    </a:pattFill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7-E77D-443C-AF02-54C998D574EA}"/>
                </c:ext>
              </c:extLst>
            </c:dLbl>
            <c:spPr>
              <a:pattFill prst="pct75">
                <a:fgClr>
                  <a:prstClr val="black">
                    <a:lumMod val="75000"/>
                    <a:lumOff val="25000"/>
                  </a:prstClr>
                </a:fgClr>
                <a:bgClr>
                  <a:prstClr val="black">
                    <a:lumMod val="65000"/>
                    <a:lumOff val="35000"/>
                  </a:prst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pattFill prst="pct75">
                    <a:fgClr>
                      <a:schemeClr val="dk1">
                        <a:lumMod val="75000"/>
                        <a:lumOff val="25000"/>
                      </a:schemeClr>
                    </a:fgClr>
                    <a:bgClr>
                      <a:schemeClr val="dk1">
                        <a:lumMod val="65000"/>
                        <a:lumOff val="35000"/>
                      </a:schemeClr>
                    </a:bgClr>
                  </a:pattFill>
                  <a:ln>
                    <a:noFill/>
                  </a:ln>
                </c15:spPr>
              </c:ext>
            </c:extLst>
          </c:dLbls>
          <c:cat>
            <c:strRef>
              <c:f>Sheet1!$A$75:$A$78</c:f>
              <c:strCache>
                <c:ptCount val="4"/>
                <c:pt idx="0">
                  <c:v>Ne, nė karto</c:v>
                </c:pt>
                <c:pt idx="1">
                  <c:v>Taip, iki 5 kartų</c:v>
                </c:pt>
                <c:pt idx="2">
                  <c:v>Taip 5 ir daugiau kartų</c:v>
                </c:pt>
                <c:pt idx="3">
                  <c:v>Taip, nuolatos, nes tai įprasta praktika</c:v>
                </c:pt>
              </c:strCache>
            </c:strRef>
          </c:cat>
          <c:val>
            <c:numRef>
              <c:f>Sheet1!$B$75:$B$78</c:f>
              <c:numCache>
                <c:formatCode>General</c:formatCode>
                <c:ptCount val="4"/>
                <c:pt idx="0">
                  <c:v>70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77D-443C-AF02-54C998D574EA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296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589380719301978"/>
          <c:y val="0.10929331033744419"/>
          <c:w val="0.47473352784603429"/>
          <c:h val="0.80749076032618694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8CE-40F9-B718-A6DC48B7BF88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D8CE-40F9-B718-A6DC48B7BF88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D8CE-40F9-B718-A6DC48B7BF88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D8CE-40F9-B718-A6DC48B7BF88}"/>
              </c:ext>
            </c:extLst>
          </c:dPt>
          <c:dLbls>
            <c:dLbl>
              <c:idx val="0"/>
              <c:layout>
                <c:manualLayout>
                  <c:x val="0.20398011947938638"/>
                  <c:y val="8.0349416951666738E-2"/>
                </c:manualLayout>
              </c:layout>
              <c:spPr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101378"/>
                        <a:gd name="adj2" fmla="val -77261"/>
                      </a:avLst>
                    </a:prstGeom>
                    <a:pattFill prst="pct75">
                      <a:fgClr>
                        <a:schemeClr val="dk1">
                          <a:lumMod val="75000"/>
                          <a:lumOff val="25000"/>
                        </a:schemeClr>
                      </a:fgClr>
                      <a:bgClr>
                        <a:schemeClr val="dk1">
                          <a:lumMod val="65000"/>
                          <a:lumOff val="35000"/>
                        </a:schemeClr>
                      </a:bgClr>
                    </a:pattFill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1-D8CE-40F9-B718-A6DC48B7BF88}"/>
                </c:ext>
              </c:extLst>
            </c:dLbl>
            <c:dLbl>
              <c:idx val="1"/>
              <c:layout>
                <c:manualLayout>
                  <c:x val="-0.24253733718585588"/>
                  <c:y val="0.15863859244303433"/>
                </c:manualLayout>
              </c:layout>
              <c:spPr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109281"/>
                        <a:gd name="adj2" fmla="val -123212"/>
                      </a:avLst>
                    </a:prstGeom>
                    <a:pattFill prst="pct75">
                      <a:fgClr>
                        <a:schemeClr val="dk1">
                          <a:lumMod val="75000"/>
                          <a:lumOff val="25000"/>
                        </a:schemeClr>
                      </a:fgClr>
                      <a:bgClr>
                        <a:schemeClr val="dk1">
                          <a:lumMod val="65000"/>
                          <a:lumOff val="35000"/>
                        </a:schemeClr>
                      </a:bgClr>
                    </a:pattFill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3-D8CE-40F9-B718-A6DC48B7BF88}"/>
                </c:ext>
              </c:extLst>
            </c:dLbl>
            <c:dLbl>
              <c:idx val="2"/>
              <c:layout>
                <c:manualLayout>
                  <c:x val="-0.23631843110416725"/>
                  <c:y val="-7.6228934031068479E-2"/>
                </c:manualLayout>
              </c:layout>
              <c:spPr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118455"/>
                        <a:gd name="adj2" fmla="val 40481"/>
                      </a:avLst>
                    </a:prstGeom>
                    <a:pattFill prst="pct75">
                      <a:fgClr>
                        <a:schemeClr val="dk1">
                          <a:lumMod val="75000"/>
                          <a:lumOff val="25000"/>
                        </a:schemeClr>
                      </a:fgClr>
                      <a:bgClr>
                        <a:schemeClr val="dk1">
                          <a:lumMod val="65000"/>
                          <a:lumOff val="35000"/>
                        </a:schemeClr>
                      </a:bgClr>
                    </a:pattFill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5-D8CE-40F9-B718-A6DC48B7BF88}"/>
                </c:ext>
              </c:extLst>
            </c:dLbl>
            <c:dLbl>
              <c:idx val="3"/>
              <c:layout>
                <c:manualLayout>
                  <c:x val="-0.13184080893179859"/>
                  <c:y val="-0.17512052412542753"/>
                </c:manualLayout>
              </c:layout>
              <c:spPr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138893"/>
                        <a:gd name="adj2" fmla="val 189811"/>
                      </a:avLst>
                    </a:prstGeom>
                    <a:pattFill prst="pct75">
                      <a:fgClr>
                        <a:schemeClr val="dk1">
                          <a:lumMod val="75000"/>
                          <a:lumOff val="25000"/>
                        </a:schemeClr>
                      </a:fgClr>
                      <a:bgClr>
                        <a:schemeClr val="dk1">
                          <a:lumMod val="65000"/>
                          <a:lumOff val="35000"/>
                        </a:schemeClr>
                      </a:bgClr>
                    </a:pattFill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7-D8CE-40F9-B718-A6DC48B7BF88}"/>
                </c:ext>
              </c:extLst>
            </c:dLbl>
            <c:spPr>
              <a:pattFill prst="pct75">
                <a:fgClr>
                  <a:prstClr val="black">
                    <a:lumMod val="75000"/>
                    <a:lumOff val="25000"/>
                  </a:prstClr>
                </a:fgClr>
                <a:bgClr>
                  <a:prstClr val="black">
                    <a:lumMod val="65000"/>
                    <a:lumOff val="35000"/>
                  </a:prst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pattFill prst="pct75">
                    <a:fgClr>
                      <a:schemeClr val="dk1">
                        <a:lumMod val="75000"/>
                        <a:lumOff val="25000"/>
                      </a:schemeClr>
                    </a:fgClr>
                    <a:bgClr>
                      <a:schemeClr val="dk1">
                        <a:lumMod val="65000"/>
                        <a:lumOff val="35000"/>
                      </a:schemeClr>
                    </a:bgClr>
                  </a:pattFill>
                  <a:ln>
                    <a:noFill/>
                  </a:ln>
                </c15:spPr>
              </c:ext>
            </c:extLst>
          </c:dLbls>
          <c:cat>
            <c:strRef>
              <c:f>Sheet1!$A$94:$A$97</c:f>
              <c:strCache>
                <c:ptCount val="4"/>
                <c:pt idx="0">
                  <c:v>Ne, neduočiau jokiomis aplinkybėmis</c:v>
                </c:pt>
                <c:pt idx="1">
                  <c:v>Taip, duočiau, jei tik to reikalautų muitinės pareigūnas</c:v>
                </c:pt>
                <c:pt idx="2">
                  <c:v>Taip, duočiau, jei tai padėtų sklandžiai sutvarkyti muitinės formalumus</c:v>
                </c:pt>
                <c:pt idx="3">
                  <c:v>Nežinau</c:v>
                </c:pt>
              </c:strCache>
            </c:strRef>
          </c:cat>
          <c:val>
            <c:numRef>
              <c:f>Sheet1!$B$94:$B$97</c:f>
              <c:numCache>
                <c:formatCode>General</c:formatCode>
                <c:ptCount val="4"/>
                <c:pt idx="0">
                  <c:v>56</c:v>
                </c:pt>
                <c:pt idx="1">
                  <c:v>1</c:v>
                </c:pt>
                <c:pt idx="2">
                  <c:v>4</c:v>
                </c:pt>
                <c:pt idx="3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8CE-40F9-B718-A6DC48B7BF88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391253724863334"/>
          <c:y val="7.7497927890592622E-2"/>
          <c:w val="0.51039498352179657"/>
          <c:h val="0.89319122116314409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9E9-41DB-9847-9EACA3F5B681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9E9-41DB-9847-9EACA3F5B681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B9E9-41DB-9847-9EACA3F5B681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B9E9-41DB-9847-9EACA3F5B681}"/>
              </c:ext>
            </c:extLst>
          </c:dPt>
          <c:dLbls>
            <c:dLbl>
              <c:idx val="0"/>
              <c:layout>
                <c:manualLayout>
                  <c:x val="-0.15664160401002508"/>
                  <c:y val="-3.5087719298245695E-2"/>
                </c:manualLayout>
              </c:layout>
              <c:spPr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143400"/>
                        <a:gd name="adj2" fmla="val 22974"/>
                      </a:avLst>
                    </a:prstGeom>
                    <a:pattFill prst="pct75">
                      <a:fgClr>
                        <a:schemeClr val="dk1">
                          <a:lumMod val="75000"/>
                          <a:lumOff val="25000"/>
                        </a:schemeClr>
                      </a:fgClr>
                      <a:bgClr>
                        <a:schemeClr val="dk1">
                          <a:lumMod val="65000"/>
                          <a:lumOff val="35000"/>
                        </a:schemeClr>
                      </a:bgClr>
                    </a:pattFill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1-B9E9-41DB-9847-9EACA3F5B681}"/>
                </c:ext>
              </c:extLst>
            </c:dLbl>
            <c:dLbl>
              <c:idx val="1"/>
              <c:layout>
                <c:manualLayout>
                  <c:x val="0.1934035475904336"/>
                  <c:y val="-0.21350646073087018"/>
                </c:manualLayout>
              </c:layout>
              <c:spPr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88020"/>
                        <a:gd name="adj2" fmla="val 183394"/>
                      </a:avLst>
                    </a:prstGeom>
                    <a:pattFill prst="pct75">
                      <a:fgClr>
                        <a:schemeClr val="dk1">
                          <a:lumMod val="75000"/>
                          <a:lumOff val="25000"/>
                        </a:schemeClr>
                      </a:fgClr>
                      <a:bgClr>
                        <a:schemeClr val="dk1">
                          <a:lumMod val="65000"/>
                          <a:lumOff val="35000"/>
                        </a:schemeClr>
                      </a:bgClr>
                    </a:pattFill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3-B9E9-41DB-9847-9EACA3F5B681}"/>
                </c:ext>
              </c:extLst>
            </c:dLbl>
            <c:dLbl>
              <c:idx val="2"/>
              <c:layout>
                <c:manualLayout>
                  <c:x val="0.21708600226650251"/>
                  <c:y val="-6.3259135877246117E-2"/>
                </c:manualLayout>
              </c:layout>
              <c:spPr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104099"/>
                        <a:gd name="adj2" fmla="val 68592"/>
                      </a:avLst>
                    </a:prstGeom>
                    <a:pattFill prst="pct75">
                      <a:fgClr>
                        <a:schemeClr val="dk1">
                          <a:lumMod val="75000"/>
                          <a:lumOff val="25000"/>
                        </a:schemeClr>
                      </a:fgClr>
                      <a:bgClr>
                        <a:schemeClr val="dk1">
                          <a:lumMod val="65000"/>
                          <a:lumOff val="35000"/>
                        </a:schemeClr>
                      </a:bgClr>
                    </a:pattFill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5-B9E9-41DB-9847-9EACA3F5B681}"/>
                </c:ext>
              </c:extLst>
            </c:dLbl>
            <c:dLbl>
              <c:idx val="3"/>
              <c:layout>
                <c:manualLayout>
                  <c:x val="0.2115554424208009"/>
                  <c:y val="7.5685947910357362E-2"/>
                </c:manualLayout>
              </c:layout>
              <c:spPr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125955"/>
                        <a:gd name="adj2" fmla="val -123986"/>
                      </a:avLst>
                    </a:prstGeom>
                    <a:pattFill prst="pct75">
                      <a:fgClr>
                        <a:schemeClr val="dk1">
                          <a:lumMod val="75000"/>
                          <a:lumOff val="25000"/>
                        </a:schemeClr>
                      </a:fgClr>
                      <a:bgClr>
                        <a:schemeClr val="dk1">
                          <a:lumMod val="65000"/>
                          <a:lumOff val="35000"/>
                        </a:schemeClr>
                      </a:bgClr>
                    </a:pattFill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7-B9E9-41DB-9847-9EACA3F5B681}"/>
                </c:ext>
              </c:extLst>
            </c:dLbl>
            <c:spPr>
              <a:pattFill prst="pct75">
                <a:fgClr>
                  <a:prstClr val="black">
                    <a:lumMod val="75000"/>
                    <a:lumOff val="25000"/>
                  </a:prstClr>
                </a:fgClr>
                <a:bgClr>
                  <a:prstClr val="black">
                    <a:lumMod val="65000"/>
                    <a:lumOff val="35000"/>
                  </a:prst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pattFill prst="pct75">
                    <a:fgClr>
                      <a:schemeClr val="dk1">
                        <a:lumMod val="75000"/>
                        <a:lumOff val="25000"/>
                      </a:schemeClr>
                    </a:fgClr>
                    <a:bgClr>
                      <a:schemeClr val="dk1">
                        <a:lumMod val="65000"/>
                        <a:lumOff val="35000"/>
                      </a:schemeClr>
                    </a:bgClr>
                  </a:pattFill>
                  <a:ln>
                    <a:noFill/>
                  </a:ln>
                </c15:spPr>
              </c:ext>
            </c:extLst>
          </c:dLbls>
          <c:cat>
            <c:strRef>
              <c:f>Sheet1!$A$200:$A$203</c:f>
              <c:strCache>
                <c:ptCount val="4"/>
                <c:pt idx="0">
                  <c:v>Ne, nė karto</c:v>
                </c:pt>
                <c:pt idx="1">
                  <c:v>Taip, nuolatos, nes tai įprasta praktika</c:v>
                </c:pt>
                <c:pt idx="2">
                  <c:v>Taip, 5 ir daugiau kartų</c:v>
                </c:pt>
                <c:pt idx="3">
                  <c:v>Taip, iki 5 kartų</c:v>
                </c:pt>
              </c:strCache>
            </c:strRef>
          </c:cat>
          <c:val>
            <c:numRef>
              <c:f>Sheet1!$B$200:$B$203</c:f>
              <c:numCache>
                <c:formatCode>General</c:formatCode>
                <c:ptCount val="4"/>
                <c:pt idx="0">
                  <c:v>71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9E9-41DB-9847-9EACA3F5B681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86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945695554992044"/>
          <c:y val="8.7874179790026249E-2"/>
          <c:w val="0.50889107611548556"/>
          <c:h val="0.83995985067918422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2FB7-4EE0-B68B-F4E0A98B8B4C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FB7-4EE0-B68B-F4E0A98B8B4C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2FB7-4EE0-B68B-F4E0A98B8B4C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2FB7-4EE0-B68B-F4E0A98B8B4C}"/>
              </c:ext>
            </c:extLst>
          </c:dPt>
          <c:dPt>
            <c:idx val="4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2FB7-4EE0-B68B-F4E0A98B8B4C}"/>
              </c:ext>
            </c:extLst>
          </c:dPt>
          <c:dLbls>
            <c:dLbl>
              <c:idx val="0"/>
              <c:layout>
                <c:manualLayout>
                  <c:x val="-0.2267156862745098"/>
                  <c:y val="9.911505214092009E-2"/>
                </c:manualLayout>
              </c:layout>
              <c:spPr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202758"/>
                        <a:gd name="adj2" fmla="val -127187"/>
                      </a:avLst>
                    </a:prstGeom>
                    <a:pattFill prst="pct75">
                      <a:fgClr>
                        <a:schemeClr val="dk1">
                          <a:lumMod val="75000"/>
                          <a:lumOff val="25000"/>
                        </a:schemeClr>
                      </a:fgClr>
                      <a:bgClr>
                        <a:schemeClr val="dk1">
                          <a:lumMod val="65000"/>
                          <a:lumOff val="35000"/>
                        </a:schemeClr>
                      </a:bgClr>
                    </a:pattFill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1-2FB7-4EE0-B68B-F4E0A98B8B4C}"/>
                </c:ext>
              </c:extLst>
            </c:dLbl>
            <c:dLbl>
              <c:idx val="1"/>
              <c:layout>
                <c:manualLayout>
                  <c:x val="-0.23039215686274508"/>
                  <c:y val="6.0682684984236833E-3"/>
                </c:manualLayout>
              </c:layout>
              <c:spPr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261677"/>
                        <a:gd name="adj2" fmla="val -5744"/>
                      </a:avLst>
                    </a:prstGeom>
                    <a:pattFill prst="pct75">
                      <a:fgClr>
                        <a:schemeClr val="dk1">
                          <a:lumMod val="75000"/>
                          <a:lumOff val="25000"/>
                        </a:schemeClr>
                      </a:fgClr>
                      <a:bgClr>
                        <a:schemeClr val="dk1">
                          <a:lumMod val="65000"/>
                          <a:lumOff val="35000"/>
                        </a:schemeClr>
                      </a:bgClr>
                    </a:pattFill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3-2FB7-4EE0-B68B-F4E0A98B8B4C}"/>
                </c:ext>
              </c:extLst>
            </c:dLbl>
            <c:dLbl>
              <c:idx val="2"/>
              <c:layout>
                <c:manualLayout>
                  <c:x val="-0.23529411764705882"/>
                  <c:y val="-6.2705441150378141E-2"/>
                </c:manualLayout>
              </c:layout>
              <c:spPr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226280"/>
                        <a:gd name="adj2" fmla="val 85822"/>
                      </a:avLst>
                    </a:prstGeom>
                    <a:pattFill prst="pct75">
                      <a:fgClr>
                        <a:schemeClr val="dk1">
                          <a:lumMod val="75000"/>
                          <a:lumOff val="25000"/>
                        </a:schemeClr>
                      </a:fgClr>
                      <a:bgClr>
                        <a:schemeClr val="dk1">
                          <a:lumMod val="65000"/>
                          <a:lumOff val="35000"/>
                        </a:schemeClr>
                      </a:bgClr>
                    </a:pattFill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5-2FB7-4EE0-B68B-F4E0A98B8B4C}"/>
                </c:ext>
              </c:extLst>
            </c:dLbl>
            <c:dLbl>
              <c:idx val="3"/>
              <c:layout>
                <c:manualLayout>
                  <c:x val="-0.18504901960784315"/>
                  <c:y val="-0.14766120012830963"/>
                </c:manualLayout>
              </c:layout>
              <c:spPr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97587"/>
                        <a:gd name="adj2" fmla="val 195157"/>
                      </a:avLst>
                    </a:prstGeom>
                    <a:pattFill prst="pct75">
                      <a:fgClr>
                        <a:schemeClr val="dk1">
                          <a:lumMod val="75000"/>
                          <a:lumOff val="25000"/>
                        </a:schemeClr>
                      </a:fgClr>
                      <a:bgClr>
                        <a:schemeClr val="dk1">
                          <a:lumMod val="65000"/>
                          <a:lumOff val="35000"/>
                        </a:schemeClr>
                      </a:bgClr>
                    </a:pattFill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7-2FB7-4EE0-B68B-F4E0A98B8B4C}"/>
                </c:ext>
              </c:extLst>
            </c:dLbl>
            <c:dLbl>
              <c:idx val="4"/>
              <c:layout>
                <c:manualLayout>
                  <c:x val="0.17156862745098039"/>
                  <c:y val="-0.22452593444167634"/>
                </c:manualLayout>
              </c:layout>
              <c:spPr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195965"/>
                        <a:gd name="adj2" fmla="val 134974"/>
                      </a:avLst>
                    </a:prstGeom>
                    <a:pattFill prst="pct75">
                      <a:fgClr>
                        <a:schemeClr val="dk1">
                          <a:lumMod val="75000"/>
                          <a:lumOff val="25000"/>
                        </a:schemeClr>
                      </a:fgClr>
                      <a:bgClr>
                        <a:schemeClr val="dk1">
                          <a:lumMod val="65000"/>
                          <a:lumOff val="35000"/>
                        </a:schemeClr>
                      </a:bgClr>
                    </a:pattFill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9-2FB7-4EE0-B68B-F4E0A98B8B4C}"/>
                </c:ext>
              </c:extLst>
            </c:dLbl>
            <c:spPr>
              <a:pattFill prst="pct75">
                <a:fgClr>
                  <a:prstClr val="black">
                    <a:lumMod val="75000"/>
                    <a:lumOff val="25000"/>
                  </a:prstClr>
                </a:fgClr>
                <a:bgClr>
                  <a:prstClr val="black">
                    <a:lumMod val="65000"/>
                    <a:lumOff val="35000"/>
                  </a:prst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pattFill prst="pct75">
                    <a:fgClr>
                      <a:schemeClr val="dk1">
                        <a:lumMod val="75000"/>
                        <a:lumOff val="25000"/>
                      </a:schemeClr>
                    </a:fgClr>
                    <a:bgClr>
                      <a:schemeClr val="dk1">
                        <a:lumMod val="65000"/>
                        <a:lumOff val="35000"/>
                      </a:schemeClr>
                    </a:bgClr>
                  </a:pattFill>
                  <a:ln>
                    <a:noFill/>
                  </a:ln>
                </c15:spPr>
              </c:ext>
            </c:extLst>
          </c:dLbls>
          <c:cat>
            <c:strRef>
              <c:f>Sheet1!$A$127:$A$131</c:f>
              <c:strCache>
                <c:ptCount val="5"/>
                <c:pt idx="0">
                  <c:v>Iki 20 Eur</c:v>
                </c:pt>
                <c:pt idx="1">
                  <c:v>20-50 Eur</c:v>
                </c:pt>
                <c:pt idx="2">
                  <c:v>50-100 Eur</c:v>
                </c:pt>
                <c:pt idx="3">
                  <c:v>Daugiau nei 100 Eur</c:v>
                </c:pt>
                <c:pt idx="4">
                  <c:v>Neteko duoti</c:v>
                </c:pt>
              </c:strCache>
            </c:strRef>
          </c:cat>
          <c:val>
            <c:numRef>
              <c:f>Sheet1!$B$127:$B$131</c:f>
              <c:numCache>
                <c:formatCode>General</c:formatCode>
                <c:ptCount val="5"/>
                <c:pt idx="0">
                  <c:v>0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FB7-4EE0-B68B-F4E0A98B8B4C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265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8797593095622871"/>
          <c:y val="0.1472853122601552"/>
          <c:w val="0.41641074526701111"/>
          <c:h val="0.72194745458797849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Sheet1!$A$162:$A$170</c:f>
              <c:strCache>
                <c:ptCount val="9"/>
                <c:pt idx="0">
                  <c:v>Nes tokios tradicijos</c:v>
                </c:pt>
                <c:pt idx="1">
                  <c:v>Nes to reikalauja muitinės pareigūnai</c:v>
                </c:pt>
                <c:pt idx="2">
                  <c:v>Už greitesnį dokumentų muitinį įforminimą</c:v>
                </c:pt>
                <c:pt idx="3">
                  <c:v>Už tai, kad muitinės pareigūnas nustatęs pažeidimą jo nefiksuotų</c:v>
                </c:pt>
                <c:pt idx="4">
                  <c:v>Už leidimų ir licencijų išdavimą</c:v>
                </c:pt>
                <c:pt idx="5">
                  <c:v>Už procedūros įforminimą be reikalingų dokumentų</c:v>
                </c:pt>
                <c:pt idx="6">
                  <c:v>Kad muitinės darbuotojai „nesikabinėtų“ dėl formalių pažeidimų</c:v>
                </c:pt>
                <c:pt idx="7">
                  <c:v>Siekiant įgyti (išlaikyti turimą) muitinės tarpininko atstovo kvalifikaciją</c:v>
                </c:pt>
                <c:pt idx="8">
                  <c:v>Kita* </c:v>
                </c:pt>
              </c:strCache>
            </c:strRef>
          </c:cat>
          <c:val>
            <c:numRef>
              <c:f>Sheet1!$B$162:$B$170</c:f>
              <c:numCache>
                <c:formatCode>General</c:formatCode>
                <c:ptCount val="9"/>
                <c:pt idx="0">
                  <c:v>9</c:v>
                </c:pt>
                <c:pt idx="1">
                  <c:v>12</c:v>
                </c:pt>
                <c:pt idx="2">
                  <c:v>23</c:v>
                </c:pt>
                <c:pt idx="3">
                  <c:v>12</c:v>
                </c:pt>
                <c:pt idx="4">
                  <c:v>4</c:v>
                </c:pt>
                <c:pt idx="5">
                  <c:v>11</c:v>
                </c:pt>
                <c:pt idx="6">
                  <c:v>31</c:v>
                </c:pt>
                <c:pt idx="7">
                  <c:v>4</c:v>
                </c:pt>
                <c:pt idx="8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7E-4695-83DA-45B3A71C70B3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078604376"/>
        <c:axId val="1078603656"/>
      </c:barChart>
      <c:catAx>
        <c:axId val="10786043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lt-LT"/>
          </a:p>
        </c:txPr>
        <c:crossAx val="1078603656"/>
        <c:crosses val="autoZero"/>
        <c:auto val="0"/>
        <c:lblAlgn val="ctr"/>
        <c:lblOffset val="100"/>
        <c:noMultiLvlLbl val="0"/>
      </c:catAx>
      <c:valAx>
        <c:axId val="1078603656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>
                    <a:latin typeface="Arial" panose="020B0604020202020204" pitchFamily="34" charset="0"/>
                    <a:cs typeface="Arial" panose="020B0604020202020204" pitchFamily="34" charset="0"/>
                  </a:rPr>
                  <a:t>proc.</a:t>
                </a:r>
                <a:endParaRPr lang="lt-LT"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1" i="0" u="none" strike="noStrike" kern="1200" baseline="0">
                  <a:solidFill>
                    <a:schemeClr val="dk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lt-L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lt-LT"/>
          </a:p>
        </c:txPr>
        <c:crossAx val="10786043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340448" cy="54210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366193" y="1"/>
            <a:ext cx="3340448" cy="54210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4035A7-0257-411C-A9B4-D1F08281A4F2}" type="datetimeFigureOut">
              <a:rPr lang="lt-LT" smtClean="0"/>
              <a:t>2026-09-28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85875" y="1354138"/>
            <a:ext cx="5137150" cy="36560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70438" y="5213541"/>
            <a:ext cx="6168024" cy="426542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291000"/>
            <a:ext cx="3340448" cy="5421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366193" y="10291000"/>
            <a:ext cx="3340448" cy="5421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B68264-2A10-4867-B1A2-4106C6DD406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650080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sz="1200" b="1" dirty="0">
                <a:solidFill>
                  <a:srgbClr val="2B2A29"/>
                </a:solidFill>
                <a:latin typeface="Arial"/>
                <a:cs typeface="Arial"/>
              </a:rPr>
              <a:t>Elektroninio</a:t>
            </a:r>
            <a:r>
              <a:rPr lang="lt-LT" sz="1200" b="1" spc="-5" dirty="0">
                <a:solidFill>
                  <a:srgbClr val="2B2A29"/>
                </a:solidFill>
                <a:latin typeface="Arial"/>
                <a:cs typeface="Arial"/>
              </a:rPr>
              <a:t> </a:t>
            </a:r>
            <a:r>
              <a:rPr lang="lt-LT" sz="1200" b="1" dirty="0">
                <a:solidFill>
                  <a:srgbClr val="2B2A29"/>
                </a:solidFill>
                <a:latin typeface="Arial"/>
                <a:cs typeface="Arial"/>
              </a:rPr>
              <a:t>pristatymo</a:t>
            </a:r>
            <a:r>
              <a:rPr lang="lt-LT" sz="1200" b="1" spc="-5" dirty="0">
                <a:solidFill>
                  <a:srgbClr val="2B2A29"/>
                </a:solidFill>
                <a:latin typeface="Arial"/>
                <a:cs typeface="Arial"/>
              </a:rPr>
              <a:t> </a:t>
            </a:r>
            <a:r>
              <a:rPr lang="lt-LT" sz="1200" b="1" dirty="0">
                <a:solidFill>
                  <a:srgbClr val="2B2A29"/>
                </a:solidFill>
                <a:latin typeface="Arial"/>
                <a:cs typeface="Arial"/>
              </a:rPr>
              <a:t>viršelio</a:t>
            </a:r>
            <a:r>
              <a:rPr lang="lt-LT" sz="1200" b="1" spc="-5" dirty="0">
                <a:solidFill>
                  <a:srgbClr val="2B2A29"/>
                </a:solidFill>
                <a:latin typeface="Arial"/>
                <a:cs typeface="Arial"/>
              </a:rPr>
              <a:t> </a:t>
            </a:r>
            <a:r>
              <a:rPr lang="lt-LT" sz="1200" b="1" spc="-10" dirty="0">
                <a:solidFill>
                  <a:srgbClr val="2B2A29"/>
                </a:solidFill>
                <a:latin typeface="Arial"/>
                <a:cs typeface="Arial"/>
              </a:rPr>
              <a:t>skaidrė. </a:t>
            </a:r>
            <a:r>
              <a:rPr lang="lt-LT" sz="1200" dirty="0">
                <a:solidFill>
                  <a:srgbClr val="2B2A29"/>
                </a:solidFill>
                <a:latin typeface="Arial"/>
                <a:cs typeface="Arial"/>
              </a:rPr>
              <a:t>Naudojamas</a:t>
            </a:r>
            <a:r>
              <a:rPr lang="lt-LT" sz="1200" spc="-30" dirty="0">
                <a:solidFill>
                  <a:srgbClr val="2B2A29"/>
                </a:solidFill>
                <a:latin typeface="Arial"/>
                <a:cs typeface="Arial"/>
              </a:rPr>
              <a:t> </a:t>
            </a:r>
            <a:r>
              <a:rPr lang="lt-LT" sz="1200" dirty="0">
                <a:solidFill>
                  <a:srgbClr val="2B2A29"/>
                </a:solidFill>
                <a:latin typeface="Arial"/>
                <a:cs typeface="Arial"/>
              </a:rPr>
              <a:t>pavyzdinis</a:t>
            </a:r>
            <a:r>
              <a:rPr lang="lt-LT" sz="1200" spc="-30" dirty="0">
                <a:solidFill>
                  <a:srgbClr val="2B2A29"/>
                </a:solidFill>
                <a:latin typeface="Arial"/>
                <a:cs typeface="Arial"/>
              </a:rPr>
              <a:t> </a:t>
            </a:r>
            <a:r>
              <a:rPr lang="lt-LT" sz="1200" spc="-10" dirty="0">
                <a:solidFill>
                  <a:srgbClr val="2B2A29"/>
                </a:solidFill>
                <a:latin typeface="Arial"/>
                <a:cs typeface="Arial"/>
              </a:rPr>
              <a:t>šablonas.</a:t>
            </a:r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B68264-2A10-4867-B1A2-4106C6DD4065}" type="slidenum">
              <a:rPr lang="lt-LT" smtClean="0"/>
              <a:t>1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6362824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lt-LT" sz="1200" dirty="0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BE164-3940-4860-B377-B1695AC1EEE2}" type="slidenum">
              <a:rPr lang="lt-LT" smtClean="0"/>
              <a:t>2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932763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B68264-2A10-4867-B1A2-4106C6DD4065}" type="slidenum">
              <a:rPr lang="lt-LT" smtClean="0"/>
              <a:t>3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320218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B68264-2A10-4867-B1A2-4106C6DD4065}" type="slidenum">
              <a:rPr lang="lt-LT" smtClean="0"/>
              <a:t>4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682672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B68264-2A10-4867-B1A2-4106C6DD4065}" type="slidenum">
              <a:rPr lang="lt-LT" smtClean="0"/>
              <a:t>5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516857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None/>
              <a:defRPr/>
            </a:pPr>
            <a:endParaRPr lang="lt-LT" altLang="lt-LT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B68264-2A10-4867-B1A2-4106C6DD4065}" type="slidenum">
              <a:rPr lang="lt-LT" smtClean="0"/>
              <a:t>6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258620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B68264-2A10-4867-B1A2-4106C6DD4065}" type="slidenum">
              <a:rPr lang="lt-LT" smtClean="0"/>
              <a:t>7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767823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B68264-2A10-4867-B1A2-4106C6DD4065}" type="slidenum">
              <a:rPr lang="lt-LT" smtClean="0"/>
              <a:t>8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071437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B68264-2A10-4867-B1A2-4106C6DD4065}" type="slidenum">
              <a:rPr lang="lt-LT" smtClean="0"/>
              <a:t>9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09412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35575C-1C37-3792-2643-D9E479B5DC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FD73C4-1E5C-6678-49CA-F1AD4DBD83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CDB372-1109-BD5B-32B5-73FB6A5344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597ABF-A730-277B-3FC2-F82CA352EA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B68264-2A10-4867-B1A2-4106C6DD4065}" type="slidenum">
              <a:rPr lang="lt-LT" smtClean="0"/>
              <a:t>10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357520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B68264-2A10-4867-B1A2-4106C6DD4065}" type="slidenum">
              <a:rPr lang="lt-LT" smtClean="0"/>
              <a:t>11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938040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B68264-2A10-4867-B1A2-4106C6DD4065}" type="slidenum">
              <a:rPr lang="lt-LT" smtClean="0"/>
              <a:t>12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221014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BE164-3940-4860-B377-B1695AC1EEE2}" type="slidenum">
              <a:rPr lang="lt-LT" smtClean="0"/>
              <a:t>13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323569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sz="1200" b="1" dirty="0">
                <a:solidFill>
                  <a:srgbClr val="2B2A29"/>
                </a:solidFill>
                <a:latin typeface="Arial"/>
                <a:cs typeface="Arial"/>
              </a:rPr>
              <a:t>Elektroninio</a:t>
            </a:r>
            <a:r>
              <a:rPr lang="lt-LT" sz="1200" b="1" spc="-10" dirty="0">
                <a:solidFill>
                  <a:srgbClr val="2B2A29"/>
                </a:solidFill>
                <a:latin typeface="Arial"/>
                <a:cs typeface="Arial"/>
              </a:rPr>
              <a:t> </a:t>
            </a:r>
            <a:r>
              <a:rPr lang="lt-LT" sz="1200" b="1" dirty="0">
                <a:solidFill>
                  <a:srgbClr val="2B2A29"/>
                </a:solidFill>
                <a:latin typeface="Arial"/>
                <a:cs typeface="Arial"/>
              </a:rPr>
              <a:t>pristatymo</a:t>
            </a:r>
            <a:r>
              <a:rPr lang="lt-LT" sz="1200" b="1" spc="-10" dirty="0">
                <a:solidFill>
                  <a:srgbClr val="2B2A29"/>
                </a:solidFill>
                <a:latin typeface="Arial"/>
                <a:cs typeface="Arial"/>
              </a:rPr>
              <a:t> </a:t>
            </a:r>
            <a:r>
              <a:rPr lang="lt-LT" sz="1200" b="1" dirty="0">
                <a:solidFill>
                  <a:srgbClr val="2B2A29"/>
                </a:solidFill>
                <a:latin typeface="Arial"/>
                <a:cs typeface="Arial"/>
              </a:rPr>
              <a:t>baigiamoji</a:t>
            </a:r>
            <a:r>
              <a:rPr lang="lt-LT" sz="1200" b="1" spc="-10" dirty="0">
                <a:solidFill>
                  <a:srgbClr val="2B2A29"/>
                </a:solidFill>
                <a:latin typeface="Arial"/>
                <a:cs typeface="Arial"/>
              </a:rPr>
              <a:t> </a:t>
            </a:r>
            <a:r>
              <a:rPr lang="lt-LT" sz="1200" b="1" dirty="0">
                <a:solidFill>
                  <a:srgbClr val="2B2A29"/>
                </a:solidFill>
                <a:latin typeface="Arial"/>
                <a:cs typeface="Arial"/>
              </a:rPr>
              <a:t>skaidrė</a:t>
            </a:r>
            <a:r>
              <a:rPr lang="lt-LT" sz="1200" b="1" spc="-5" dirty="0">
                <a:solidFill>
                  <a:srgbClr val="2B2A29"/>
                </a:solidFill>
                <a:latin typeface="Arial"/>
                <a:cs typeface="Arial"/>
              </a:rPr>
              <a:t> </a:t>
            </a:r>
            <a:r>
              <a:rPr lang="lt-LT" sz="1200" b="1" dirty="0">
                <a:solidFill>
                  <a:srgbClr val="2B2A29"/>
                </a:solidFill>
                <a:latin typeface="Arial"/>
                <a:cs typeface="Arial"/>
              </a:rPr>
              <a:t>su</a:t>
            </a:r>
            <a:r>
              <a:rPr lang="lt-LT" sz="1200" b="1" spc="-10" dirty="0">
                <a:solidFill>
                  <a:srgbClr val="2B2A29"/>
                </a:solidFill>
                <a:latin typeface="Arial"/>
                <a:cs typeface="Arial"/>
              </a:rPr>
              <a:t> adresu. </a:t>
            </a:r>
            <a:r>
              <a:rPr lang="lt-LT" sz="1200" dirty="0">
                <a:solidFill>
                  <a:srgbClr val="2B2A29"/>
                </a:solidFill>
                <a:latin typeface="Arial"/>
                <a:cs typeface="Arial"/>
              </a:rPr>
              <a:t>Naudojamas</a:t>
            </a:r>
            <a:r>
              <a:rPr lang="lt-LT" sz="1200" spc="-30" dirty="0">
                <a:solidFill>
                  <a:srgbClr val="2B2A29"/>
                </a:solidFill>
                <a:latin typeface="Arial"/>
                <a:cs typeface="Arial"/>
              </a:rPr>
              <a:t> </a:t>
            </a:r>
            <a:r>
              <a:rPr lang="lt-LT" sz="1200" dirty="0">
                <a:solidFill>
                  <a:srgbClr val="2B2A29"/>
                </a:solidFill>
                <a:latin typeface="Arial"/>
                <a:cs typeface="Arial"/>
              </a:rPr>
              <a:t>pavyzdinis</a:t>
            </a:r>
            <a:r>
              <a:rPr lang="lt-LT" sz="1200" spc="-30" dirty="0">
                <a:solidFill>
                  <a:srgbClr val="2B2A29"/>
                </a:solidFill>
                <a:latin typeface="Arial"/>
                <a:cs typeface="Arial"/>
              </a:rPr>
              <a:t> </a:t>
            </a:r>
            <a:r>
              <a:rPr lang="lt-LT" sz="1200" spc="-10" dirty="0">
                <a:solidFill>
                  <a:srgbClr val="2B2A29"/>
                </a:solidFill>
                <a:latin typeface="Arial"/>
                <a:cs typeface="Arial"/>
              </a:rPr>
              <a:t>šablonas.</a:t>
            </a:r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B68264-2A10-4867-B1A2-4106C6DD4065}" type="slidenum">
              <a:rPr lang="lt-LT" smtClean="0"/>
              <a:t>14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241549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12958" y="2389759"/>
            <a:ext cx="9213533" cy="16188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50" b="0" i="0">
                <a:solidFill>
                  <a:srgbClr val="D9DAD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25917" y="4316984"/>
            <a:ext cx="7587615" cy="19272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50" b="0" i="0">
                <a:solidFill>
                  <a:srgbClr val="D9DAD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50" b="0" i="0">
                <a:solidFill>
                  <a:srgbClr val="D9DAD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41972" y="1773047"/>
            <a:ext cx="4715161" cy="50878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82316" y="1773047"/>
            <a:ext cx="4715161" cy="50878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50" b="0" i="0">
                <a:solidFill>
                  <a:srgbClr val="D9DAD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7175A-AB6A-F831-768C-96064CA19D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4138" y="2304752"/>
            <a:ext cx="8124825" cy="1640706"/>
          </a:xfrm>
        </p:spPr>
        <p:txBody>
          <a:bodyPr anchor="b"/>
          <a:lstStyle>
            <a:lvl1pPr algn="ctr">
              <a:defRPr sz="5331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C6AD7C-76F8-A29A-15A4-58C6A38642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4138" y="4048958"/>
            <a:ext cx="8124825" cy="328103"/>
          </a:xfrm>
        </p:spPr>
        <p:txBody>
          <a:bodyPr/>
          <a:lstStyle>
            <a:lvl1pPr marL="0" indent="0" algn="ctr">
              <a:buNone/>
              <a:defRPr sz="2132"/>
            </a:lvl1pPr>
            <a:lvl2pPr marL="406222" indent="0" algn="ctr">
              <a:buNone/>
              <a:defRPr sz="1777"/>
            </a:lvl2pPr>
            <a:lvl3pPr marL="812444" indent="0" algn="ctr">
              <a:buNone/>
              <a:defRPr sz="1599"/>
            </a:lvl3pPr>
            <a:lvl4pPr marL="1218667" indent="0" algn="ctr">
              <a:buNone/>
              <a:defRPr sz="1422"/>
            </a:lvl4pPr>
            <a:lvl5pPr marL="1624889" indent="0" algn="ctr">
              <a:buNone/>
              <a:defRPr sz="1422"/>
            </a:lvl5pPr>
            <a:lvl6pPr marL="2031111" indent="0" algn="ctr">
              <a:buNone/>
              <a:defRPr sz="1422"/>
            </a:lvl6pPr>
            <a:lvl7pPr marL="2437333" indent="0" algn="ctr">
              <a:buNone/>
              <a:defRPr sz="1422"/>
            </a:lvl7pPr>
            <a:lvl8pPr marL="2843555" indent="0" algn="ctr">
              <a:buNone/>
              <a:defRPr sz="1422"/>
            </a:lvl8pPr>
            <a:lvl9pPr marL="3249778" indent="0" algn="ctr">
              <a:buNone/>
              <a:defRPr sz="1422"/>
            </a:lvl9pPr>
          </a:lstStyle>
          <a:p>
            <a:r>
              <a:rPr lang="en-US"/>
              <a:t>Click to edit Master subtitle style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243F23-CA2C-E578-12B8-46DC9BFE4F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972" y="7169277"/>
            <a:ext cx="2493073" cy="276999"/>
          </a:xfrm>
        </p:spPr>
        <p:txBody>
          <a:bodyPr/>
          <a:lstStyle/>
          <a:p>
            <a:fld id="{76C17AFD-923E-4CFF-8381-D0852A6EA026}" type="datetimeFigureOut">
              <a:rPr lang="lt-LT" smtClean="0"/>
              <a:t>2026-09-28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751B76-8F2B-3806-4594-BAFE28F39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85413" y="7169277"/>
            <a:ext cx="3468624" cy="276999"/>
          </a:xfrm>
        </p:spPr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C155B2-8053-019D-B99F-8104681ED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04404" y="7169277"/>
            <a:ext cx="2493073" cy="276999"/>
          </a:xfrm>
        </p:spPr>
        <p:txBody>
          <a:bodyPr/>
          <a:lstStyle/>
          <a:p>
            <a:fld id="{A1A175DB-2FAB-4D22-B139-FB12971062F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86428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273222" y="873243"/>
            <a:ext cx="1814829" cy="5194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50" b="0" i="0">
                <a:solidFill>
                  <a:srgbClr val="D9DAD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41972" y="1773047"/>
            <a:ext cx="9755505" cy="50878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85413" y="7169277"/>
            <a:ext cx="3468624" cy="3854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41972" y="7169277"/>
            <a:ext cx="2493073" cy="3854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804404" y="7169277"/>
            <a:ext cx="2493073" cy="3854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4.xml"/><Relationship Id="rId4" Type="http://schemas.openxmlformats.org/officeDocument/2006/relationships/image" Target="../media/image8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9.pn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5" Type="http://schemas.openxmlformats.org/officeDocument/2006/relationships/image" Target="../media/image10.svg"/><Relationship Id="rId10" Type="http://schemas.openxmlformats.org/officeDocument/2006/relationships/image" Target="../media/image15.png"/><Relationship Id="rId4" Type="http://schemas.openxmlformats.org/officeDocument/2006/relationships/hyperlink" Target="mailto:pasitikek@lrmuitine.lt" TargetMode="External"/><Relationship Id="rId9" Type="http://schemas.openxmlformats.org/officeDocument/2006/relationships/image" Target="../media/image14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hyperlink" Target="http://www.youtube.com/user/LietuvosMuitine" TargetMode="External"/><Relationship Id="rId4" Type="http://schemas.openxmlformats.org/officeDocument/2006/relationships/hyperlink" Target="http://www.lrmuitine.l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CE0C8E3-35B2-D821-B4B2-8A85D0939DEE}"/>
              </a:ext>
            </a:extLst>
          </p:cNvPr>
          <p:cNvSpPr/>
          <p:nvPr/>
        </p:nvSpPr>
        <p:spPr>
          <a:xfrm>
            <a:off x="0" y="0"/>
            <a:ext cx="10833100" cy="7708900"/>
          </a:xfrm>
          <a:prstGeom prst="rect">
            <a:avLst/>
          </a:prstGeom>
          <a:solidFill>
            <a:srgbClr val="FECC00"/>
          </a:solidFill>
          <a:ln>
            <a:solidFill>
              <a:srgbClr val="FE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A37D3E78-2C60-EFCC-5D48-D618EB8D08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072" y="1351083"/>
            <a:ext cx="4536956" cy="4560767"/>
          </a:xfrm>
          <a:prstGeom prst="rect">
            <a:avLst/>
          </a:prstGeom>
        </p:spPr>
      </p:pic>
      <p:grpSp>
        <p:nvGrpSpPr>
          <p:cNvPr id="3" name="object 12">
            <a:extLst>
              <a:ext uri="{FF2B5EF4-FFF2-40B4-BE49-F238E27FC236}">
                <a16:creationId xmlns:a16="http://schemas.microsoft.com/office/drawing/2014/main" id="{CF9AA778-A068-1426-2DAA-F8969048392A}"/>
              </a:ext>
            </a:extLst>
          </p:cNvPr>
          <p:cNvGrpSpPr/>
          <p:nvPr/>
        </p:nvGrpSpPr>
        <p:grpSpPr>
          <a:xfrm>
            <a:off x="0" y="0"/>
            <a:ext cx="10851856" cy="196850"/>
            <a:chOff x="4587126" y="2312456"/>
            <a:chExt cx="5453380" cy="67945"/>
          </a:xfrm>
        </p:grpSpPr>
        <p:sp>
          <p:nvSpPr>
            <p:cNvPr id="4" name="object 13">
              <a:extLst>
                <a:ext uri="{FF2B5EF4-FFF2-40B4-BE49-F238E27FC236}">
                  <a16:creationId xmlns:a16="http://schemas.microsoft.com/office/drawing/2014/main" id="{975C2A11-C457-32AA-A92F-AE115DA630CE}"/>
                </a:ext>
              </a:extLst>
            </p:cNvPr>
            <p:cNvSpPr/>
            <p:nvPr/>
          </p:nvSpPr>
          <p:spPr>
            <a:xfrm>
              <a:off x="4587126" y="2312456"/>
              <a:ext cx="1816100" cy="67945"/>
            </a:xfrm>
            <a:custGeom>
              <a:avLst/>
              <a:gdLst/>
              <a:ahLst/>
              <a:cxnLst/>
              <a:rect l="l" t="t" r="r" b="b"/>
              <a:pathLst>
                <a:path w="1816100" h="67944">
                  <a:moveTo>
                    <a:pt x="1815552" y="0"/>
                  </a:moveTo>
                  <a:lnTo>
                    <a:pt x="192471" y="25"/>
                  </a:lnTo>
                  <a:lnTo>
                    <a:pt x="121403" y="25"/>
                  </a:lnTo>
                  <a:lnTo>
                    <a:pt x="74262" y="2688"/>
                  </a:lnTo>
                  <a:lnTo>
                    <a:pt x="35660" y="9938"/>
                  </a:lnTo>
                  <a:lnTo>
                    <a:pt x="9578" y="20669"/>
                  </a:lnTo>
                  <a:lnTo>
                    <a:pt x="0" y="33779"/>
                  </a:lnTo>
                  <a:lnTo>
                    <a:pt x="9578" y="46882"/>
                  </a:lnTo>
                  <a:lnTo>
                    <a:pt x="35660" y="57613"/>
                  </a:lnTo>
                  <a:lnTo>
                    <a:pt x="74262" y="64863"/>
                  </a:lnTo>
                  <a:lnTo>
                    <a:pt x="121403" y="67525"/>
                  </a:lnTo>
                  <a:lnTo>
                    <a:pt x="1815552" y="67525"/>
                  </a:lnTo>
                  <a:lnTo>
                    <a:pt x="1815552" y="0"/>
                  </a:lnTo>
                  <a:close/>
                </a:path>
              </a:pathLst>
            </a:custGeom>
            <a:solidFill>
              <a:srgbClr val="FDBB2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" name="object 14">
              <a:extLst>
                <a:ext uri="{FF2B5EF4-FFF2-40B4-BE49-F238E27FC236}">
                  <a16:creationId xmlns:a16="http://schemas.microsoft.com/office/drawing/2014/main" id="{D991C925-7FDE-2129-BE99-D5D4BD62E06E}"/>
                </a:ext>
              </a:extLst>
            </p:cNvPr>
            <p:cNvSpPr/>
            <p:nvPr/>
          </p:nvSpPr>
          <p:spPr>
            <a:xfrm>
              <a:off x="6402683" y="2312456"/>
              <a:ext cx="1819275" cy="67945"/>
            </a:xfrm>
            <a:custGeom>
              <a:avLst/>
              <a:gdLst/>
              <a:ahLst/>
              <a:cxnLst/>
              <a:rect l="l" t="t" r="r" b="b"/>
              <a:pathLst>
                <a:path w="1819275" h="67944">
                  <a:moveTo>
                    <a:pt x="1818867" y="0"/>
                  </a:moveTo>
                  <a:lnTo>
                    <a:pt x="0" y="0"/>
                  </a:lnTo>
                  <a:lnTo>
                    <a:pt x="0" y="67525"/>
                  </a:lnTo>
                  <a:lnTo>
                    <a:pt x="1818867" y="67525"/>
                  </a:lnTo>
                  <a:lnTo>
                    <a:pt x="1818867" y="0"/>
                  </a:lnTo>
                  <a:close/>
                </a:path>
              </a:pathLst>
            </a:custGeom>
            <a:solidFill>
              <a:srgbClr val="126A3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" name="object 15">
              <a:extLst>
                <a:ext uri="{FF2B5EF4-FFF2-40B4-BE49-F238E27FC236}">
                  <a16:creationId xmlns:a16="http://schemas.microsoft.com/office/drawing/2014/main" id="{952A8EDB-9A19-8DD1-1135-3A8266072D05}"/>
                </a:ext>
              </a:extLst>
            </p:cNvPr>
            <p:cNvSpPr/>
            <p:nvPr/>
          </p:nvSpPr>
          <p:spPr>
            <a:xfrm>
              <a:off x="8221554" y="2312456"/>
              <a:ext cx="1819275" cy="67945"/>
            </a:xfrm>
            <a:custGeom>
              <a:avLst/>
              <a:gdLst/>
              <a:ahLst/>
              <a:cxnLst/>
              <a:rect l="l" t="t" r="r" b="b"/>
              <a:pathLst>
                <a:path w="1819275" h="67944">
                  <a:moveTo>
                    <a:pt x="1697454" y="11"/>
                  </a:moveTo>
                  <a:lnTo>
                    <a:pt x="0" y="0"/>
                  </a:lnTo>
                  <a:lnTo>
                    <a:pt x="0" y="67525"/>
                  </a:lnTo>
                  <a:lnTo>
                    <a:pt x="1697454" y="67510"/>
                  </a:lnTo>
                  <a:lnTo>
                    <a:pt x="1744601" y="64848"/>
                  </a:lnTo>
                  <a:lnTo>
                    <a:pt x="1783202" y="57599"/>
                  </a:lnTo>
                  <a:lnTo>
                    <a:pt x="1818855" y="33757"/>
                  </a:lnTo>
                  <a:lnTo>
                    <a:pt x="1809279" y="20654"/>
                  </a:lnTo>
                  <a:lnTo>
                    <a:pt x="1783202" y="9923"/>
                  </a:lnTo>
                  <a:lnTo>
                    <a:pt x="1744601" y="2673"/>
                  </a:lnTo>
                  <a:lnTo>
                    <a:pt x="1697454" y="11"/>
                  </a:lnTo>
                  <a:close/>
                </a:path>
              </a:pathLst>
            </a:custGeom>
            <a:solidFill>
              <a:srgbClr val="E31E2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" name="object 16">
              <a:extLst>
                <a:ext uri="{FF2B5EF4-FFF2-40B4-BE49-F238E27FC236}">
                  <a16:creationId xmlns:a16="http://schemas.microsoft.com/office/drawing/2014/main" id="{D4D36DF6-1401-6EF5-D6C1-38B835755F87}"/>
                </a:ext>
              </a:extLst>
            </p:cNvPr>
            <p:cNvSpPr/>
            <p:nvPr/>
          </p:nvSpPr>
          <p:spPr>
            <a:xfrm>
              <a:off x="4587138" y="2312456"/>
              <a:ext cx="1816100" cy="67945"/>
            </a:xfrm>
            <a:custGeom>
              <a:avLst/>
              <a:gdLst/>
              <a:ahLst/>
              <a:cxnLst/>
              <a:rect l="l" t="t" r="r" b="b"/>
              <a:pathLst>
                <a:path w="1816100" h="67944">
                  <a:moveTo>
                    <a:pt x="1694148" y="25"/>
                  </a:moveTo>
                  <a:lnTo>
                    <a:pt x="1623081" y="25"/>
                  </a:lnTo>
                  <a:lnTo>
                    <a:pt x="0" y="0"/>
                  </a:lnTo>
                  <a:lnTo>
                    <a:pt x="0" y="67525"/>
                  </a:lnTo>
                  <a:lnTo>
                    <a:pt x="1694148" y="67525"/>
                  </a:lnTo>
                  <a:lnTo>
                    <a:pt x="1741287" y="64863"/>
                  </a:lnTo>
                  <a:lnTo>
                    <a:pt x="1779889" y="57613"/>
                  </a:lnTo>
                  <a:lnTo>
                    <a:pt x="1805972" y="46882"/>
                  </a:lnTo>
                  <a:lnTo>
                    <a:pt x="1815551" y="33779"/>
                  </a:lnTo>
                  <a:lnTo>
                    <a:pt x="1805972" y="20669"/>
                  </a:lnTo>
                  <a:lnTo>
                    <a:pt x="1779889" y="9938"/>
                  </a:lnTo>
                  <a:lnTo>
                    <a:pt x="1741287" y="2688"/>
                  </a:lnTo>
                  <a:lnTo>
                    <a:pt x="1694148" y="25"/>
                  </a:lnTo>
                  <a:close/>
                </a:path>
              </a:pathLst>
            </a:custGeom>
            <a:solidFill>
              <a:srgbClr val="FDBB2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17">
              <a:extLst>
                <a:ext uri="{FF2B5EF4-FFF2-40B4-BE49-F238E27FC236}">
                  <a16:creationId xmlns:a16="http://schemas.microsoft.com/office/drawing/2014/main" id="{2F4A57E4-4ACF-66FA-1EAB-4C965027E87D}"/>
                </a:ext>
              </a:extLst>
            </p:cNvPr>
            <p:cNvSpPr/>
            <p:nvPr/>
          </p:nvSpPr>
          <p:spPr>
            <a:xfrm>
              <a:off x="8221554" y="2312456"/>
              <a:ext cx="1819275" cy="67945"/>
            </a:xfrm>
            <a:custGeom>
              <a:avLst/>
              <a:gdLst/>
              <a:ahLst/>
              <a:cxnLst/>
              <a:rect l="l" t="t" r="r" b="b"/>
              <a:pathLst>
                <a:path w="1819275" h="67944">
                  <a:moveTo>
                    <a:pt x="1818855" y="0"/>
                  </a:moveTo>
                  <a:lnTo>
                    <a:pt x="121401" y="11"/>
                  </a:lnTo>
                  <a:lnTo>
                    <a:pt x="74253" y="2673"/>
                  </a:lnTo>
                  <a:lnTo>
                    <a:pt x="35653" y="9923"/>
                  </a:lnTo>
                  <a:lnTo>
                    <a:pt x="0" y="33757"/>
                  </a:lnTo>
                  <a:lnTo>
                    <a:pt x="9576" y="46869"/>
                  </a:lnTo>
                  <a:lnTo>
                    <a:pt x="35653" y="57599"/>
                  </a:lnTo>
                  <a:lnTo>
                    <a:pt x="74253" y="64848"/>
                  </a:lnTo>
                  <a:lnTo>
                    <a:pt x="121401" y="67510"/>
                  </a:lnTo>
                  <a:lnTo>
                    <a:pt x="1818855" y="67525"/>
                  </a:lnTo>
                  <a:lnTo>
                    <a:pt x="1818855" y="0"/>
                  </a:lnTo>
                  <a:close/>
                </a:path>
              </a:pathLst>
            </a:custGeom>
            <a:solidFill>
              <a:srgbClr val="E31E2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14816341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3">
            <a:extLst>
              <a:ext uri="{FF2B5EF4-FFF2-40B4-BE49-F238E27FC236}">
                <a16:creationId xmlns:a16="http://schemas.microsoft.com/office/drawing/2014/main" id="{9AEB8E61-1BC1-BCEA-B9A2-E1D578BD7E25}"/>
              </a:ext>
            </a:extLst>
          </p:cNvPr>
          <p:cNvSpPr txBox="1"/>
          <p:nvPr/>
        </p:nvSpPr>
        <p:spPr>
          <a:xfrm>
            <a:off x="0" y="2796397"/>
            <a:ext cx="10834695" cy="1859194"/>
          </a:xfrm>
          <a:prstGeom prst="rect">
            <a:avLst/>
          </a:prstGeom>
        </p:spPr>
        <p:txBody>
          <a:bodyPr vert="horz" wrap="square" lIns="0" tIns="12413" rIns="0" bIns="0" rtlCol="0">
            <a:spAutoFit/>
          </a:bodyPr>
          <a:lstStyle/>
          <a:p>
            <a:pPr marL="11284" algn="ctr">
              <a:spcBef>
                <a:spcPts val="98"/>
              </a:spcBef>
            </a:pPr>
            <a:r>
              <a:rPr lang="lt-LT" sz="4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VERSLO ATSTOVŲ APKLAUSA APIE KORUPCIJOS PAPLITIMO LYGĮ IR JO POKYČIUS LIETUVOS MUITINĖJE</a:t>
            </a:r>
            <a:endParaRPr lang="lt-LT" sz="4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13">
            <a:extLst>
              <a:ext uri="{FF2B5EF4-FFF2-40B4-BE49-F238E27FC236}">
                <a16:creationId xmlns:a16="http://schemas.microsoft.com/office/drawing/2014/main" id="{1B22C98D-B981-7093-ED6B-F6486F5E8926}"/>
              </a:ext>
            </a:extLst>
          </p:cNvPr>
          <p:cNvSpPr txBox="1"/>
          <p:nvPr/>
        </p:nvSpPr>
        <p:spPr>
          <a:xfrm>
            <a:off x="37032" y="6932146"/>
            <a:ext cx="10826802" cy="320311"/>
          </a:xfrm>
          <a:prstGeom prst="rect">
            <a:avLst/>
          </a:prstGeom>
        </p:spPr>
        <p:txBody>
          <a:bodyPr vert="horz" wrap="square" lIns="0" tIns="12413" rIns="0" bIns="0" rtlCol="0">
            <a:spAutoFit/>
          </a:bodyPr>
          <a:lstStyle/>
          <a:p>
            <a:pPr marL="11284" algn="ctr">
              <a:spcBef>
                <a:spcPts val="98"/>
              </a:spcBef>
            </a:pPr>
            <a:r>
              <a:rPr lang="lt-LT" sz="2000" dirty="0">
                <a:solidFill>
                  <a:srgbClr val="2B2A29"/>
                </a:solidFill>
                <a:latin typeface="Arial"/>
                <a:cs typeface="Arial"/>
              </a:rPr>
              <a:t>2026 m. rugsėjo 29 d.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2990A21-3FA7-B3DE-9330-42017C5284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10779"/>
            <a:ext cx="10832444" cy="118316"/>
          </a:xfrm>
          <a:prstGeom prst="rect">
            <a:avLst/>
          </a:prstGeom>
        </p:spPr>
      </p:pic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CC789228-D23F-8223-4C75-F543DE843BC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121" y="901954"/>
            <a:ext cx="1561950" cy="157014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200063F-7852-4D1D-F193-3C162B22306E}"/>
              </a:ext>
            </a:extLst>
          </p:cNvPr>
          <p:cNvSpPr txBox="1"/>
          <p:nvPr/>
        </p:nvSpPr>
        <p:spPr>
          <a:xfrm>
            <a:off x="2087" y="5425619"/>
            <a:ext cx="1076039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br>
              <a:rPr lang="lt-LT" sz="1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lt-LT" sz="2400" b="1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Sigita Kašalynė</a:t>
            </a:r>
          </a:p>
          <a:p>
            <a:pPr algn="ctr"/>
            <a:r>
              <a:rPr lang="lt-LT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Muitinės departamento Imuniteto tarnybos </a:t>
            </a:r>
          </a:p>
          <a:p>
            <a:pPr algn="ctr"/>
            <a:r>
              <a:rPr lang="lt-LT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viršininko pavaduotoja</a:t>
            </a:r>
            <a:endParaRPr lang="lt-LT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2725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31DA9F9-D470-2215-8487-A6D5E6822D19}"/>
              </a:ext>
            </a:extLst>
          </p:cNvPr>
          <p:cNvSpPr txBox="1">
            <a:spLocks/>
          </p:cNvSpPr>
          <p:nvPr/>
        </p:nvSpPr>
        <p:spPr>
          <a:xfrm>
            <a:off x="920750" y="556578"/>
            <a:ext cx="6172200" cy="70104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lt-LT" sz="2800" b="1" dirty="0">
                <a:latin typeface="Arial" panose="020B0604020202020204" pitchFamily="34" charset="0"/>
                <a:cs typeface="Arial" panose="020B0604020202020204" pitchFamily="34" charset="0"/>
              </a:rPr>
              <a:t>Tyrimo tikslas</a:t>
            </a:r>
          </a:p>
          <a:p>
            <a:pPr algn="just">
              <a:defRPr/>
            </a:pPr>
            <a:r>
              <a:rPr lang="lt-LT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Įvertinti verslo atstovų nuomonę apie korupcijos paplitimo lygį ir jo pokyčius Lietuvos muitinėje.</a:t>
            </a:r>
          </a:p>
          <a:p>
            <a:pPr algn="just">
              <a:buFont typeface="Arial" charset="0"/>
              <a:buNone/>
              <a:defRPr/>
            </a:pPr>
            <a:endParaRPr lang="lt-LT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defRPr/>
            </a:pPr>
            <a:r>
              <a:rPr lang="lt-LT" sz="2800" b="1" dirty="0">
                <a:latin typeface="Arial" panose="020B0604020202020204" pitchFamily="34" charset="0"/>
                <a:cs typeface="Arial" panose="020B0604020202020204" pitchFamily="34" charset="0"/>
              </a:rPr>
              <a:t>Tikslinės respondentų grupės</a:t>
            </a:r>
          </a:p>
          <a:p>
            <a:pPr marL="96837" indent="-457200" algn="just">
              <a:buFont typeface="Wingdings" panose="05000000000000000000" pitchFamily="2" charset="2"/>
              <a:buChar char="Ø"/>
              <a:defRPr/>
            </a:pPr>
            <a:r>
              <a:rPr lang="lt-LT" sz="2400" dirty="0">
                <a:latin typeface="Arial" panose="020B0604020202020204" pitchFamily="34" charset="0"/>
                <a:cs typeface="Arial" panose="020B0604020202020204" pitchFamily="34" charset="0"/>
              </a:rPr>
              <a:t>asmenys, teikiantys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sz="2400" dirty="0">
                <a:latin typeface="Arial" panose="020B0604020202020204" pitchFamily="34" charset="0"/>
                <a:cs typeface="Arial" panose="020B0604020202020204" pitchFamily="34" charset="0"/>
              </a:rPr>
              <a:t>atstovavimo paslaugas muitinėje </a:t>
            </a: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lt-LT" sz="2400" dirty="0">
                <a:latin typeface="Arial" panose="020B0604020202020204" pitchFamily="34" charset="0"/>
                <a:cs typeface="Arial" panose="020B0604020202020204" pitchFamily="34" charset="0"/>
              </a:rPr>
              <a:t>vežėjai</a:t>
            </a:r>
          </a:p>
          <a:p>
            <a:pPr marL="360363" indent="-360363" algn="just">
              <a:buFont typeface="Arial" charset="0"/>
              <a:buNone/>
              <a:defRPr/>
            </a:pPr>
            <a:endParaRPr lang="lt-LT" sz="2800" dirty="0">
              <a:highlight>
                <a:srgbClr val="FF00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defRPr/>
            </a:pPr>
            <a:r>
              <a:rPr lang="lt-LT" sz="2800" b="1" dirty="0">
                <a:latin typeface="Arial" panose="020B0604020202020204" pitchFamily="34" charset="0"/>
                <a:cs typeface="Arial" panose="020B0604020202020204" pitchFamily="34" charset="0"/>
              </a:rPr>
              <a:t>Tyrimo metodas</a:t>
            </a:r>
          </a:p>
          <a:p>
            <a:pPr algn="just">
              <a:buFont typeface="Arial" charset="0"/>
              <a:buNone/>
              <a:defRPr/>
            </a:pPr>
            <a:r>
              <a:rPr lang="lt-LT" sz="2400" dirty="0">
                <a:latin typeface="Arial" panose="020B0604020202020204" pitchFamily="34" charset="0"/>
                <a:cs typeface="Arial" panose="020B0604020202020204" pitchFamily="34" charset="0"/>
              </a:rPr>
              <a:t>Anoniminė apklausa internetu</a:t>
            </a:r>
          </a:p>
          <a:p>
            <a:pPr algn="just">
              <a:buFont typeface="Arial" charset="0"/>
              <a:buNone/>
              <a:defRPr/>
            </a:pPr>
            <a:endParaRPr lang="lt-LT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defRPr/>
            </a:pPr>
            <a:r>
              <a:rPr lang="lt-LT" sz="2800" b="1" dirty="0">
                <a:latin typeface="Arial" panose="020B0604020202020204" pitchFamily="34" charset="0"/>
                <a:cs typeface="Arial" panose="020B0604020202020204" pitchFamily="34" charset="0"/>
              </a:rPr>
              <a:t>Tyrimo atlikimo laikas</a:t>
            </a:r>
          </a:p>
          <a:p>
            <a:pPr algn="just">
              <a:buFont typeface="Arial" charset="0"/>
              <a:buNone/>
              <a:defRPr/>
            </a:pPr>
            <a:r>
              <a:rPr lang="lt-LT" sz="2400" dirty="0">
                <a:latin typeface="Arial" panose="020B0604020202020204" pitchFamily="34" charset="0"/>
                <a:cs typeface="Arial" panose="020B0604020202020204" pitchFamily="34" charset="0"/>
              </a:rPr>
              <a:t>2026 m. balandžio 3 d. – gegužės 22 d. </a:t>
            </a:r>
            <a:endParaRPr lang="lt-LT" sz="1400" dirty="0"/>
          </a:p>
        </p:txBody>
      </p:sp>
      <p:pic>
        <p:nvPicPr>
          <p:cNvPr id="4" name="Grafinis elementas 3" descr="Bullseye with solid fill">
            <a:extLst>
              <a:ext uri="{FF2B5EF4-FFF2-40B4-BE49-F238E27FC236}">
                <a16:creationId xmlns:a16="http://schemas.microsoft.com/office/drawing/2014/main" id="{AD14D8A8-1522-770C-F110-83C601DF48F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78748" y="1027682"/>
            <a:ext cx="1066801" cy="1066801"/>
          </a:xfrm>
          <a:prstGeom prst="rect">
            <a:avLst/>
          </a:prstGeom>
        </p:spPr>
      </p:pic>
      <p:pic>
        <p:nvPicPr>
          <p:cNvPr id="7" name="Grafinis elementas 6" descr="Group with solid fill">
            <a:extLst>
              <a:ext uri="{FF2B5EF4-FFF2-40B4-BE49-F238E27FC236}">
                <a16:creationId xmlns:a16="http://schemas.microsoft.com/office/drawing/2014/main" id="{75FB0B34-1CD3-2411-CD76-9C4B11D9483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78748" y="2460116"/>
            <a:ext cx="1066801" cy="1066801"/>
          </a:xfrm>
          <a:prstGeom prst="rect">
            <a:avLst/>
          </a:prstGeom>
        </p:spPr>
      </p:pic>
      <p:pic>
        <p:nvPicPr>
          <p:cNvPr id="9" name="Grafinis elementas 8" descr="Stopwatch with solid fill">
            <a:extLst>
              <a:ext uri="{FF2B5EF4-FFF2-40B4-BE49-F238E27FC236}">
                <a16:creationId xmlns:a16="http://schemas.microsoft.com/office/drawing/2014/main" id="{5AFF1F20-CED5-DBEA-17A6-1FD54D7D893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78748" y="5614417"/>
            <a:ext cx="1066801" cy="1066801"/>
          </a:xfrm>
          <a:prstGeom prst="rect">
            <a:avLst/>
          </a:prstGeom>
        </p:spPr>
      </p:pic>
      <p:pic>
        <p:nvPicPr>
          <p:cNvPr id="11" name="Grafinis elementas 10" descr="Lock with solid fill">
            <a:extLst>
              <a:ext uri="{FF2B5EF4-FFF2-40B4-BE49-F238E27FC236}">
                <a16:creationId xmlns:a16="http://schemas.microsoft.com/office/drawing/2014/main" id="{C9E4BFCD-B83A-0303-E7A3-17495C78612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69858" y="4061778"/>
            <a:ext cx="10668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645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F6AEA-8F66-CA5B-3AC6-160982621E4D}"/>
              </a:ext>
            </a:extLst>
          </p:cNvPr>
          <p:cNvSpPr txBox="1">
            <a:spLocks/>
          </p:cNvSpPr>
          <p:nvPr/>
        </p:nvSpPr>
        <p:spPr>
          <a:xfrm>
            <a:off x="-260351" y="273050"/>
            <a:ext cx="11353799" cy="793750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 rtl="0">
              <a:defRPr sz="2800" b="1" i="0" u="none" strike="noStrike" kern="1200" baseline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lt-LT" sz="4000" b="1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RESPONDENTŲ PASISKIRSTYMAS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BB555500-B729-7FDA-D815-782036BC4FD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9501153"/>
              </p:ext>
            </p:extLst>
          </p:nvPr>
        </p:nvGraphicFramePr>
        <p:xfrm>
          <a:off x="234950" y="1066800"/>
          <a:ext cx="10287000" cy="6369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81117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2765312-3D1F-0F49-7720-E2B71E615492}"/>
              </a:ext>
            </a:extLst>
          </p:cNvPr>
          <p:cNvSpPr txBox="1">
            <a:spLocks/>
          </p:cNvSpPr>
          <p:nvPr/>
        </p:nvSpPr>
        <p:spPr>
          <a:xfrm>
            <a:off x="-260350" y="196850"/>
            <a:ext cx="11353800" cy="944562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lt-LT" altLang="lt-LT" sz="3600" b="1" dirty="0">
                <a:latin typeface="Arial" panose="020B0604020202020204" pitchFamily="34" charset="0"/>
                <a:cs typeface="Arial" panose="020B0604020202020204" pitchFamily="34" charset="0"/>
              </a:rPr>
              <a:t>NUOMONĖ APIE KORUPCIJOS LYGĮ MUITINĖJE</a:t>
            </a:r>
          </a:p>
        </p:txBody>
      </p:sp>
      <p:graphicFrame>
        <p:nvGraphicFramePr>
          <p:cNvPr id="3" name="Chart 1">
            <a:extLst>
              <a:ext uri="{FF2B5EF4-FFF2-40B4-BE49-F238E27FC236}">
                <a16:creationId xmlns:a16="http://schemas.microsoft.com/office/drawing/2014/main" id="{1223A6CA-56A6-86C3-16B7-33DF6E07A0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1057150"/>
              </p:ext>
            </p:extLst>
          </p:nvPr>
        </p:nvGraphicFramePr>
        <p:xfrm>
          <a:off x="311150" y="882650"/>
          <a:ext cx="10210800" cy="640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2461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19DD7-BAF1-15F6-672B-0AF11A9EEE8C}"/>
              </a:ext>
            </a:extLst>
          </p:cNvPr>
          <p:cNvSpPr txBox="1">
            <a:spLocks/>
          </p:cNvSpPr>
          <p:nvPr/>
        </p:nvSpPr>
        <p:spPr>
          <a:xfrm>
            <a:off x="-34925" y="212725"/>
            <a:ext cx="10902950" cy="730249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lt-LT" altLang="lt-LT" sz="3600" b="1" dirty="0">
                <a:latin typeface="Arial" panose="020B0604020202020204" pitchFamily="34" charset="0"/>
                <a:cs typeface="Arial" panose="020B0604020202020204" pitchFamily="34" charset="0"/>
              </a:rPr>
              <a:t>NUOMONĖ APIE KORUPCIJOS LYGIO POKYČIUS MUITINĖJE</a:t>
            </a:r>
          </a:p>
        </p:txBody>
      </p:sp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95D6FAAF-7A6A-8996-2D00-0AEC7D3266D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7706535"/>
              </p:ext>
            </p:extLst>
          </p:nvPr>
        </p:nvGraphicFramePr>
        <p:xfrm>
          <a:off x="100583" y="2512824"/>
          <a:ext cx="5209031" cy="4983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9" name="Grafinis elementas 8" descr="Rewind with solid fill">
            <a:extLst>
              <a:ext uri="{FF2B5EF4-FFF2-40B4-BE49-F238E27FC236}">
                <a16:creationId xmlns:a16="http://schemas.microsoft.com/office/drawing/2014/main" id="{85B66F25-11AF-995F-7AD5-43B409022CC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42242" y="1464820"/>
            <a:ext cx="1094230" cy="1094230"/>
          </a:xfrm>
          <a:prstGeom prst="rect">
            <a:avLst/>
          </a:prstGeom>
        </p:spPr>
      </p:pic>
      <p:graphicFrame>
        <p:nvGraphicFramePr>
          <p:cNvPr id="10" name="Chart 1">
            <a:extLst>
              <a:ext uri="{FF2B5EF4-FFF2-40B4-BE49-F238E27FC236}">
                <a16:creationId xmlns:a16="http://schemas.microsoft.com/office/drawing/2014/main" id="{BDEE400C-F1A6-3A2C-B3F3-9D5B8E8093F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4498107"/>
              </p:ext>
            </p:extLst>
          </p:nvPr>
        </p:nvGraphicFramePr>
        <p:xfrm>
          <a:off x="5492750" y="2512825"/>
          <a:ext cx="5209030" cy="50043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8" name="Grafinis elementas 7" descr="Rewind with solid fill">
            <a:extLst>
              <a:ext uri="{FF2B5EF4-FFF2-40B4-BE49-F238E27FC236}">
                <a16:creationId xmlns:a16="http://schemas.microsoft.com/office/drawing/2014/main" id="{2B16147F-5CC0-834F-AFFB-44BE8DB2915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7473950" y="1418593"/>
            <a:ext cx="1094231" cy="1094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3587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3425659-44CA-A3CB-A0D4-B273635B8E58}"/>
              </a:ext>
            </a:extLst>
          </p:cNvPr>
          <p:cNvSpPr txBox="1"/>
          <p:nvPr/>
        </p:nvSpPr>
        <p:spPr>
          <a:xfrm>
            <a:off x="2005511" y="312968"/>
            <a:ext cx="682207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KY</a:t>
            </a:r>
            <a:r>
              <a:rPr lang="lt-LT" sz="4000" b="1" dirty="0">
                <a:latin typeface="Arial" panose="020B0604020202020204" pitchFamily="34" charset="0"/>
                <a:cs typeface="Arial" panose="020B0604020202020204" pitchFamily="34" charset="0"/>
              </a:rPr>
              <a:t>ŠIO REIKALAVIMAS</a:t>
            </a:r>
          </a:p>
        </p:txBody>
      </p:sp>
      <p:graphicFrame>
        <p:nvGraphicFramePr>
          <p:cNvPr id="4" name="Chart 1">
            <a:extLst>
              <a:ext uri="{FF2B5EF4-FFF2-40B4-BE49-F238E27FC236}">
                <a16:creationId xmlns:a16="http://schemas.microsoft.com/office/drawing/2014/main" id="{B6A500E6-2179-59A8-3673-352886FD874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8312788"/>
              </p:ext>
            </p:extLst>
          </p:nvPr>
        </p:nvGraphicFramePr>
        <p:xfrm>
          <a:off x="311149" y="1032647"/>
          <a:ext cx="10210800" cy="62625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390995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4C758-68D1-E598-4960-1D59E516FF14}"/>
              </a:ext>
            </a:extLst>
          </p:cNvPr>
          <p:cNvSpPr txBox="1">
            <a:spLocks/>
          </p:cNvSpPr>
          <p:nvPr/>
        </p:nvSpPr>
        <p:spPr>
          <a:xfrm>
            <a:off x="1473200" y="349250"/>
            <a:ext cx="7886700" cy="838200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lt-LT" altLang="lt-LT" sz="4000" b="1" dirty="0">
                <a:latin typeface="Arial" panose="020B0604020202020204" pitchFamily="34" charset="0"/>
                <a:cs typeface="Arial" panose="020B0604020202020204" pitchFamily="34" charset="0"/>
              </a:rPr>
              <a:t>PASIRENGIMAS DUOTI KYŠĮ</a:t>
            </a:r>
          </a:p>
        </p:txBody>
      </p:sp>
      <p:graphicFrame>
        <p:nvGraphicFramePr>
          <p:cNvPr id="6" name="Chart 3">
            <a:extLst>
              <a:ext uri="{FF2B5EF4-FFF2-40B4-BE49-F238E27FC236}">
                <a16:creationId xmlns:a16="http://schemas.microsoft.com/office/drawing/2014/main" id="{6EAFBB42-DE66-BB3E-F85D-FFD8FE89B1B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6604872"/>
              </p:ext>
            </p:extLst>
          </p:nvPr>
        </p:nvGraphicFramePr>
        <p:xfrm>
          <a:off x="311150" y="1195324"/>
          <a:ext cx="10210799" cy="61643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917427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42CFD-B64F-1B08-2A6B-529521E0B493}"/>
              </a:ext>
            </a:extLst>
          </p:cNvPr>
          <p:cNvSpPr txBox="1">
            <a:spLocks/>
          </p:cNvSpPr>
          <p:nvPr/>
        </p:nvSpPr>
        <p:spPr>
          <a:xfrm>
            <a:off x="82550" y="273050"/>
            <a:ext cx="10750550" cy="80803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lt-LT" altLang="lt-LT" sz="4000" b="1" dirty="0">
                <a:latin typeface="Arial" panose="020B0604020202020204" pitchFamily="34" charset="0"/>
                <a:cs typeface="Arial" panose="020B0604020202020204" pitchFamily="34" charset="0"/>
              </a:rPr>
              <a:t>KORUPCINĖ PATIRTIS PER PASKUTINIUS 12 MĖNESIŲ</a:t>
            </a:r>
          </a:p>
        </p:txBody>
      </p:sp>
      <p:graphicFrame>
        <p:nvGraphicFramePr>
          <p:cNvPr id="4" name="Chart 1">
            <a:extLst>
              <a:ext uri="{FF2B5EF4-FFF2-40B4-BE49-F238E27FC236}">
                <a16:creationId xmlns:a16="http://schemas.microsoft.com/office/drawing/2014/main" id="{3869EA20-167F-DCA4-F29C-E2203C61681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186870"/>
              </p:ext>
            </p:extLst>
          </p:nvPr>
        </p:nvGraphicFramePr>
        <p:xfrm>
          <a:off x="311150" y="1492250"/>
          <a:ext cx="10213975" cy="594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730616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C9B591-DC6E-0A76-2151-2D3E7B027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EACD1-61D6-E333-42F9-8257E0014D9B}"/>
              </a:ext>
            </a:extLst>
          </p:cNvPr>
          <p:cNvSpPr txBox="1">
            <a:spLocks/>
          </p:cNvSpPr>
          <p:nvPr/>
        </p:nvSpPr>
        <p:spPr>
          <a:xfrm>
            <a:off x="82550" y="273050"/>
            <a:ext cx="10750550" cy="80803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lt-LT" altLang="lt-LT" sz="4000" b="1" dirty="0">
                <a:latin typeface="Arial" panose="020B0604020202020204" pitchFamily="34" charset="0"/>
                <a:cs typeface="Arial" panose="020B0604020202020204" pitchFamily="34" charset="0"/>
              </a:rPr>
              <a:t>KYŠIO DYDIS</a:t>
            </a:r>
          </a:p>
        </p:txBody>
      </p:sp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70B95078-77AF-170C-4D34-B447533993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2615407"/>
              </p:ext>
            </p:extLst>
          </p:nvPr>
        </p:nvGraphicFramePr>
        <p:xfrm>
          <a:off x="234950" y="1081088"/>
          <a:ext cx="10363200" cy="6278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882345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9AA61359-65FA-F1FE-50F6-6A59A0FF3C8D}"/>
              </a:ext>
            </a:extLst>
          </p:cNvPr>
          <p:cNvSpPr txBox="1">
            <a:spLocks/>
          </p:cNvSpPr>
          <p:nvPr/>
        </p:nvSpPr>
        <p:spPr>
          <a:xfrm>
            <a:off x="1301750" y="265113"/>
            <a:ext cx="7886700" cy="998537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lt-LT" altLang="lt-LT" sz="4000" b="1" dirty="0">
                <a:latin typeface="Arial" panose="020B0604020202020204" pitchFamily="34" charset="0"/>
                <a:cs typeface="Arial" panose="020B0604020202020204" pitchFamily="34" charset="0"/>
              </a:rPr>
              <a:t>KODĖL MOKAMI KYŠIAI?</a:t>
            </a:r>
          </a:p>
        </p:txBody>
      </p:sp>
      <p:graphicFrame>
        <p:nvGraphicFramePr>
          <p:cNvPr id="4" name="Chart 4">
            <a:extLst>
              <a:ext uri="{FF2B5EF4-FFF2-40B4-BE49-F238E27FC236}">
                <a16:creationId xmlns:a16="http://schemas.microsoft.com/office/drawing/2014/main" id="{AB008BE7-C0F3-9DC4-9E9E-E61D2A7C0A1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4730650"/>
              </p:ext>
            </p:extLst>
          </p:nvPr>
        </p:nvGraphicFramePr>
        <p:xfrm>
          <a:off x="311150" y="1035050"/>
          <a:ext cx="10225255" cy="64087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650996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1796" y="6653276"/>
            <a:ext cx="10839591" cy="1052520"/>
          </a:xfrm>
          <a:prstGeom prst="rect">
            <a:avLst/>
          </a:prstGeom>
        </p:spPr>
      </p:pic>
      <p:sp>
        <p:nvSpPr>
          <p:cNvPr id="10" name="object 4">
            <a:extLst>
              <a:ext uri="{FF2B5EF4-FFF2-40B4-BE49-F238E27FC236}">
                <a16:creationId xmlns:a16="http://schemas.microsoft.com/office/drawing/2014/main" id="{8924A3E5-D4A7-208D-BAF6-C86D95489A13}"/>
              </a:ext>
            </a:extLst>
          </p:cNvPr>
          <p:cNvSpPr/>
          <p:nvPr/>
        </p:nvSpPr>
        <p:spPr>
          <a:xfrm>
            <a:off x="-1796" y="3103"/>
            <a:ext cx="10834896" cy="7705797"/>
          </a:xfrm>
          <a:custGeom>
            <a:avLst/>
            <a:gdLst/>
            <a:ahLst/>
            <a:cxnLst/>
            <a:rect l="l" t="t" r="r" b="b"/>
            <a:pathLst>
              <a:path w="5453380" h="3067685">
                <a:moveTo>
                  <a:pt x="5453272" y="0"/>
                </a:moveTo>
                <a:lnTo>
                  <a:pt x="0" y="0"/>
                </a:lnTo>
                <a:lnTo>
                  <a:pt x="0" y="3067433"/>
                </a:lnTo>
                <a:lnTo>
                  <a:pt x="5453272" y="3067433"/>
                </a:lnTo>
                <a:lnTo>
                  <a:pt x="5453272" y="0"/>
                </a:lnTo>
                <a:close/>
              </a:path>
            </a:pathLst>
          </a:custGeom>
          <a:solidFill>
            <a:srgbClr val="45544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Pavadinimas 2">
            <a:extLst>
              <a:ext uri="{FF2B5EF4-FFF2-40B4-BE49-F238E27FC236}">
                <a16:creationId xmlns:a16="http://schemas.microsoft.com/office/drawing/2014/main" id="{908DDAFA-205A-62EC-8A38-0484925BD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550" y="458982"/>
            <a:ext cx="10058400" cy="615553"/>
          </a:xfrm>
        </p:spPr>
        <p:txBody>
          <a:bodyPr/>
          <a:lstStyle/>
          <a:p>
            <a:pPr algn="ctr"/>
            <a:r>
              <a:rPr lang="lt-LT" sz="4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ANTIKORUPCINIS SĄMONINGUMAS</a:t>
            </a:r>
            <a:endParaRPr lang="lt-LT" sz="4000" dirty="0">
              <a:solidFill>
                <a:schemeClr val="bg1"/>
              </a:solidFill>
            </a:endParaRPr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745454CD-CF61-63CF-8F31-FE19EC44E9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6350" y="1773047"/>
            <a:ext cx="6481127" cy="5078313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lt-L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0 800 555 44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lt-L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lt-L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lt-LT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pasitikek@lrmuitine.lt</a:t>
            </a:r>
            <a:endParaRPr lang="lt-L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lt-L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lt-L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lt-L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Interneto svetainėje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lt-L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lt-L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lt-LT" sz="2400" kern="1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Raštu Muitinės departamentui 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lt-LT" sz="2400" kern="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lt-LT" sz="2400" kern="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lt-LT" sz="24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Tiesiogiai atvykus į Imuniteto tarnybą</a:t>
            </a:r>
            <a:endParaRPr lang="lt-L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lt-LT" dirty="0"/>
          </a:p>
        </p:txBody>
      </p:sp>
      <p:pic>
        <p:nvPicPr>
          <p:cNvPr id="5" name="Grafinis elementas 4" descr="Email with solid fill">
            <a:extLst>
              <a:ext uri="{FF2B5EF4-FFF2-40B4-BE49-F238E27FC236}">
                <a16:creationId xmlns:a16="http://schemas.microsoft.com/office/drawing/2014/main" id="{1AAFED10-D5F3-0BE2-E243-16AF3E8D892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92860" y="2633738"/>
            <a:ext cx="914400" cy="914400"/>
          </a:xfrm>
          <a:prstGeom prst="rect">
            <a:avLst/>
          </a:prstGeom>
        </p:spPr>
      </p:pic>
      <p:pic>
        <p:nvPicPr>
          <p:cNvPr id="11" name="Grafinis elementas 10" descr="Receiver with solid fill">
            <a:extLst>
              <a:ext uri="{FF2B5EF4-FFF2-40B4-BE49-F238E27FC236}">
                <a16:creationId xmlns:a16="http://schemas.microsoft.com/office/drawing/2014/main" id="{19C4BEC7-B88A-EEEC-E699-FB1AC651D7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92860" y="1587322"/>
            <a:ext cx="914400" cy="914400"/>
          </a:xfrm>
          <a:prstGeom prst="rect">
            <a:avLst/>
          </a:prstGeom>
        </p:spPr>
      </p:pic>
      <p:pic>
        <p:nvPicPr>
          <p:cNvPr id="12" name="Grafinis elementas 11" descr="Boardroom with solid fill">
            <a:extLst>
              <a:ext uri="{FF2B5EF4-FFF2-40B4-BE49-F238E27FC236}">
                <a16:creationId xmlns:a16="http://schemas.microsoft.com/office/drawing/2014/main" id="{CF635C95-91CF-4ED9-30E2-A1D8C2FEB1F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92860" y="5826808"/>
            <a:ext cx="1029378" cy="1029378"/>
          </a:xfrm>
          <a:prstGeom prst="rect">
            <a:avLst/>
          </a:prstGeom>
        </p:spPr>
      </p:pic>
      <p:pic>
        <p:nvPicPr>
          <p:cNvPr id="14" name="Grafinis elementas 13" descr="Open envelope with solid fill">
            <a:extLst>
              <a:ext uri="{FF2B5EF4-FFF2-40B4-BE49-F238E27FC236}">
                <a16:creationId xmlns:a16="http://schemas.microsoft.com/office/drawing/2014/main" id="{D774049E-68EF-B4C3-5A3E-9DCB0A2A811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11656" y="4758477"/>
            <a:ext cx="914400" cy="914400"/>
          </a:xfrm>
          <a:prstGeom prst="rect">
            <a:avLst/>
          </a:prstGeom>
        </p:spPr>
      </p:pic>
      <p:pic>
        <p:nvPicPr>
          <p:cNvPr id="16" name="Grafinis elementas 15" descr="World with solid fill">
            <a:extLst>
              <a:ext uri="{FF2B5EF4-FFF2-40B4-BE49-F238E27FC236}">
                <a16:creationId xmlns:a16="http://schemas.microsoft.com/office/drawing/2014/main" id="{6E044430-4860-2AF1-1285-23C08173D3C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292860" y="3674064"/>
            <a:ext cx="914400" cy="914400"/>
          </a:xfrm>
          <a:prstGeom prst="rect">
            <a:avLst/>
          </a:prstGeom>
        </p:spPr>
      </p:pic>
      <p:pic>
        <p:nvPicPr>
          <p:cNvPr id="8" name="Paveikslėlis 7">
            <a:extLst>
              <a:ext uri="{FF2B5EF4-FFF2-40B4-BE49-F238E27FC236}">
                <a16:creationId xmlns:a16="http://schemas.microsoft.com/office/drawing/2014/main" id="{77DD06ED-5D0E-30E6-E25C-240AD816F8B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0150" y="3453192"/>
            <a:ext cx="1429598" cy="1429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3770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bject 4">
            <a:extLst>
              <a:ext uri="{FF2B5EF4-FFF2-40B4-BE49-F238E27FC236}">
                <a16:creationId xmlns:a16="http://schemas.microsoft.com/office/drawing/2014/main" id="{345B879A-4EA7-A1E3-337D-A9E68FB5CCB3}"/>
              </a:ext>
            </a:extLst>
          </p:cNvPr>
          <p:cNvSpPr/>
          <p:nvPr/>
        </p:nvSpPr>
        <p:spPr>
          <a:xfrm>
            <a:off x="0" y="-34564"/>
            <a:ext cx="10856370" cy="7743464"/>
          </a:xfrm>
          <a:custGeom>
            <a:avLst/>
            <a:gdLst/>
            <a:ahLst/>
            <a:cxnLst/>
            <a:rect l="l" t="t" r="r" b="b"/>
            <a:pathLst>
              <a:path w="5453380" h="3067685">
                <a:moveTo>
                  <a:pt x="5453272" y="0"/>
                </a:moveTo>
                <a:lnTo>
                  <a:pt x="0" y="0"/>
                </a:lnTo>
                <a:lnTo>
                  <a:pt x="0" y="3067433"/>
                </a:lnTo>
                <a:lnTo>
                  <a:pt x="5453272" y="3067433"/>
                </a:lnTo>
                <a:lnTo>
                  <a:pt x="5453272" y="0"/>
                </a:lnTo>
                <a:close/>
              </a:path>
            </a:pathLst>
          </a:custGeom>
          <a:solidFill>
            <a:srgbClr val="45544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Paveikslėlis 12">
            <a:extLst>
              <a:ext uri="{FF2B5EF4-FFF2-40B4-BE49-F238E27FC236}">
                <a16:creationId xmlns:a16="http://schemas.microsoft.com/office/drawing/2014/main" id="{9EC52D6D-8B71-7FAD-3DDE-FCDC58408A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4" y="-34564"/>
            <a:ext cx="6797837" cy="4513763"/>
          </a:xfrm>
          <a:prstGeom prst="rect">
            <a:avLst/>
          </a:prstGeom>
        </p:spPr>
      </p:pic>
      <p:pic>
        <p:nvPicPr>
          <p:cNvPr id="10" name="Paveikslėlis 9">
            <a:extLst>
              <a:ext uri="{FF2B5EF4-FFF2-40B4-BE49-F238E27FC236}">
                <a16:creationId xmlns:a16="http://schemas.microsoft.com/office/drawing/2014/main" id="{5A5810C0-56AA-8CD4-96BF-9228163ED6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139" y="3195137"/>
            <a:ext cx="6730957" cy="4513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6697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CE0C8E3-35B2-D821-B4B2-8A85D0939DEE}"/>
              </a:ext>
            </a:extLst>
          </p:cNvPr>
          <p:cNvSpPr/>
          <p:nvPr/>
        </p:nvSpPr>
        <p:spPr>
          <a:xfrm>
            <a:off x="0" y="0"/>
            <a:ext cx="10833100" cy="7708900"/>
          </a:xfrm>
          <a:prstGeom prst="rect">
            <a:avLst/>
          </a:prstGeom>
          <a:solidFill>
            <a:srgbClr val="FECC00"/>
          </a:solidFill>
          <a:ln>
            <a:solidFill>
              <a:srgbClr val="FE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A37D3E78-2C60-EFCC-5D48-D618EB8D08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072" y="627357"/>
            <a:ext cx="4536956" cy="4560767"/>
          </a:xfrm>
          <a:prstGeom prst="rect">
            <a:avLst/>
          </a:prstGeom>
        </p:spPr>
      </p:pic>
      <p:sp>
        <p:nvSpPr>
          <p:cNvPr id="13" name="object 15">
            <a:extLst>
              <a:ext uri="{FF2B5EF4-FFF2-40B4-BE49-F238E27FC236}">
                <a16:creationId xmlns:a16="http://schemas.microsoft.com/office/drawing/2014/main" id="{52C62939-8717-9939-3F6F-FC3010FE5E82}"/>
              </a:ext>
            </a:extLst>
          </p:cNvPr>
          <p:cNvSpPr txBox="1"/>
          <p:nvPr/>
        </p:nvSpPr>
        <p:spPr>
          <a:xfrm>
            <a:off x="0" y="5429920"/>
            <a:ext cx="10833100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82320" algn="ctr"/>
            <a:r>
              <a:rPr lang="lt-LT" sz="2000" b="1" dirty="0">
                <a:solidFill>
                  <a:srgbClr val="2B2A29"/>
                </a:solidFill>
                <a:latin typeface="Arial"/>
                <a:cs typeface="Arial"/>
              </a:rPr>
              <a:t>Muitinės</a:t>
            </a:r>
            <a:r>
              <a:rPr sz="2000" b="1" spc="10" dirty="0">
                <a:solidFill>
                  <a:srgbClr val="2B2A29"/>
                </a:solidFill>
                <a:latin typeface="Arial"/>
                <a:cs typeface="Arial"/>
              </a:rPr>
              <a:t> </a:t>
            </a:r>
            <a:r>
              <a:rPr lang="lt-LT" sz="2000" b="1" spc="-10" dirty="0">
                <a:solidFill>
                  <a:srgbClr val="2B2A29"/>
                </a:solidFill>
                <a:latin typeface="Arial"/>
                <a:cs typeface="Arial"/>
              </a:rPr>
              <a:t>departamentas </a:t>
            </a:r>
            <a:r>
              <a:rPr lang="lt-LT" sz="2000" b="1" dirty="0">
                <a:solidFill>
                  <a:srgbClr val="2B2A29"/>
                </a:solidFill>
                <a:latin typeface="Arial"/>
                <a:cs typeface="Arial"/>
              </a:rPr>
              <a:t>prie</a:t>
            </a:r>
            <a:r>
              <a:rPr sz="2000" b="1" spc="10" dirty="0">
                <a:solidFill>
                  <a:srgbClr val="2B2A2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B2A29"/>
                </a:solidFill>
                <a:latin typeface="Arial"/>
                <a:cs typeface="Arial"/>
              </a:rPr>
              <a:t>Lietuvos</a:t>
            </a:r>
            <a:r>
              <a:rPr sz="2000" b="1" spc="10" dirty="0">
                <a:solidFill>
                  <a:srgbClr val="2B2A2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B2A29"/>
                </a:solidFill>
                <a:latin typeface="Arial"/>
                <a:cs typeface="Arial"/>
              </a:rPr>
              <a:t>Respublikos</a:t>
            </a:r>
            <a:r>
              <a:rPr sz="2000" b="1" spc="15" dirty="0">
                <a:solidFill>
                  <a:srgbClr val="2B2A2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B2A29"/>
                </a:solidFill>
                <a:latin typeface="Arial"/>
                <a:cs typeface="Arial"/>
              </a:rPr>
              <a:t>ﬁnansų</a:t>
            </a:r>
            <a:r>
              <a:rPr sz="2000" b="1" spc="10" dirty="0">
                <a:solidFill>
                  <a:srgbClr val="2B2A29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B2A29"/>
                </a:solidFill>
                <a:latin typeface="Arial"/>
                <a:cs typeface="Arial"/>
              </a:rPr>
              <a:t>ministerijos</a:t>
            </a:r>
            <a:endParaRPr sz="2000" dirty="0">
              <a:latin typeface="Arial"/>
              <a:cs typeface="Arial"/>
            </a:endParaRPr>
          </a:p>
          <a:p>
            <a:pPr marL="2280285" marR="1885950" indent="-400685" algn="ctr"/>
            <a:r>
              <a:rPr sz="2000" b="1" dirty="0">
                <a:solidFill>
                  <a:srgbClr val="2B2A29"/>
                </a:solidFill>
                <a:latin typeface="Arial"/>
                <a:cs typeface="Arial"/>
              </a:rPr>
              <a:t>A.</a:t>
            </a:r>
            <a:r>
              <a:rPr sz="2000" b="1" spc="-10" dirty="0">
                <a:solidFill>
                  <a:srgbClr val="2B2A2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B2A29"/>
                </a:solidFill>
                <a:latin typeface="Arial"/>
                <a:cs typeface="Arial"/>
              </a:rPr>
              <a:t>Jakšto</a:t>
            </a:r>
            <a:r>
              <a:rPr sz="2000" b="1" spc="-5" dirty="0">
                <a:solidFill>
                  <a:srgbClr val="2B2A2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B2A29"/>
                </a:solidFill>
                <a:latin typeface="Arial"/>
                <a:cs typeface="Arial"/>
              </a:rPr>
              <a:t>g.</a:t>
            </a:r>
            <a:r>
              <a:rPr sz="2000" b="1" spc="-5" dirty="0">
                <a:solidFill>
                  <a:srgbClr val="2B2A2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B2A29"/>
                </a:solidFill>
                <a:latin typeface="Arial"/>
                <a:cs typeface="Arial"/>
              </a:rPr>
              <a:t>1,</a:t>
            </a:r>
            <a:r>
              <a:rPr sz="2000" b="1" spc="-5" dirty="0">
                <a:solidFill>
                  <a:srgbClr val="2B2A29"/>
                </a:solidFill>
                <a:latin typeface="Arial"/>
                <a:cs typeface="Arial"/>
              </a:rPr>
              <a:t> </a:t>
            </a:r>
            <a:r>
              <a:rPr sz="2000" b="1" spc="-50" dirty="0">
                <a:solidFill>
                  <a:srgbClr val="2B2A29"/>
                </a:solidFill>
                <a:latin typeface="Arial"/>
                <a:cs typeface="Arial"/>
              </a:rPr>
              <a:t>LT-</a:t>
            </a:r>
            <a:r>
              <a:rPr sz="2000" b="1" spc="-10" dirty="0">
                <a:solidFill>
                  <a:srgbClr val="2B2A29"/>
                </a:solidFill>
                <a:latin typeface="Arial"/>
                <a:cs typeface="Arial"/>
              </a:rPr>
              <a:t>01105</a:t>
            </a:r>
            <a:r>
              <a:rPr sz="2000" b="1" spc="-5" dirty="0">
                <a:solidFill>
                  <a:srgbClr val="2B2A29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B2A29"/>
                </a:solidFill>
                <a:latin typeface="Arial"/>
                <a:cs typeface="Arial"/>
              </a:rPr>
              <a:t>Vilnius </a:t>
            </a:r>
            <a:r>
              <a:rPr sz="2000" b="1" spc="-10" dirty="0">
                <a:solidFill>
                  <a:srgbClr val="2B2A29"/>
                </a:solidFill>
                <a:latin typeface="Arial"/>
                <a:cs typeface="Arial"/>
                <a:hlinkClick r:id="rId4"/>
              </a:rPr>
              <a:t>www.lrmuitine.lt</a:t>
            </a:r>
            <a:endParaRPr sz="2000" dirty="0">
              <a:latin typeface="Arial"/>
              <a:cs typeface="Arial"/>
            </a:endParaRPr>
          </a:p>
          <a:p>
            <a:pPr marR="5715" algn="ctr"/>
            <a:r>
              <a:rPr sz="2000" b="1" spc="-10" dirty="0">
                <a:solidFill>
                  <a:srgbClr val="2B2A29"/>
                </a:solidFill>
                <a:latin typeface="Arial"/>
                <a:cs typeface="Arial"/>
              </a:rPr>
              <a:t>facebook.com/Lietuvosmuitine</a:t>
            </a:r>
            <a:endParaRPr sz="2000" dirty="0">
              <a:latin typeface="Arial"/>
              <a:cs typeface="Arial"/>
            </a:endParaRPr>
          </a:p>
          <a:p>
            <a:pPr marR="5715" algn="ctr"/>
            <a:r>
              <a:rPr sz="2000" b="1" spc="-10" dirty="0">
                <a:solidFill>
                  <a:srgbClr val="2B2A29"/>
                </a:solidFill>
                <a:latin typeface="Arial"/>
                <a:cs typeface="Arial"/>
                <a:hlinkClick r:id="rId5"/>
              </a:rPr>
              <a:t>https://www.youtube.com/user/LietuvosMuitine</a:t>
            </a:r>
            <a:endParaRPr sz="2000" dirty="0">
              <a:latin typeface="Arial"/>
              <a:cs typeface="Arial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5F1CC369-3D25-A6DC-7AC2-5B5CC1C56E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-31750"/>
            <a:ext cx="10833100" cy="84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0515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4251</TotalTime>
  <Words>311</Words>
  <Application>Microsoft Office PowerPoint</Application>
  <PresentationFormat>Pasirinktinai</PresentationFormat>
  <Paragraphs>97</Paragraphs>
  <Slides>14</Slides>
  <Notes>14</Notes>
  <HiddenSlides>0</HiddenSlides>
  <MMClips>0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14</vt:i4>
      </vt:variant>
    </vt:vector>
  </HeadingPairs>
  <TitlesOfParts>
    <vt:vector size="19" baseType="lpstr">
      <vt:lpstr>Arial</vt:lpstr>
      <vt:lpstr>Calibri</vt:lpstr>
      <vt:lpstr>Times New Roman</vt:lpstr>
      <vt:lpstr>Wingdings</vt:lpstr>
      <vt:lpstr>Office Theme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ANTIKORUPCINIS SĄMONINGUMAS</vt:lpstr>
      <vt:lpstr>„PowerPoint“ pateiktis</vt:lpstr>
      <vt:lpstr>„PowerPoint“ pateiktis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LR Muitinės komunikacijos vadovas 2022.15.cdr</dc:title>
  <dc:creator>Aniuta</dc:creator>
  <cp:lastModifiedBy>Sigita Kašalynė</cp:lastModifiedBy>
  <cp:revision>90</cp:revision>
  <dcterms:created xsi:type="dcterms:W3CDTF">2022-10-26T12:51:16Z</dcterms:created>
  <dcterms:modified xsi:type="dcterms:W3CDTF">2026-09-28T08:12:27Z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2022-10-24T00:00:00Z</vt:filetime>
  </property>
  <property fmtid="{D5CDD505-2E9C-101B-9397-08002B2CF9AE}" pid="3" name="Creator">
    <vt:lpwstr>CorelDRAW 2021</vt:lpwstr>
  </property>
  <property fmtid="{D5CDD505-2E9C-101B-9397-08002B2CF9AE}" pid="4" name="LastSaved">
    <vt:filetime>2022-10-26T00:00:00Z</vt:filetime>
  </property>
  <property fmtid="{D5CDD505-2E9C-101B-9397-08002B2CF9AE}" pid="5" name="Producer">
    <vt:lpwstr>Corel PDF Engine Version 23.5.0.506</vt:lpwstr>
  </property>
</Properties>
</file>