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A7118D-8531-4610-AA4B-B85A6AFE0AF3}" v="2" dt="2026-09-29T07:20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5593" autoAdjust="0"/>
  </p:normalViewPr>
  <p:slideViewPr>
    <p:cSldViewPr snapToGrid="0" snapToObjects="1">
      <p:cViewPr varScale="1">
        <p:scale>
          <a:sx n="95" d="100"/>
          <a:sy n="95" d="100"/>
        </p:scale>
        <p:origin x="1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daugas Krikščionaitis" userId="4919984e-749a-43d4-a6fb-744f5fdec765" providerId="ADAL" clId="{CA38E4F2-BEA1-41F6-AAFE-6EBBC9AEB98C}"/>
    <pc:docChg chg="undo custSel delSld modSld">
      <pc:chgData name="Mindaugas Krikščionaitis" userId="4919984e-749a-43d4-a6fb-744f5fdec765" providerId="ADAL" clId="{CA38E4F2-BEA1-41F6-AAFE-6EBBC9AEB98C}" dt="2026-09-29T07:25:40.341" v="191" actId="47"/>
      <pc:docMkLst>
        <pc:docMk/>
      </pc:docMkLst>
      <pc:sldChg chg="modSp mod modNotesTx">
        <pc:chgData name="Mindaugas Krikščionaitis" userId="4919984e-749a-43d4-a6fb-744f5fdec765" providerId="ADAL" clId="{CA38E4F2-BEA1-41F6-AAFE-6EBBC9AEB98C}" dt="2026-09-29T07:20:44.801" v="190" actId="6549"/>
        <pc:sldMkLst>
          <pc:docMk/>
          <pc:sldMk cId="0" sldId="256"/>
        </pc:sldMkLst>
        <pc:spChg chg="mod">
          <ac:chgData name="Mindaugas Krikščionaitis" userId="4919984e-749a-43d4-a6fb-744f5fdec765" providerId="ADAL" clId="{CA38E4F2-BEA1-41F6-AAFE-6EBBC9AEB98C}" dt="2026-09-29T05:04:56.011" v="16" actId="6549"/>
          <ac:spMkLst>
            <pc:docMk/>
            <pc:sldMk cId="0" sldId="256"/>
            <ac:spMk id="6" creationId="{00000000-0000-0000-0000-000000000000}"/>
          </ac:spMkLst>
        </pc:spChg>
      </pc:sldChg>
      <pc:sldChg chg="delSp mod modNotesTx">
        <pc:chgData name="Mindaugas Krikščionaitis" userId="4919984e-749a-43d4-a6fb-744f5fdec765" providerId="ADAL" clId="{CA38E4F2-BEA1-41F6-AAFE-6EBBC9AEB98C}" dt="2026-09-29T07:20:12.644" v="182" actId="20577"/>
        <pc:sldMkLst>
          <pc:docMk/>
          <pc:sldMk cId="0" sldId="257"/>
        </pc:sldMkLst>
        <pc:spChg chg="del">
          <ac:chgData name="Mindaugas Krikščionaitis" userId="4919984e-749a-43d4-a6fb-744f5fdec765" providerId="ADAL" clId="{CA38E4F2-BEA1-41F6-AAFE-6EBBC9AEB98C}" dt="2026-09-28T11:08:58.926" v="10" actId="478"/>
          <ac:spMkLst>
            <pc:docMk/>
            <pc:sldMk cId="0" sldId="257"/>
            <ac:spMk id="6" creationId="{00000000-0000-0000-0000-000000000000}"/>
          </ac:spMkLst>
        </pc:spChg>
        <pc:picChg chg="del">
          <ac:chgData name="Mindaugas Krikščionaitis" userId="4919984e-749a-43d4-a6fb-744f5fdec765" providerId="ADAL" clId="{CA38E4F2-BEA1-41F6-AAFE-6EBBC9AEB98C}" dt="2026-09-28T11:09:00.935" v="11" actId="478"/>
          <ac:picMkLst>
            <pc:docMk/>
            <pc:sldMk cId="0" sldId="257"/>
            <ac:picMk id="5" creationId="{00000000-0000-0000-0000-000000000000}"/>
          </ac:picMkLst>
        </pc:picChg>
      </pc:sldChg>
      <pc:sldChg chg="delSp modSp mod modNotesTx">
        <pc:chgData name="Mindaugas Krikščionaitis" userId="4919984e-749a-43d4-a6fb-744f5fdec765" providerId="ADAL" clId="{CA38E4F2-BEA1-41F6-AAFE-6EBBC9AEB98C}" dt="2026-09-29T07:20:23.902" v="183" actId="6549"/>
        <pc:sldMkLst>
          <pc:docMk/>
          <pc:sldMk cId="0" sldId="258"/>
        </pc:sldMkLst>
        <pc:spChg chg="del mod">
          <ac:chgData name="Mindaugas Krikščionaitis" userId="4919984e-749a-43d4-a6fb-744f5fdec765" providerId="ADAL" clId="{CA38E4F2-BEA1-41F6-AAFE-6EBBC9AEB98C}" dt="2026-09-28T11:08:47.336" v="8" actId="478"/>
          <ac:spMkLst>
            <pc:docMk/>
            <pc:sldMk cId="0" sldId="258"/>
            <ac:spMk id="6" creationId="{00000000-0000-0000-0000-000000000000}"/>
          </ac:spMkLst>
        </pc:spChg>
        <pc:picChg chg="del">
          <ac:chgData name="Mindaugas Krikščionaitis" userId="4919984e-749a-43d4-a6fb-744f5fdec765" providerId="ADAL" clId="{CA38E4F2-BEA1-41F6-AAFE-6EBBC9AEB98C}" dt="2026-09-28T11:08:49.365" v="9" actId="478"/>
          <ac:picMkLst>
            <pc:docMk/>
            <pc:sldMk cId="0" sldId="258"/>
            <ac:picMk id="5" creationId="{00000000-0000-0000-0000-000000000000}"/>
          </ac:picMkLst>
        </pc:picChg>
      </pc:sldChg>
      <pc:sldChg chg="delSp modSp mod modNotesTx">
        <pc:chgData name="Mindaugas Krikščionaitis" userId="4919984e-749a-43d4-a6fb-744f5fdec765" providerId="ADAL" clId="{CA38E4F2-BEA1-41F6-AAFE-6EBBC9AEB98C}" dt="2026-09-29T07:20:26.615" v="184" actId="6549"/>
        <pc:sldMkLst>
          <pc:docMk/>
          <pc:sldMk cId="0" sldId="259"/>
        </pc:sldMkLst>
        <pc:spChg chg="del">
          <ac:chgData name="Mindaugas Krikščionaitis" userId="4919984e-749a-43d4-a6fb-744f5fdec765" providerId="ADAL" clId="{CA38E4F2-BEA1-41F6-AAFE-6EBBC9AEB98C}" dt="2026-09-28T11:08:38.386" v="6" actId="478"/>
          <ac:spMkLst>
            <pc:docMk/>
            <pc:sldMk cId="0" sldId="259"/>
            <ac:spMk id="6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9T05:06:37.982" v="18" actId="790"/>
          <ac:spMkLst>
            <pc:docMk/>
            <pc:sldMk cId="0" sldId="259"/>
            <ac:spMk id="22" creationId="{00000000-0000-0000-0000-000000000000}"/>
          </ac:spMkLst>
        </pc:spChg>
        <pc:picChg chg="del">
          <ac:chgData name="Mindaugas Krikščionaitis" userId="4919984e-749a-43d4-a6fb-744f5fdec765" providerId="ADAL" clId="{CA38E4F2-BEA1-41F6-AAFE-6EBBC9AEB98C}" dt="2026-09-28T11:08:39.737" v="7" actId="478"/>
          <ac:picMkLst>
            <pc:docMk/>
            <pc:sldMk cId="0" sldId="259"/>
            <ac:picMk id="5" creationId="{00000000-0000-0000-0000-000000000000}"/>
          </ac:picMkLst>
        </pc:picChg>
      </pc:sldChg>
      <pc:sldChg chg="delSp modSp mod modNotesTx">
        <pc:chgData name="Mindaugas Krikščionaitis" userId="4919984e-749a-43d4-a6fb-744f5fdec765" providerId="ADAL" clId="{CA38E4F2-BEA1-41F6-AAFE-6EBBC9AEB98C}" dt="2026-09-29T07:20:29.142" v="185" actId="6549"/>
        <pc:sldMkLst>
          <pc:docMk/>
          <pc:sldMk cId="0" sldId="260"/>
        </pc:sldMkLst>
        <pc:spChg chg="del">
          <ac:chgData name="Mindaugas Krikščionaitis" userId="4919984e-749a-43d4-a6fb-744f5fdec765" providerId="ADAL" clId="{CA38E4F2-BEA1-41F6-AAFE-6EBBC9AEB98C}" dt="2026-09-28T11:09:40.384" v="12" actId="478"/>
          <ac:spMkLst>
            <pc:docMk/>
            <pc:sldMk cId="0" sldId="260"/>
            <ac:spMk id="6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9T05:12:05.473" v="113" actId="790"/>
          <ac:spMkLst>
            <pc:docMk/>
            <pc:sldMk cId="0" sldId="260"/>
            <ac:spMk id="9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9T05:11:21.136" v="94" actId="790"/>
          <ac:spMkLst>
            <pc:docMk/>
            <pc:sldMk cId="0" sldId="260"/>
            <ac:spMk id="21" creationId="{00000000-0000-0000-0000-000000000000}"/>
          </ac:spMkLst>
        </pc:spChg>
        <pc:picChg chg="del">
          <ac:chgData name="Mindaugas Krikščionaitis" userId="4919984e-749a-43d4-a6fb-744f5fdec765" providerId="ADAL" clId="{CA38E4F2-BEA1-41F6-AAFE-6EBBC9AEB98C}" dt="2026-09-28T11:09:41.656" v="13" actId="478"/>
          <ac:picMkLst>
            <pc:docMk/>
            <pc:sldMk cId="0" sldId="260"/>
            <ac:picMk id="5" creationId="{00000000-0000-0000-0000-000000000000}"/>
          </ac:picMkLst>
        </pc:picChg>
      </pc:sldChg>
      <pc:sldChg chg="delSp modSp mod modNotesTx">
        <pc:chgData name="Mindaugas Krikščionaitis" userId="4919984e-749a-43d4-a6fb-744f5fdec765" providerId="ADAL" clId="{CA38E4F2-BEA1-41F6-AAFE-6EBBC9AEB98C}" dt="2026-09-29T07:20:31.454" v="186" actId="6549"/>
        <pc:sldMkLst>
          <pc:docMk/>
          <pc:sldMk cId="0" sldId="261"/>
        </pc:sldMkLst>
        <pc:spChg chg="del">
          <ac:chgData name="Mindaugas Krikščionaitis" userId="4919984e-749a-43d4-a6fb-744f5fdec765" providerId="ADAL" clId="{CA38E4F2-BEA1-41F6-AAFE-6EBBC9AEB98C}" dt="2026-09-28T11:08:17.712" v="4" actId="478"/>
          <ac:spMkLst>
            <pc:docMk/>
            <pc:sldMk cId="0" sldId="261"/>
            <ac:spMk id="6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9T05:08:49.960" v="61" actId="790"/>
          <ac:spMkLst>
            <pc:docMk/>
            <pc:sldMk cId="0" sldId="261"/>
            <ac:spMk id="12" creationId="{00000000-0000-0000-0000-000000000000}"/>
          </ac:spMkLst>
        </pc:spChg>
        <pc:picChg chg="del">
          <ac:chgData name="Mindaugas Krikščionaitis" userId="4919984e-749a-43d4-a6fb-744f5fdec765" providerId="ADAL" clId="{CA38E4F2-BEA1-41F6-AAFE-6EBBC9AEB98C}" dt="2026-09-28T11:08:20.657" v="5" actId="478"/>
          <ac:picMkLst>
            <pc:docMk/>
            <pc:sldMk cId="0" sldId="261"/>
            <ac:picMk id="5" creationId="{00000000-0000-0000-0000-000000000000}"/>
          </ac:picMkLst>
        </pc:picChg>
      </pc:sldChg>
      <pc:sldChg chg="modSp del mod modNotesTx">
        <pc:chgData name="Mindaugas Krikščionaitis" userId="4919984e-749a-43d4-a6fb-744f5fdec765" providerId="ADAL" clId="{CA38E4F2-BEA1-41F6-AAFE-6EBBC9AEB98C}" dt="2026-09-29T07:25:40.341" v="191" actId="47"/>
        <pc:sldMkLst>
          <pc:docMk/>
          <pc:sldMk cId="0" sldId="262"/>
        </pc:sldMkLst>
        <pc:spChg chg="mod">
          <ac:chgData name="Mindaugas Krikščionaitis" userId="4919984e-749a-43d4-a6fb-744f5fdec765" providerId="ADAL" clId="{CA38E4F2-BEA1-41F6-AAFE-6EBBC9AEB98C}" dt="2026-09-29T05:09:50.558" v="69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8T11:10:55.710" v="15" actId="6549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indaugas Krikščionaitis" userId="4919984e-749a-43d4-a6fb-744f5fdec765" providerId="ADAL" clId="{CA38E4F2-BEA1-41F6-AAFE-6EBBC9AEB98C}" dt="2026-09-29T05:09:51.373" v="70" actId="1076"/>
          <ac:spMkLst>
            <pc:docMk/>
            <pc:sldMk cId="0" sldId="262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65840-457A-4CB8-AA47-D750B971B8CE}" type="datetimeFigureOut">
              <a:t>2026-09-29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8980D-1457-4E99-9FBB-C888A6897F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311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-seimas.lrs.lt/portal/legalAct/lt/TAD/bb11ce20b6bc11e3b2cbfca964c461ae/asr?csrt=1156478917379195941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-seimas.lrs.lt/portal/legalAct/lt/TAD/TAIS.303479/asr?csrt=11564789173791959410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>
                <a:hlinkClick r:id="rId3"/>
              </a:rPr>
              <a:t>1B-182 Dėl Asmenų informavimo ir konsultavimo Muitinės departamente prie Lietuvos Respublikos finansų mi...</a:t>
            </a:r>
            <a:endParaRPr lang="lt-LT" dirty="0"/>
          </a:p>
          <a:p>
            <a:r>
              <a:rPr lang="lt-LT" dirty="0">
                <a:hlinkClick r:id="rId4"/>
              </a:rPr>
              <a:t>875 Dėl Asmenų prašymų ir skundų nagrinėjimo viešojo administravimo subjektuose taisyklių patvirtinimo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4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" y="27432"/>
            <a:ext cx="12191695" cy="6858000"/>
          </a:xfrm>
          <a:prstGeom prst="rect">
            <a:avLst/>
          </a:prstGeom>
          <a:solidFill>
            <a:srgbClr val="0B2447"/>
          </a:solidFill>
          <a:ln w="12700">
            <a:solidFill>
              <a:srgbClr val="0B244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Shape 1"/>
          <p:cNvSpPr/>
          <p:nvPr/>
        </p:nvSpPr>
        <p:spPr>
          <a:xfrm>
            <a:off x="8138160" y="0"/>
            <a:ext cx="4050792" cy="6858000"/>
          </a:xfrm>
          <a:prstGeom prst="rect">
            <a:avLst/>
          </a:prstGeom>
          <a:solidFill>
            <a:srgbClr val="1696A7">
              <a:alpha val="82000"/>
            </a:srgbClr>
          </a:solidFill>
          <a:ln w="12700">
            <a:solidFill>
              <a:srgbClr val="1696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4" name="Text 2"/>
          <p:cNvSpPr/>
          <p:nvPr/>
        </p:nvSpPr>
        <p:spPr>
          <a:xfrm>
            <a:off x="731520" y="1508760"/>
            <a:ext cx="7955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lt-LT" sz="2400" dirty="0">
                <a:solidFill>
                  <a:schemeClr val="bg1"/>
                </a:solidFill>
              </a:rPr>
              <a:t>Verslo subjektų konsultavimas teritorinėse muitinėse, Muitinės departamentui pasiūlius į jas kreiptis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49808" y="3127248"/>
            <a:ext cx="6949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49808" y="523036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150" noProof="0" dirty="0">
                <a:solidFill>
                  <a:srgbClr val="A9C9D8"/>
                </a:solidFill>
              </a:rPr>
              <a:t>2026-09-29</a:t>
            </a:r>
            <a:endParaRPr lang="lt-LT" sz="1150" noProof="0" dirty="0"/>
          </a:p>
        </p:txBody>
      </p:sp>
      <p:sp>
        <p:nvSpPr>
          <p:cNvPr id="7" name="Shape 5"/>
          <p:cNvSpPr/>
          <p:nvPr/>
        </p:nvSpPr>
        <p:spPr>
          <a:xfrm>
            <a:off x="749808" y="4892040"/>
            <a:ext cx="1005840" cy="0"/>
          </a:xfrm>
          <a:prstGeom prst="line">
            <a:avLst/>
          </a:prstGeom>
          <a:noFill/>
          <a:ln w="381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6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01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C2CBDF-32D4-9443-F687-7A9035849BA7}"/>
              </a:ext>
            </a:extLst>
          </p:cNvPr>
          <p:cNvSpPr txBox="1"/>
          <p:nvPr/>
        </p:nvSpPr>
        <p:spPr>
          <a:xfrm>
            <a:off x="731520" y="3676073"/>
            <a:ext cx="4311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Muitinės informacijos skyriaus vedėjas</a:t>
            </a:r>
          </a:p>
          <a:p>
            <a:r>
              <a:rPr lang="lt-LT" dirty="0">
                <a:solidFill>
                  <a:schemeClr val="bg1"/>
                </a:solidFill>
              </a:rPr>
              <a:t>M. Krikščionaitis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447"/>
                </a:solidFill>
              </a:rPr>
              <a:t>1. Atsakymas telefonu ar rašytinis paklausimas?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93268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Tikslas: klientas turi aiškiai suprasti, kada atsakymas gali būti pateiktas iš karto, o kada būtinas rašytinis nagrinėjimas.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58368" y="1481328"/>
            <a:ext cx="2057400" cy="384048"/>
          </a:xfrm>
          <a:prstGeom prst="roundRect">
            <a:avLst>
              <a:gd name="adj" fmla="val 19048"/>
            </a:avLst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5"/>
          <p:cNvSpPr/>
          <p:nvPr/>
        </p:nvSpPr>
        <p:spPr>
          <a:xfrm>
            <a:off x="731520" y="1545336"/>
            <a:ext cx="19110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PIRMAS KONTAKTAS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1993392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447"/>
                </a:solidFill>
              </a:rPr>
              <a:t>Telefonu atsakome iš karto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2523744"/>
            <a:ext cx="5394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02A"/>
                </a:solidFill>
              </a:rPr>
              <a:t>Kai klausimas aiškus, informacinio pobūdžio, o atsakymui nereikia dokumentų vertinimo ar individualaus faktinių aplinkybių nustatymo.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2423160" y="3657600"/>
            <a:ext cx="1097280" cy="457200"/>
          </a:xfrm>
          <a:prstGeom prst="chevron">
            <a:avLst/>
          </a:prstGeom>
          <a:solidFill>
            <a:srgbClr val="F4B942"/>
          </a:solidFill>
          <a:ln w="12700">
            <a:solidFill>
              <a:srgbClr val="F4B942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2" name="Text 9"/>
          <p:cNvSpPr/>
          <p:nvPr/>
        </p:nvSpPr>
        <p:spPr>
          <a:xfrm>
            <a:off x="658368" y="431596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447"/>
                </a:solidFill>
              </a:rPr>
              <a:t>Pereiname į rašytinį paklausimą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85800" y="4855464"/>
            <a:ext cx="54406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7202A"/>
                </a:solidFill>
              </a:rPr>
              <a:t>Kai reikia dokumentų, papildomų duomenų, sudėtingesnio vertinimo, specialistų įtraukimo arba atsakymą svarbu oficialiai užfiksuoti.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447"/>
                </a:solidFill>
              </a:rPr>
              <a:t>2. Konsultacija nėra sprendimas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93268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Telefoninė konsultacija padeda orientuotis, tačiau neturi pakeisti teisės aktuose nustatyta tvarka priimamo individualaus sprendimo.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58368" y="1481328"/>
            <a:ext cx="1481328" cy="384048"/>
          </a:xfrm>
          <a:prstGeom prst="roundRect">
            <a:avLst>
              <a:gd name="adj" fmla="val 19048"/>
            </a:avLst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5"/>
          <p:cNvSpPr/>
          <p:nvPr/>
        </p:nvSpPr>
        <p:spPr>
          <a:xfrm>
            <a:off x="731520" y="1545336"/>
            <a:ext cx="1335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RIBA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58368" y="202996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96A7"/>
                </a:solidFill>
              </a:rPr>
              <a:t>Telefonu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31520" y="2523744"/>
            <a:ext cx="5303520" cy="12070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500" dirty="0">
                <a:solidFill>
                  <a:srgbClr val="17202A"/>
                </a:solidFill>
              </a:rPr>
              <a:t>• paaiškiname bendrą tvarką</a:t>
            </a:r>
            <a:endParaRPr lang="en-US" sz="1500" dirty="0"/>
          </a:p>
          <a:p>
            <a:r>
              <a:rPr lang="en-US" sz="1500" dirty="0">
                <a:solidFill>
                  <a:srgbClr val="17202A"/>
                </a:solidFill>
              </a:rPr>
              <a:t>• nukreipiame į aktualią informaciją</a:t>
            </a:r>
            <a:endParaRPr lang="en-US" sz="1500" dirty="0"/>
          </a:p>
          <a:p>
            <a:r>
              <a:rPr lang="en-US" sz="1500" dirty="0">
                <a:solidFill>
                  <a:srgbClr val="17202A"/>
                </a:solidFill>
              </a:rPr>
              <a:t>• padedame identifikuoti, ko trūksta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658368" y="4069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2447"/>
                </a:solidFill>
              </a:rPr>
              <a:t>Sprendimo priėmimo procese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31520" y="4553712"/>
            <a:ext cx="544068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en-US" sz="1500" dirty="0">
                <a:solidFill>
                  <a:srgbClr val="17202A"/>
                </a:solidFill>
              </a:rPr>
              <a:t>• vertinamos konkrečios aplinkybės ir dokumentai</a:t>
            </a:r>
            <a:endParaRPr lang="en-US" sz="1500" dirty="0"/>
          </a:p>
          <a:p>
            <a:r>
              <a:rPr lang="en-US" sz="1500" dirty="0">
                <a:solidFill>
                  <a:srgbClr val="17202A"/>
                </a:solidFill>
              </a:rPr>
              <a:t>• taikoma nustatyta administracinė procedūra</a:t>
            </a:r>
            <a:endParaRPr lang="en-US" sz="1500" dirty="0"/>
          </a:p>
          <a:p>
            <a:r>
              <a:rPr lang="en-US" sz="1500" dirty="0">
                <a:solidFill>
                  <a:srgbClr val="17202A"/>
                </a:solidFill>
              </a:rPr>
              <a:t>• rezultatas įforminamas taip, kad būtų aiškios teisės ir pareigos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447"/>
                </a:solidFill>
              </a:rPr>
              <a:t>3. Sprendimų apskundimas: konsultacija turi nukreipti teisingai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93268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Svarbiausia ne telefonu „peržiūrėti“ sprendimą, o aiškiai parodyti klientui tinkamą tolesnį kelią.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713232" y="1554480"/>
            <a:ext cx="502920" cy="502920"/>
          </a:xfrm>
          <a:prstGeom prst="ellipse">
            <a:avLst/>
          </a:prstGeom>
          <a:solidFill>
            <a:srgbClr val="1696A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5"/>
          <p:cNvSpPr/>
          <p:nvPr/>
        </p:nvSpPr>
        <p:spPr>
          <a:xfrm>
            <a:off x="713232" y="166420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417320" y="160020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202A"/>
                </a:solidFill>
              </a:rPr>
              <a:t>Klientas turi sprendimą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60120" y="2066544"/>
            <a:ext cx="0" cy="438912"/>
          </a:xfrm>
          <a:prstGeom prst="line">
            <a:avLst/>
          </a:prstGeom>
          <a:noFill/>
          <a:ln w="25400">
            <a:solidFill>
              <a:srgbClr val="9CCFD5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1" name="Shape 8"/>
          <p:cNvSpPr/>
          <p:nvPr/>
        </p:nvSpPr>
        <p:spPr>
          <a:xfrm>
            <a:off x="713232" y="2514600"/>
            <a:ext cx="502920" cy="502920"/>
          </a:xfrm>
          <a:prstGeom prst="ellipse">
            <a:avLst/>
          </a:prstGeom>
          <a:solidFill>
            <a:srgbClr val="1696A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2" name="Text 9"/>
          <p:cNvSpPr/>
          <p:nvPr/>
        </p:nvSpPr>
        <p:spPr>
          <a:xfrm>
            <a:off x="713232" y="262432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417320" y="256032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202A"/>
                </a:solidFill>
              </a:rPr>
              <a:t>Paaiškiname, kur nurodyta apskundimo tvarka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960120" y="3026664"/>
            <a:ext cx="0" cy="438912"/>
          </a:xfrm>
          <a:prstGeom prst="line">
            <a:avLst/>
          </a:prstGeom>
          <a:noFill/>
          <a:ln w="25400">
            <a:solidFill>
              <a:srgbClr val="9CCFD5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5" name="Shape 12"/>
          <p:cNvSpPr/>
          <p:nvPr/>
        </p:nvSpPr>
        <p:spPr>
          <a:xfrm>
            <a:off x="713232" y="3474720"/>
            <a:ext cx="502920" cy="502920"/>
          </a:xfrm>
          <a:prstGeom prst="ellipse">
            <a:avLst/>
          </a:prstGeom>
          <a:solidFill>
            <a:srgbClr val="1696A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6" name="Text 13"/>
          <p:cNvSpPr/>
          <p:nvPr/>
        </p:nvSpPr>
        <p:spPr>
          <a:xfrm>
            <a:off x="713232" y="358444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417320" y="352044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7202A"/>
                </a:solidFill>
              </a:rPr>
              <a:t>Atskiriame konsultaciją nuo sprendimo teisėtumo vertinimo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960120" y="3986784"/>
            <a:ext cx="0" cy="438912"/>
          </a:xfrm>
          <a:prstGeom prst="line">
            <a:avLst/>
          </a:prstGeom>
          <a:noFill/>
          <a:ln w="25400">
            <a:solidFill>
              <a:srgbClr val="9CCFD5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9" name="Shape 16"/>
          <p:cNvSpPr/>
          <p:nvPr/>
        </p:nvSpPr>
        <p:spPr>
          <a:xfrm>
            <a:off x="713232" y="4434840"/>
            <a:ext cx="502920" cy="502920"/>
          </a:xfrm>
          <a:prstGeom prst="ellipse">
            <a:avLst/>
          </a:prstGeom>
          <a:solidFill>
            <a:srgbClr val="F4B94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20" name="Text 17"/>
          <p:cNvSpPr/>
          <p:nvPr/>
        </p:nvSpPr>
        <p:spPr>
          <a:xfrm>
            <a:off x="713232" y="4544568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417320" y="4480560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02A"/>
                </a:solidFill>
              </a:rPr>
              <a:t>Nukreipiame į tinkamą formalų kanalą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713232" y="5532120"/>
            <a:ext cx="5440680" cy="502920"/>
          </a:xfrm>
          <a:prstGeom prst="rect">
            <a:avLst/>
          </a:prstGeom>
          <a:solidFill>
            <a:srgbClr val="E8F4F5"/>
          </a:solidFill>
          <a:ln/>
        </p:spPr>
        <p:txBody>
          <a:bodyPr wrap="square" lIns="1524" tIns="1524" rIns="1524" bIns="1524" rtlCol="0" anchor="ctr"/>
          <a:lstStyle/>
          <a:p>
            <a:pPr marL="0" indent="0">
              <a:buNone/>
            </a:pPr>
            <a:r>
              <a:rPr lang="lt-LT" sz="1400" b="1" noProof="0" dirty="0">
                <a:solidFill>
                  <a:srgbClr val="0B2447"/>
                </a:solidFill>
              </a:rPr>
              <a:t>Principas: konsultavimas neturi sukurti alternatyvaus apskundimo.</a:t>
            </a:r>
            <a:endParaRPr lang="lt-LT" sz="1400" noProof="0" dirty="0"/>
          </a:p>
        </p:txBody>
      </p:sp>
      <p:sp>
        <p:nvSpPr>
          <p:cNvPr id="23" name="Text 20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447"/>
                </a:solidFill>
              </a:rPr>
              <a:t>4. Aktualios temos kliento akimis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93268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Temas verta struktūruoti ne tik pagal vidinę kompetenciją, bet ir pagal tai, kaip klausimą formuluoja verslo subjektas.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85800" y="1481328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4F1F2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5"/>
          <p:cNvSpPr/>
          <p:nvPr/>
        </p:nvSpPr>
        <p:spPr>
          <a:xfrm>
            <a:off x="850392" y="162763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Prekė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993392" y="1609344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noProof="0" dirty="0">
                <a:solidFill>
                  <a:srgbClr val="17202A"/>
                </a:solidFill>
              </a:rPr>
              <a:t>Koks kodas?</a:t>
            </a:r>
            <a:endParaRPr lang="lt-LT" sz="1300" noProof="0" dirty="0"/>
          </a:p>
        </p:txBody>
      </p:sp>
      <p:sp>
        <p:nvSpPr>
          <p:cNvPr id="10" name="Shape 7"/>
          <p:cNvSpPr/>
          <p:nvPr/>
        </p:nvSpPr>
        <p:spPr>
          <a:xfrm>
            <a:off x="685800" y="2194560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DF4F8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1" name="Text 8"/>
          <p:cNvSpPr/>
          <p:nvPr/>
        </p:nvSpPr>
        <p:spPr>
          <a:xfrm>
            <a:off x="850392" y="234086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Vertė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993392" y="2322576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2A"/>
                </a:solidFill>
              </a:rPr>
              <a:t>Kaip pagrįsti muitinę vertę?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85800" y="2907792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4F1F2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4" name="Text 11"/>
          <p:cNvSpPr/>
          <p:nvPr/>
        </p:nvSpPr>
        <p:spPr>
          <a:xfrm>
            <a:off x="850392" y="3054096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Kilmė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993392" y="3035808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2A"/>
                </a:solidFill>
              </a:rPr>
              <a:t>Kokių įrodymų reikia?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85800" y="3621024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DF4F8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7" name="Text 14"/>
          <p:cNvSpPr/>
          <p:nvPr/>
        </p:nvSpPr>
        <p:spPr>
          <a:xfrm>
            <a:off x="850392" y="3767328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Mokesčiai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1993392" y="3749040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2A"/>
                </a:solidFill>
              </a:rPr>
              <a:t>Kiek ir kada mokėti?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85800" y="4334256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4F1F2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20" name="Text 17"/>
          <p:cNvSpPr/>
          <p:nvPr/>
        </p:nvSpPr>
        <p:spPr>
          <a:xfrm>
            <a:off x="850392" y="4480560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Ribojimai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1993392" y="4462272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300" noProof="0" dirty="0">
                <a:solidFill>
                  <a:srgbClr val="17202A"/>
                </a:solidFill>
              </a:rPr>
              <a:t>Ar prekę galima importuoti / eksportuoti?</a:t>
            </a:r>
            <a:endParaRPr lang="lt-LT" sz="1300" noProof="0" dirty="0"/>
          </a:p>
        </p:txBody>
      </p:sp>
      <p:sp>
        <p:nvSpPr>
          <p:cNvPr id="22" name="Shape 19"/>
          <p:cNvSpPr/>
          <p:nvPr/>
        </p:nvSpPr>
        <p:spPr>
          <a:xfrm>
            <a:off x="685800" y="5047488"/>
            <a:ext cx="5394960" cy="566928"/>
          </a:xfrm>
          <a:prstGeom prst="roundRect">
            <a:avLst>
              <a:gd name="adj" fmla="val 8065"/>
            </a:avLst>
          </a:prstGeom>
          <a:solidFill>
            <a:srgbClr val="EDF4F8"/>
          </a:solidFill>
          <a:ln w="12700">
            <a:solidFill>
              <a:srgbClr val="D3E3E8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23" name="Text 20"/>
          <p:cNvSpPr/>
          <p:nvPr/>
        </p:nvSpPr>
        <p:spPr>
          <a:xfrm>
            <a:off x="850392" y="5193792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96A7"/>
                </a:solidFill>
              </a:rPr>
              <a:t>Mėginiai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1993392" y="5175504"/>
            <a:ext cx="38221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2A"/>
                </a:solidFill>
              </a:rPr>
              <a:t>Kada, kaip ir kam jie reikalingi?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04088" y="5888736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2447"/>
                </a:solidFill>
              </a:rPr>
              <a:t>Siūlymas: klientų kreipinius žymėti pagal jų vartojamas temas ir stebėti, kur dažniausiai kyla persiuntimo poreikis.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696A7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447"/>
                </a:solidFill>
              </a:rPr>
              <a:t>5. Muitinės informacijos skyriaus kompetencijų gerinimas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93268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67085"/>
                </a:solidFill>
              </a:rPr>
              <a:t>Tikslas: daugiau klausimų išspręsti pirmo kontakto metu ir mažinti nereikalingą persiuntimą tarp padalinių.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85800" y="1417320"/>
            <a:ext cx="5440680" cy="868680"/>
          </a:xfrm>
          <a:prstGeom prst="roundRect">
            <a:avLst>
              <a:gd name="adj" fmla="val 6316"/>
            </a:avLst>
          </a:prstGeom>
          <a:solidFill>
            <a:srgbClr val="DFF4F6"/>
          </a:solidFill>
          <a:ln w="12700">
            <a:solidFill>
              <a:srgbClr val="1696A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8" name="Text 5"/>
          <p:cNvSpPr/>
          <p:nvPr/>
        </p:nvSpPr>
        <p:spPr>
          <a:xfrm>
            <a:off x="868680" y="155448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447"/>
                </a:solidFill>
              </a:rPr>
              <a:t>Žinių bazė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2103120" y="1536192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A"/>
                </a:solidFill>
              </a:rPr>
              <a:t>Trumpi, vienodai taikomi atsakymų scenarijai pagal dažniausias temas.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85800" y="2496312"/>
            <a:ext cx="54406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4DEE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1" name="Text 8"/>
          <p:cNvSpPr/>
          <p:nvPr/>
        </p:nvSpPr>
        <p:spPr>
          <a:xfrm>
            <a:off x="868680" y="2633472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447"/>
                </a:solidFill>
              </a:rPr>
              <a:t>Grįžtamasis ryšys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2103120" y="2615184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lt-LT" sz="1250" noProof="0" dirty="0">
                <a:solidFill>
                  <a:srgbClr val="17202A"/>
                </a:solidFill>
              </a:rPr>
              <a:t>Periodiškai peržiūrimi sudėtingiausi paklausimai.</a:t>
            </a:r>
            <a:endParaRPr lang="lt-LT" sz="1250" noProof="0" dirty="0"/>
          </a:p>
        </p:txBody>
      </p:sp>
      <p:sp>
        <p:nvSpPr>
          <p:cNvPr id="13" name="Shape 10"/>
          <p:cNvSpPr/>
          <p:nvPr/>
        </p:nvSpPr>
        <p:spPr>
          <a:xfrm>
            <a:off x="685800" y="3575304"/>
            <a:ext cx="54406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4DEE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4" name="Text 11"/>
          <p:cNvSpPr/>
          <p:nvPr/>
        </p:nvSpPr>
        <p:spPr>
          <a:xfrm>
            <a:off x="868680" y="3712464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447"/>
                </a:solidFill>
              </a:rPr>
              <a:t>Mokymai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2103120" y="3694176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A"/>
                </a:solidFill>
              </a:rPr>
              <a:t>Tiksliniai praktiniai mokymai pagal realius klientų klausimus ir pasikeitusią praktiką.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85800" y="4654296"/>
            <a:ext cx="54406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D4DEE7"/>
            </a:solidFill>
            <a:prstDash val="solid"/>
          </a:ln>
        </p:spPr>
        <p:txBody>
          <a:bodyPr/>
          <a:lstStyle/>
          <a:p>
            <a:endParaRPr lang="lt-LT" dirty="0"/>
          </a:p>
        </p:txBody>
      </p:sp>
      <p:sp>
        <p:nvSpPr>
          <p:cNvPr id="17" name="Text 14"/>
          <p:cNvSpPr/>
          <p:nvPr/>
        </p:nvSpPr>
        <p:spPr>
          <a:xfrm>
            <a:off x="868680" y="4791456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2447"/>
                </a:solidFill>
              </a:rPr>
              <a:t>Analitika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2103120" y="4773168"/>
            <a:ext cx="3703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202A"/>
                </a:solidFill>
              </a:rPr>
              <a:t>Stebėti persiuntimų temas, dažnį ir priežastis, kad mokymai būtų kryptingi.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1109960" y="642823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792A2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402</Words>
  <Application>Microsoft Office PowerPoint</Application>
  <PresentationFormat>Widescreen</PresentationFormat>
  <Paragraphs>72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Verslo subjektų konsultavimas teritorinėse muitinėse</dc:title>
  <dc:subject>Verslo subjektų konsultavimas teritorinėse muitinėse</dc:subject>
  <dc:creator>Mindaugas Krikščionaitis</dc:creator>
  <cp:lastModifiedBy>Mindaugas Krikščionaitis</cp:lastModifiedBy>
  <cp:revision>5</cp:revision>
  <dcterms:created xsi:type="dcterms:W3CDTF">2026-09-28T10:43:49Z</dcterms:created>
  <dcterms:modified xsi:type="dcterms:W3CDTF">2026-09-29T07:25:45Z</dcterms:modified>
</cp:coreProperties>
</file>