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377" r:id="rId4"/>
    <p:sldId id="379" r:id="rId5"/>
    <p:sldId id="380" r:id="rId6"/>
    <p:sldId id="381" r:id="rId7"/>
    <p:sldId id="386" r:id="rId8"/>
    <p:sldId id="378" r:id="rId9"/>
    <p:sldId id="383" r:id="rId10"/>
    <p:sldId id="384" r:id="rId11"/>
    <p:sldId id="385" r:id="rId12"/>
    <p:sldId id="382" r:id="rId13"/>
    <p:sldId id="358" r:id="rId14"/>
    <p:sldId id="359" r:id="rId15"/>
    <p:sldId id="363" r:id="rId16"/>
    <p:sldId id="361" r:id="rId17"/>
    <p:sldId id="376" r:id="rId18"/>
    <p:sldId id="387" r:id="rId19"/>
    <p:sldId id="354" r:id="rId20"/>
    <p:sldId id="267" r:id="rId21"/>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3857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140" autoAdjust="0"/>
  </p:normalViewPr>
  <p:slideViewPr>
    <p:cSldViewPr snapToGrid="0">
      <p:cViewPr varScale="1">
        <p:scale>
          <a:sx n="89" d="100"/>
          <a:sy n="89" d="100"/>
        </p:scale>
        <p:origin x="1350"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1" d="100"/>
          <a:sy n="81"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ūta Petkevičiūtė" userId="69bd168c-6415-42f2-9d82-14cc2b070630" providerId="ADAL" clId="{3A85C160-BCB2-49CC-94E5-C93F8E7975F0}"/>
    <pc:docChg chg="addSld delSld modSld">
      <pc:chgData name="Rūta Petkevičiūtė" userId="69bd168c-6415-42f2-9d82-14cc2b070630" providerId="ADAL" clId="{3A85C160-BCB2-49CC-94E5-C93F8E7975F0}" dt="2026-10-02T08:19:40.366" v="32" actId="6549"/>
      <pc:docMkLst>
        <pc:docMk/>
      </pc:docMkLst>
      <pc:sldChg chg="modSp mod">
        <pc:chgData name="Rūta Petkevičiūtė" userId="69bd168c-6415-42f2-9d82-14cc2b070630" providerId="ADAL" clId="{3A85C160-BCB2-49CC-94E5-C93F8E7975F0}" dt="2026-10-02T08:19:40.366" v="32" actId="6549"/>
        <pc:sldMkLst>
          <pc:docMk/>
          <pc:sldMk cId="4207668861" sldId="363"/>
        </pc:sldMkLst>
        <pc:spChg chg="mod">
          <ac:chgData name="Rūta Petkevičiūtė" userId="69bd168c-6415-42f2-9d82-14cc2b070630" providerId="ADAL" clId="{3A85C160-BCB2-49CC-94E5-C93F8E7975F0}" dt="2026-10-02T08:19:40.366" v="32" actId="6549"/>
          <ac:spMkLst>
            <pc:docMk/>
            <pc:sldMk cId="4207668861" sldId="363"/>
            <ac:spMk id="5" creationId="{A8AEA51A-A9A9-9C66-0E8D-DACE3C811A37}"/>
          </ac:spMkLst>
        </pc:spChg>
      </pc:sldChg>
      <pc:sldChg chg="modSp mod">
        <pc:chgData name="Rūta Petkevičiūtė" userId="69bd168c-6415-42f2-9d82-14cc2b070630" providerId="ADAL" clId="{3A85C160-BCB2-49CC-94E5-C93F8E7975F0}" dt="2026-10-02T08:19:34.006" v="30" actId="20577"/>
        <pc:sldMkLst>
          <pc:docMk/>
          <pc:sldMk cId="3014559368" sldId="376"/>
        </pc:sldMkLst>
        <pc:spChg chg="mod">
          <ac:chgData name="Rūta Petkevičiūtė" userId="69bd168c-6415-42f2-9d82-14cc2b070630" providerId="ADAL" clId="{3A85C160-BCB2-49CC-94E5-C93F8E7975F0}" dt="2026-10-02T08:19:34.006" v="30" actId="20577"/>
          <ac:spMkLst>
            <pc:docMk/>
            <pc:sldMk cId="3014559368" sldId="376"/>
            <ac:spMk id="3075" creationId="{69110E06-AF99-CF5D-03E9-D83AFEA29A01}"/>
          </ac:spMkLst>
        </pc:spChg>
      </pc:sldChg>
      <pc:sldChg chg="modSp mod">
        <pc:chgData name="Rūta Petkevičiūtė" userId="69bd168c-6415-42f2-9d82-14cc2b070630" providerId="ADAL" clId="{3A85C160-BCB2-49CC-94E5-C93F8E7975F0}" dt="2026-09-29T09:04:38.192" v="29" actId="20577"/>
        <pc:sldMkLst>
          <pc:docMk/>
          <pc:sldMk cId="108996671" sldId="381"/>
        </pc:sldMkLst>
        <pc:spChg chg="mod">
          <ac:chgData name="Rūta Petkevičiūtė" userId="69bd168c-6415-42f2-9d82-14cc2b070630" providerId="ADAL" clId="{3A85C160-BCB2-49CC-94E5-C93F8E7975F0}" dt="2026-09-29T09:04:38.192" v="29" actId="20577"/>
          <ac:spMkLst>
            <pc:docMk/>
            <pc:sldMk cId="108996671" sldId="381"/>
            <ac:spMk id="3075" creationId="{725F40B9-3448-923E-A37B-DDDBE8F30B0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3E26D6-4F81-4E87-A0D4-73138C4B3FDA}" type="datetimeFigureOut">
              <a:rPr lang="lt-LT" smtClean="0"/>
              <a:t>2026-10-02</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BE164-3940-4860-B377-B1695AC1EEE2}" type="slidenum">
              <a:rPr lang="lt-LT" smtClean="0"/>
              <a:t>‹#›</a:t>
            </a:fld>
            <a:endParaRPr lang="lt-LT"/>
          </a:p>
        </p:txBody>
      </p:sp>
    </p:spTree>
    <p:extLst>
      <p:ext uri="{BB962C8B-B14F-4D97-AF65-F5344CB8AC3E}">
        <p14:creationId xmlns:p14="http://schemas.microsoft.com/office/powerpoint/2010/main" val="3080993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dirty="0">
                <a:solidFill>
                  <a:srgbClr val="2B2A29"/>
                </a:solidFill>
                <a:latin typeface="Arial"/>
                <a:cs typeface="Arial"/>
              </a:rPr>
              <a:t>Elektroninio</a:t>
            </a:r>
            <a:r>
              <a:rPr lang="lt-LT" sz="1200" b="1" spc="-5" dirty="0">
                <a:solidFill>
                  <a:srgbClr val="2B2A29"/>
                </a:solidFill>
                <a:latin typeface="Arial"/>
                <a:cs typeface="Arial"/>
              </a:rPr>
              <a:t> </a:t>
            </a:r>
            <a:r>
              <a:rPr lang="lt-LT" sz="1200" b="1" dirty="0">
                <a:solidFill>
                  <a:srgbClr val="2B2A29"/>
                </a:solidFill>
                <a:latin typeface="Arial"/>
                <a:cs typeface="Arial"/>
              </a:rPr>
              <a:t>pristatymo</a:t>
            </a:r>
            <a:r>
              <a:rPr lang="lt-LT" sz="1200" b="1" spc="-5" dirty="0">
                <a:solidFill>
                  <a:srgbClr val="2B2A29"/>
                </a:solidFill>
                <a:latin typeface="Arial"/>
                <a:cs typeface="Arial"/>
              </a:rPr>
              <a:t> </a:t>
            </a:r>
            <a:r>
              <a:rPr lang="lt-LT" sz="1200" b="1" dirty="0">
                <a:solidFill>
                  <a:srgbClr val="2B2A29"/>
                </a:solidFill>
                <a:latin typeface="Arial"/>
                <a:cs typeface="Arial"/>
              </a:rPr>
              <a:t>viršelio</a:t>
            </a:r>
            <a:r>
              <a:rPr lang="lt-LT" sz="1200" b="1" spc="-5" dirty="0">
                <a:solidFill>
                  <a:srgbClr val="2B2A29"/>
                </a:solidFill>
                <a:latin typeface="Arial"/>
                <a:cs typeface="Arial"/>
              </a:rPr>
              <a:t> </a:t>
            </a:r>
            <a:r>
              <a:rPr lang="lt-LT" sz="1200" b="1" spc="-10" dirty="0">
                <a:solidFill>
                  <a:srgbClr val="2B2A29"/>
                </a:solidFill>
                <a:latin typeface="Arial"/>
                <a:cs typeface="Arial"/>
              </a:rPr>
              <a:t>skaidrė. </a:t>
            </a:r>
            <a:r>
              <a:rPr lang="lt-LT" sz="1200" dirty="0">
                <a:solidFill>
                  <a:srgbClr val="2B2A29"/>
                </a:solidFill>
                <a:latin typeface="Arial"/>
                <a:cs typeface="Arial"/>
              </a:rPr>
              <a:t>Naudojamas</a:t>
            </a:r>
            <a:r>
              <a:rPr lang="lt-LT" sz="1200" spc="-30" dirty="0">
                <a:solidFill>
                  <a:srgbClr val="2B2A29"/>
                </a:solidFill>
                <a:latin typeface="Arial"/>
                <a:cs typeface="Arial"/>
              </a:rPr>
              <a:t> </a:t>
            </a:r>
            <a:r>
              <a:rPr lang="lt-LT" sz="1200" dirty="0">
                <a:solidFill>
                  <a:srgbClr val="2B2A29"/>
                </a:solidFill>
                <a:latin typeface="Arial"/>
                <a:cs typeface="Arial"/>
              </a:rPr>
              <a:t>pavyzdinis</a:t>
            </a:r>
            <a:r>
              <a:rPr lang="lt-LT" sz="1200" spc="-30" dirty="0">
                <a:solidFill>
                  <a:srgbClr val="2B2A29"/>
                </a:solidFill>
                <a:latin typeface="Arial"/>
                <a:cs typeface="Arial"/>
              </a:rPr>
              <a:t> </a:t>
            </a:r>
            <a:r>
              <a:rPr lang="lt-LT" sz="1200" spc="-10" dirty="0">
                <a:solidFill>
                  <a:srgbClr val="2B2A29"/>
                </a:solidFill>
                <a:latin typeface="Arial"/>
                <a:cs typeface="Arial"/>
              </a:rPr>
              <a:t>šablonas.</a:t>
            </a:r>
            <a:endParaRPr lang="lt-LT" dirty="0"/>
          </a:p>
        </p:txBody>
      </p:sp>
      <p:sp>
        <p:nvSpPr>
          <p:cNvPr id="4" name="Slide Number Placeholder 3"/>
          <p:cNvSpPr>
            <a:spLocks noGrp="1"/>
          </p:cNvSpPr>
          <p:nvPr>
            <p:ph type="sldNum" sz="quarter" idx="5"/>
          </p:nvPr>
        </p:nvSpPr>
        <p:spPr/>
        <p:txBody>
          <a:bodyPr/>
          <a:lstStyle/>
          <a:p>
            <a:fld id="{E98BE164-3940-4860-B377-B1695AC1EEE2}" type="slidenum">
              <a:rPr lang="lt-LT" smtClean="0"/>
              <a:t>1</a:t>
            </a:fld>
            <a:endParaRPr lang="lt-LT"/>
          </a:p>
        </p:txBody>
      </p:sp>
    </p:spTree>
    <p:extLst>
      <p:ext uri="{BB962C8B-B14F-4D97-AF65-F5344CB8AC3E}">
        <p14:creationId xmlns:p14="http://schemas.microsoft.com/office/powerpoint/2010/main" val="2256003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a:lnSpc>
                <a:spcPct val="100000"/>
              </a:lnSpc>
              <a:spcBef>
                <a:spcPts val="100"/>
              </a:spcBef>
            </a:pPr>
            <a:endParaRPr lang="lt-LT" sz="1200" dirty="0">
              <a:latin typeface="Arial"/>
              <a:cs typeface="Arial"/>
            </a:endParaRPr>
          </a:p>
        </p:txBody>
      </p:sp>
      <p:sp>
        <p:nvSpPr>
          <p:cNvPr id="4" name="Slide Number Placeholder 3"/>
          <p:cNvSpPr>
            <a:spLocks noGrp="1"/>
          </p:cNvSpPr>
          <p:nvPr>
            <p:ph type="sldNum" sz="quarter" idx="5"/>
          </p:nvPr>
        </p:nvSpPr>
        <p:spPr/>
        <p:txBody>
          <a:bodyPr/>
          <a:lstStyle/>
          <a:p>
            <a:fld id="{E98BE164-3940-4860-B377-B1695AC1EEE2}" type="slidenum">
              <a:rPr lang="lt-LT" smtClean="0"/>
              <a:t>2</a:t>
            </a:fld>
            <a:endParaRPr lang="lt-LT"/>
          </a:p>
        </p:txBody>
      </p:sp>
    </p:spTree>
    <p:extLst>
      <p:ext uri="{BB962C8B-B14F-4D97-AF65-F5344CB8AC3E}">
        <p14:creationId xmlns:p14="http://schemas.microsoft.com/office/powerpoint/2010/main" val="3293276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E98BE164-3940-4860-B377-B1695AC1EEE2}" type="slidenum">
              <a:rPr lang="lt-LT" smtClean="0"/>
              <a:t>3</a:t>
            </a:fld>
            <a:endParaRPr lang="lt-LT"/>
          </a:p>
        </p:txBody>
      </p:sp>
    </p:spTree>
    <p:extLst>
      <p:ext uri="{BB962C8B-B14F-4D97-AF65-F5344CB8AC3E}">
        <p14:creationId xmlns:p14="http://schemas.microsoft.com/office/powerpoint/2010/main" val="2186158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77EA0-4498-8504-E0E4-94D473F977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700D6-F7B7-C229-DF56-83E2321B0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967ED7-7DF2-6DEF-FCC9-C634D4920CB3}"/>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3B32B640-F191-F4A0-11A6-0F491BA9D29B}"/>
              </a:ext>
            </a:extLst>
          </p:cNvPr>
          <p:cNvSpPr>
            <a:spLocks noGrp="1"/>
          </p:cNvSpPr>
          <p:nvPr>
            <p:ph type="sldNum" sz="quarter" idx="5"/>
          </p:nvPr>
        </p:nvSpPr>
        <p:spPr/>
        <p:txBody>
          <a:bodyPr/>
          <a:lstStyle/>
          <a:p>
            <a:fld id="{E98BE164-3940-4860-B377-B1695AC1EEE2}" type="slidenum">
              <a:rPr lang="lt-LT" smtClean="0"/>
              <a:t>4</a:t>
            </a:fld>
            <a:endParaRPr lang="lt-LT"/>
          </a:p>
        </p:txBody>
      </p:sp>
    </p:spTree>
    <p:extLst>
      <p:ext uri="{BB962C8B-B14F-4D97-AF65-F5344CB8AC3E}">
        <p14:creationId xmlns:p14="http://schemas.microsoft.com/office/powerpoint/2010/main" val="4066191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AE21F-547A-30DE-E0AD-6487D9D3CC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AB60AE-0EB5-F2E4-9D90-59C339824A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C9430D-DE53-2F00-9977-176EA4B2E928}"/>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AB9A0156-B2C9-29EA-D25A-C954A3B00ABB}"/>
              </a:ext>
            </a:extLst>
          </p:cNvPr>
          <p:cNvSpPr>
            <a:spLocks noGrp="1"/>
          </p:cNvSpPr>
          <p:nvPr>
            <p:ph type="sldNum" sz="quarter" idx="5"/>
          </p:nvPr>
        </p:nvSpPr>
        <p:spPr/>
        <p:txBody>
          <a:bodyPr/>
          <a:lstStyle/>
          <a:p>
            <a:fld id="{E98BE164-3940-4860-B377-B1695AC1EEE2}" type="slidenum">
              <a:rPr lang="lt-LT" smtClean="0"/>
              <a:t>5</a:t>
            </a:fld>
            <a:endParaRPr lang="lt-LT"/>
          </a:p>
        </p:txBody>
      </p:sp>
    </p:spTree>
    <p:extLst>
      <p:ext uri="{BB962C8B-B14F-4D97-AF65-F5344CB8AC3E}">
        <p14:creationId xmlns:p14="http://schemas.microsoft.com/office/powerpoint/2010/main" val="3618284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48F8C-5F95-85B4-5F97-C86D1DF907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BFA1B4-B36F-C31F-8085-FB019C06A6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11D3DE-C65C-1D99-9D93-623F4FD8267D}"/>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F76A84D7-3D45-EAA8-DEB8-75D92C4B3AF8}"/>
              </a:ext>
            </a:extLst>
          </p:cNvPr>
          <p:cNvSpPr>
            <a:spLocks noGrp="1"/>
          </p:cNvSpPr>
          <p:nvPr>
            <p:ph type="sldNum" sz="quarter" idx="5"/>
          </p:nvPr>
        </p:nvSpPr>
        <p:spPr/>
        <p:txBody>
          <a:bodyPr/>
          <a:lstStyle/>
          <a:p>
            <a:fld id="{E98BE164-3940-4860-B377-B1695AC1EEE2}" type="slidenum">
              <a:rPr lang="lt-LT" smtClean="0"/>
              <a:t>6</a:t>
            </a:fld>
            <a:endParaRPr lang="lt-LT"/>
          </a:p>
        </p:txBody>
      </p:sp>
    </p:spTree>
    <p:extLst>
      <p:ext uri="{BB962C8B-B14F-4D97-AF65-F5344CB8AC3E}">
        <p14:creationId xmlns:p14="http://schemas.microsoft.com/office/powerpoint/2010/main" val="2235082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7C628-69C9-7479-1EAF-A8FF1F2155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BE76F-65C3-B74C-77F0-60F3971450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CAE31-256B-4974-A943-3573D1D5E44A}"/>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8D1AE1ED-30AD-1B16-9B8F-C136C049C31F}"/>
              </a:ext>
            </a:extLst>
          </p:cNvPr>
          <p:cNvSpPr>
            <a:spLocks noGrp="1"/>
          </p:cNvSpPr>
          <p:nvPr>
            <p:ph type="sldNum" sz="quarter" idx="5"/>
          </p:nvPr>
        </p:nvSpPr>
        <p:spPr/>
        <p:txBody>
          <a:bodyPr/>
          <a:lstStyle/>
          <a:p>
            <a:fld id="{E98BE164-3940-4860-B377-B1695AC1EEE2}" type="slidenum">
              <a:rPr lang="lt-LT" smtClean="0"/>
              <a:t>7</a:t>
            </a:fld>
            <a:endParaRPr lang="lt-LT"/>
          </a:p>
        </p:txBody>
      </p:sp>
    </p:spTree>
    <p:extLst>
      <p:ext uri="{BB962C8B-B14F-4D97-AF65-F5344CB8AC3E}">
        <p14:creationId xmlns:p14="http://schemas.microsoft.com/office/powerpoint/2010/main" val="1985722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B7A64-4533-5A32-6505-0258BA1229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06B830-9D59-307E-B254-35F78180B9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4DB3D-898A-8FA5-2E9F-7A48A022591A}"/>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4C4CD421-C2A4-5B7D-3949-6A3EFD10300F}"/>
              </a:ext>
            </a:extLst>
          </p:cNvPr>
          <p:cNvSpPr>
            <a:spLocks noGrp="1"/>
          </p:cNvSpPr>
          <p:nvPr>
            <p:ph type="sldNum" sz="quarter" idx="5"/>
          </p:nvPr>
        </p:nvSpPr>
        <p:spPr/>
        <p:txBody>
          <a:bodyPr/>
          <a:lstStyle/>
          <a:p>
            <a:fld id="{E98BE164-3940-4860-B377-B1695AC1EEE2}" type="slidenum">
              <a:rPr lang="lt-LT" smtClean="0"/>
              <a:t>9</a:t>
            </a:fld>
            <a:endParaRPr lang="lt-LT"/>
          </a:p>
        </p:txBody>
      </p:sp>
    </p:spTree>
    <p:extLst>
      <p:ext uri="{BB962C8B-B14F-4D97-AF65-F5344CB8AC3E}">
        <p14:creationId xmlns:p14="http://schemas.microsoft.com/office/powerpoint/2010/main" val="834020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2404A-2663-86E3-980E-3E96983D23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471324-FCF2-853B-C0DD-D7D82AFFC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B1839-7C96-C540-11D4-A4D5C70771FD}"/>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B70CB622-1C8B-7F08-76FF-C59DDFA53DAF}"/>
              </a:ext>
            </a:extLst>
          </p:cNvPr>
          <p:cNvSpPr>
            <a:spLocks noGrp="1"/>
          </p:cNvSpPr>
          <p:nvPr>
            <p:ph type="sldNum" sz="quarter" idx="5"/>
          </p:nvPr>
        </p:nvSpPr>
        <p:spPr/>
        <p:txBody>
          <a:bodyPr/>
          <a:lstStyle/>
          <a:p>
            <a:fld id="{E98BE164-3940-4860-B377-B1695AC1EEE2}" type="slidenum">
              <a:rPr lang="lt-LT" smtClean="0"/>
              <a:t>10</a:t>
            </a:fld>
            <a:endParaRPr lang="lt-LT"/>
          </a:p>
        </p:txBody>
      </p:sp>
    </p:spTree>
    <p:extLst>
      <p:ext uri="{BB962C8B-B14F-4D97-AF65-F5344CB8AC3E}">
        <p14:creationId xmlns:p14="http://schemas.microsoft.com/office/powerpoint/2010/main" val="1088958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FB686-76FD-2076-37AB-469F9DA534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401041-34FB-D777-92D7-CF3E7F286E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FD3944-398F-9A45-06ED-7BD219A8F53C}"/>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88224BDC-27B6-B271-FBC6-63EA0B0EBA45}"/>
              </a:ext>
            </a:extLst>
          </p:cNvPr>
          <p:cNvSpPr>
            <a:spLocks noGrp="1"/>
          </p:cNvSpPr>
          <p:nvPr>
            <p:ph type="sldNum" sz="quarter" idx="5"/>
          </p:nvPr>
        </p:nvSpPr>
        <p:spPr/>
        <p:txBody>
          <a:bodyPr/>
          <a:lstStyle/>
          <a:p>
            <a:fld id="{E98BE164-3940-4860-B377-B1695AC1EEE2}" type="slidenum">
              <a:rPr lang="lt-LT" smtClean="0"/>
              <a:t>11</a:t>
            </a:fld>
            <a:endParaRPr lang="lt-LT"/>
          </a:p>
        </p:txBody>
      </p:sp>
    </p:spTree>
    <p:extLst>
      <p:ext uri="{BB962C8B-B14F-4D97-AF65-F5344CB8AC3E}">
        <p14:creationId xmlns:p14="http://schemas.microsoft.com/office/powerpoint/2010/main" val="3468990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5ABBB-78F1-B11E-22EE-D3B688C017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B3657-2E66-74B2-425D-8C11F8783C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F71EA-2255-93FA-6084-3B815F98E399}"/>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EDF3C4A0-CC34-A4CC-9BAF-9442AC04841E}"/>
              </a:ext>
            </a:extLst>
          </p:cNvPr>
          <p:cNvSpPr>
            <a:spLocks noGrp="1"/>
          </p:cNvSpPr>
          <p:nvPr>
            <p:ph type="sldNum" sz="quarter" idx="5"/>
          </p:nvPr>
        </p:nvSpPr>
        <p:spPr/>
        <p:txBody>
          <a:bodyPr/>
          <a:lstStyle/>
          <a:p>
            <a:fld id="{E98BE164-3940-4860-B377-B1695AC1EEE2}" type="slidenum">
              <a:rPr lang="lt-LT" smtClean="0"/>
              <a:t>13</a:t>
            </a:fld>
            <a:endParaRPr lang="lt-LT"/>
          </a:p>
        </p:txBody>
      </p:sp>
    </p:spTree>
    <p:extLst>
      <p:ext uri="{BB962C8B-B14F-4D97-AF65-F5344CB8AC3E}">
        <p14:creationId xmlns:p14="http://schemas.microsoft.com/office/powerpoint/2010/main" val="34432463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4C5F4-26E3-89E9-3C66-C55C57AAC8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DDCF2-4BCE-B6BB-6E42-E6276E1238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649CF5-17B9-8C45-C1CA-788523059E5D}"/>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0DCE34D5-E884-BD07-010F-FDA8E10E8016}"/>
              </a:ext>
            </a:extLst>
          </p:cNvPr>
          <p:cNvSpPr>
            <a:spLocks noGrp="1"/>
          </p:cNvSpPr>
          <p:nvPr>
            <p:ph type="sldNum" sz="quarter" idx="5"/>
          </p:nvPr>
        </p:nvSpPr>
        <p:spPr/>
        <p:txBody>
          <a:bodyPr/>
          <a:lstStyle/>
          <a:p>
            <a:fld id="{E98BE164-3940-4860-B377-B1695AC1EEE2}" type="slidenum">
              <a:rPr lang="lt-LT" smtClean="0"/>
              <a:t>14</a:t>
            </a:fld>
            <a:endParaRPr lang="lt-LT"/>
          </a:p>
        </p:txBody>
      </p:sp>
    </p:spTree>
    <p:extLst>
      <p:ext uri="{BB962C8B-B14F-4D97-AF65-F5344CB8AC3E}">
        <p14:creationId xmlns:p14="http://schemas.microsoft.com/office/powerpoint/2010/main" val="88705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1D560-380D-5755-54C0-96487FBB7D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6EE92C-1C7B-A760-3E7D-8FB632A49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BE084C-0AEB-6BBE-169D-BF00C4896266}"/>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060A87DF-B995-E7E5-C565-6ED8B26DBBAA}"/>
              </a:ext>
            </a:extLst>
          </p:cNvPr>
          <p:cNvSpPr>
            <a:spLocks noGrp="1"/>
          </p:cNvSpPr>
          <p:nvPr>
            <p:ph type="sldNum" sz="quarter" idx="5"/>
          </p:nvPr>
        </p:nvSpPr>
        <p:spPr/>
        <p:txBody>
          <a:bodyPr/>
          <a:lstStyle/>
          <a:p>
            <a:fld id="{E98BE164-3940-4860-B377-B1695AC1EEE2}" type="slidenum">
              <a:rPr lang="lt-LT" smtClean="0"/>
              <a:t>15</a:t>
            </a:fld>
            <a:endParaRPr lang="lt-LT"/>
          </a:p>
        </p:txBody>
      </p:sp>
    </p:spTree>
    <p:extLst>
      <p:ext uri="{BB962C8B-B14F-4D97-AF65-F5344CB8AC3E}">
        <p14:creationId xmlns:p14="http://schemas.microsoft.com/office/powerpoint/2010/main" val="69712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3D904-4210-49C5-1F0F-A8C3EC835C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349D2F-CBE0-178A-149E-4D6247627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E1EEC-E288-BCA0-CE9F-34E39981DA4B}"/>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099D18AB-8004-F0E9-F2F9-DBC544380AF9}"/>
              </a:ext>
            </a:extLst>
          </p:cNvPr>
          <p:cNvSpPr>
            <a:spLocks noGrp="1"/>
          </p:cNvSpPr>
          <p:nvPr>
            <p:ph type="sldNum" sz="quarter" idx="5"/>
          </p:nvPr>
        </p:nvSpPr>
        <p:spPr/>
        <p:txBody>
          <a:bodyPr/>
          <a:lstStyle/>
          <a:p>
            <a:fld id="{E98BE164-3940-4860-B377-B1695AC1EEE2}" type="slidenum">
              <a:rPr lang="lt-LT" smtClean="0"/>
              <a:t>16</a:t>
            </a:fld>
            <a:endParaRPr lang="lt-LT"/>
          </a:p>
        </p:txBody>
      </p:sp>
    </p:spTree>
    <p:extLst>
      <p:ext uri="{BB962C8B-B14F-4D97-AF65-F5344CB8AC3E}">
        <p14:creationId xmlns:p14="http://schemas.microsoft.com/office/powerpoint/2010/main" val="1074124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580D5-E8D5-D9E7-DC08-8996CD3460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83F0C-A37C-3824-000F-8ACD7A8C30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DE5E75-7CD9-43E4-47E5-05160B7F98F8}"/>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E1853FD6-046F-E135-2A25-DBB81DD25820}"/>
              </a:ext>
            </a:extLst>
          </p:cNvPr>
          <p:cNvSpPr>
            <a:spLocks noGrp="1"/>
          </p:cNvSpPr>
          <p:nvPr>
            <p:ph type="sldNum" sz="quarter" idx="5"/>
          </p:nvPr>
        </p:nvSpPr>
        <p:spPr/>
        <p:txBody>
          <a:bodyPr/>
          <a:lstStyle/>
          <a:p>
            <a:fld id="{E98BE164-3940-4860-B377-B1695AC1EEE2}" type="slidenum">
              <a:rPr lang="lt-LT" smtClean="0"/>
              <a:t>17</a:t>
            </a:fld>
            <a:endParaRPr lang="lt-LT"/>
          </a:p>
        </p:txBody>
      </p:sp>
    </p:spTree>
    <p:extLst>
      <p:ext uri="{BB962C8B-B14F-4D97-AF65-F5344CB8AC3E}">
        <p14:creationId xmlns:p14="http://schemas.microsoft.com/office/powerpoint/2010/main" val="718966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sz="1200" b="1" dirty="0">
                <a:solidFill>
                  <a:srgbClr val="2B2A29"/>
                </a:solidFill>
                <a:latin typeface="Arial"/>
                <a:cs typeface="Arial"/>
              </a:rPr>
              <a:t>Elektroninio</a:t>
            </a:r>
            <a:r>
              <a:rPr lang="lt-LT" sz="1200" b="1" spc="-10" dirty="0">
                <a:solidFill>
                  <a:srgbClr val="2B2A29"/>
                </a:solidFill>
                <a:latin typeface="Arial"/>
                <a:cs typeface="Arial"/>
              </a:rPr>
              <a:t> </a:t>
            </a:r>
            <a:r>
              <a:rPr lang="lt-LT" sz="1200" b="1" dirty="0">
                <a:solidFill>
                  <a:srgbClr val="2B2A29"/>
                </a:solidFill>
                <a:latin typeface="Arial"/>
                <a:cs typeface="Arial"/>
              </a:rPr>
              <a:t>pristatymo</a:t>
            </a:r>
            <a:r>
              <a:rPr lang="lt-LT" sz="1200" b="1" spc="-10" dirty="0">
                <a:solidFill>
                  <a:srgbClr val="2B2A29"/>
                </a:solidFill>
                <a:latin typeface="Arial"/>
                <a:cs typeface="Arial"/>
              </a:rPr>
              <a:t> </a:t>
            </a:r>
            <a:r>
              <a:rPr lang="lt-LT" sz="1200" b="1" dirty="0">
                <a:solidFill>
                  <a:srgbClr val="2B2A29"/>
                </a:solidFill>
                <a:latin typeface="Arial"/>
                <a:cs typeface="Arial"/>
              </a:rPr>
              <a:t>baigiamoji</a:t>
            </a:r>
            <a:r>
              <a:rPr lang="lt-LT" sz="1200" b="1" spc="-10" dirty="0">
                <a:solidFill>
                  <a:srgbClr val="2B2A29"/>
                </a:solidFill>
                <a:latin typeface="Arial"/>
                <a:cs typeface="Arial"/>
              </a:rPr>
              <a:t> </a:t>
            </a:r>
            <a:r>
              <a:rPr lang="lt-LT" sz="1200" b="1" dirty="0">
                <a:solidFill>
                  <a:srgbClr val="2B2A29"/>
                </a:solidFill>
                <a:latin typeface="Arial"/>
                <a:cs typeface="Arial"/>
              </a:rPr>
              <a:t>skaidrė</a:t>
            </a:r>
            <a:r>
              <a:rPr lang="lt-LT" sz="1200" b="1" spc="-5" dirty="0">
                <a:solidFill>
                  <a:srgbClr val="2B2A29"/>
                </a:solidFill>
                <a:latin typeface="Arial"/>
                <a:cs typeface="Arial"/>
              </a:rPr>
              <a:t> </a:t>
            </a:r>
            <a:r>
              <a:rPr lang="lt-LT" sz="1200" b="1" dirty="0">
                <a:solidFill>
                  <a:srgbClr val="2B2A29"/>
                </a:solidFill>
                <a:latin typeface="Arial"/>
                <a:cs typeface="Arial"/>
              </a:rPr>
              <a:t>su</a:t>
            </a:r>
            <a:r>
              <a:rPr lang="lt-LT" sz="1200" b="1" spc="-10" dirty="0">
                <a:solidFill>
                  <a:srgbClr val="2B2A29"/>
                </a:solidFill>
                <a:latin typeface="Arial"/>
                <a:cs typeface="Arial"/>
              </a:rPr>
              <a:t> adresu. </a:t>
            </a:r>
            <a:r>
              <a:rPr lang="lt-LT" sz="1200" dirty="0">
                <a:solidFill>
                  <a:srgbClr val="2B2A29"/>
                </a:solidFill>
                <a:latin typeface="Arial"/>
                <a:cs typeface="Arial"/>
              </a:rPr>
              <a:t>Naudojamas</a:t>
            </a:r>
            <a:r>
              <a:rPr lang="lt-LT" sz="1200" spc="-30" dirty="0">
                <a:solidFill>
                  <a:srgbClr val="2B2A29"/>
                </a:solidFill>
                <a:latin typeface="Arial"/>
                <a:cs typeface="Arial"/>
              </a:rPr>
              <a:t> </a:t>
            </a:r>
            <a:r>
              <a:rPr lang="lt-LT" sz="1200" dirty="0">
                <a:solidFill>
                  <a:srgbClr val="2B2A29"/>
                </a:solidFill>
                <a:latin typeface="Arial"/>
                <a:cs typeface="Arial"/>
              </a:rPr>
              <a:t>pavyzdinis</a:t>
            </a:r>
            <a:r>
              <a:rPr lang="lt-LT" sz="1200" spc="-30" dirty="0">
                <a:solidFill>
                  <a:srgbClr val="2B2A29"/>
                </a:solidFill>
                <a:latin typeface="Arial"/>
                <a:cs typeface="Arial"/>
              </a:rPr>
              <a:t> </a:t>
            </a:r>
            <a:r>
              <a:rPr lang="lt-LT" sz="1200" spc="-10" dirty="0">
                <a:solidFill>
                  <a:srgbClr val="2B2A29"/>
                </a:solidFill>
                <a:latin typeface="Arial"/>
                <a:cs typeface="Arial"/>
              </a:rPr>
              <a:t>šablonas.</a:t>
            </a:r>
            <a:endParaRPr lang="lt-LT" dirty="0"/>
          </a:p>
        </p:txBody>
      </p:sp>
      <p:sp>
        <p:nvSpPr>
          <p:cNvPr id="4" name="Slide Number Placeholder 3"/>
          <p:cNvSpPr>
            <a:spLocks noGrp="1"/>
          </p:cNvSpPr>
          <p:nvPr>
            <p:ph type="sldNum" sz="quarter" idx="5"/>
          </p:nvPr>
        </p:nvSpPr>
        <p:spPr/>
        <p:txBody>
          <a:bodyPr/>
          <a:lstStyle/>
          <a:p>
            <a:fld id="{E98BE164-3940-4860-B377-B1695AC1EEE2}" type="slidenum">
              <a:rPr lang="lt-LT" smtClean="0"/>
              <a:t>20</a:t>
            </a:fld>
            <a:endParaRPr lang="lt-LT"/>
          </a:p>
        </p:txBody>
      </p:sp>
    </p:spTree>
    <p:extLst>
      <p:ext uri="{BB962C8B-B14F-4D97-AF65-F5344CB8AC3E}">
        <p14:creationId xmlns:p14="http://schemas.microsoft.com/office/powerpoint/2010/main" val="3775897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175A-AB6A-F831-768C-96064CA19D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A9C6AD7C-76F8-A29A-15A4-58C6A38642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AF243F23-CA2C-E578-12B8-46DC9BFE4FD5}"/>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5" name="Footer Placeholder 4">
            <a:extLst>
              <a:ext uri="{FF2B5EF4-FFF2-40B4-BE49-F238E27FC236}">
                <a16:creationId xmlns:a16="http://schemas.microsoft.com/office/drawing/2014/main" id="{53751B76-8F2B-3806-4594-BAFE28F398C8}"/>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13C155B2-8053-019D-B99F-8104681ED3C9}"/>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1851854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4C6DE-8DED-A1F6-4103-97AB39B2BD7C}"/>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C37E1830-C9DE-F8F7-0FA2-9F1B0A8FDF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4C8CAC49-96B7-F686-904F-76B92C54C323}"/>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5" name="Footer Placeholder 4">
            <a:extLst>
              <a:ext uri="{FF2B5EF4-FFF2-40B4-BE49-F238E27FC236}">
                <a16:creationId xmlns:a16="http://schemas.microsoft.com/office/drawing/2014/main" id="{A4F79D81-4DC7-562A-48D4-50BF03A2653B}"/>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C915EC7A-86A1-4260-128E-933D4697ACA5}"/>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3004518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DB487-2626-D6BF-7C4F-D683602EDC6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5C523DE6-DA5A-FA7A-AFA7-C4A1E8A6C1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1D2E1E-A674-0BF0-348D-6B09E85361E5}"/>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5" name="Footer Placeholder 4">
            <a:extLst>
              <a:ext uri="{FF2B5EF4-FFF2-40B4-BE49-F238E27FC236}">
                <a16:creationId xmlns:a16="http://schemas.microsoft.com/office/drawing/2014/main" id="{753923F7-8304-4C56-580F-B8F9F345F92D}"/>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757CB93A-2AEC-D296-DA9B-086626F2A451}"/>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330083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58977-2E78-EA51-D658-3C812083C82E}"/>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875E108E-72C0-ABE5-08EA-E11FA49106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29484DEF-C752-05ED-2491-7C918C24EA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FC3CE34D-302E-652F-DD6A-4CC1B75EA540}"/>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6" name="Footer Placeholder 5">
            <a:extLst>
              <a:ext uri="{FF2B5EF4-FFF2-40B4-BE49-F238E27FC236}">
                <a16:creationId xmlns:a16="http://schemas.microsoft.com/office/drawing/2014/main" id="{EF53CBF1-E0AA-2428-1598-82C530AC4037}"/>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ECCD70BA-A610-1605-2A4B-301F9702729C}"/>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269431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CB9B0-D8A6-0027-7761-DDB4FD13BBAA}"/>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C59C51B2-DE08-E21E-1732-B426ADABCB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41A6ED-3880-7CAD-C3C6-C2E26ADE54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9EEDDE41-1744-99AC-8379-4611550A55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F43481-BCBF-D3A8-AD9B-FFC34009B8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3B18FE3F-184A-42AF-AFAA-6DB67416A2F3}"/>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8" name="Footer Placeholder 7">
            <a:extLst>
              <a:ext uri="{FF2B5EF4-FFF2-40B4-BE49-F238E27FC236}">
                <a16:creationId xmlns:a16="http://schemas.microsoft.com/office/drawing/2014/main" id="{97486DE7-1A73-B781-BCC1-179480AB7473}"/>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785EA030-012C-5431-D47B-580C43369F62}"/>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277787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38C66-20F8-53D7-BD66-324BD99EC579}"/>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7ADA3A7A-66DC-66E4-E91E-51943A3E1DDC}"/>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4" name="Footer Placeholder 3">
            <a:extLst>
              <a:ext uri="{FF2B5EF4-FFF2-40B4-BE49-F238E27FC236}">
                <a16:creationId xmlns:a16="http://schemas.microsoft.com/office/drawing/2014/main" id="{DFAC6EB1-3E34-8C81-BC4D-004DE7A38741}"/>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F8F50291-7E30-5959-7261-DE4BE64F6FC5}"/>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3794639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83ED2A-D3EF-CB69-494B-FE67994522A6}"/>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3" name="Footer Placeholder 2">
            <a:extLst>
              <a:ext uri="{FF2B5EF4-FFF2-40B4-BE49-F238E27FC236}">
                <a16:creationId xmlns:a16="http://schemas.microsoft.com/office/drawing/2014/main" id="{FC241CE2-0509-C2BB-73BE-E69086ED32D9}"/>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891DCECA-C1D5-0864-374C-B5432A031AA1}"/>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2321860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E9623-6D2E-025A-0E85-69BEB128E7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5DF8508E-E375-E453-A76B-7B0FA849A5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0651EB5D-1306-518A-A179-F2F28F1DEC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85367E-AE0A-4214-9BF7-575FBEE85F76}"/>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6" name="Footer Placeholder 5">
            <a:extLst>
              <a:ext uri="{FF2B5EF4-FFF2-40B4-BE49-F238E27FC236}">
                <a16:creationId xmlns:a16="http://schemas.microsoft.com/office/drawing/2014/main" id="{09BEADD8-51F6-8B25-933D-D0CDB7BB0C48}"/>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302C9CDC-49B3-9EB1-40DD-416D851E25CD}"/>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2494116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FC2EF-BD74-2AC4-82CF-2FE221518C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B931FB29-2763-B0E9-DDB5-39D9BA08B2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C22A5987-ED7F-FCC1-6B96-CCA2070208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5DA217-7CCA-DE6A-77BC-475F94E7027F}"/>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6" name="Footer Placeholder 5">
            <a:extLst>
              <a:ext uri="{FF2B5EF4-FFF2-40B4-BE49-F238E27FC236}">
                <a16:creationId xmlns:a16="http://schemas.microsoft.com/office/drawing/2014/main" id="{690CDA7F-8BFA-7E48-17DB-97F213C22D10}"/>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D83F1F5C-8A01-0B4F-A110-DC6291110B65}"/>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648059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E7FB9-72CE-6F11-70C8-2504E362FCA9}"/>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F3E432D0-D863-DCF9-A162-1EE1BA6F0A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0280FFEE-FD20-3B5C-1D69-3E9D2A20A7EC}"/>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5" name="Footer Placeholder 4">
            <a:extLst>
              <a:ext uri="{FF2B5EF4-FFF2-40B4-BE49-F238E27FC236}">
                <a16:creationId xmlns:a16="http://schemas.microsoft.com/office/drawing/2014/main" id="{00C16757-9A97-D248-AC3A-3139043AD9EA}"/>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21DC7FCC-4F06-E66E-48C2-B2DC86BC13D7}"/>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1553870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1C7BA0-DA14-20D1-1FBB-E5970C412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30A60963-3415-3890-3B74-875F8F4F2D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44E14096-1C69-B3B8-2EEF-9DE6CBE14734}"/>
              </a:ext>
            </a:extLst>
          </p:cNvPr>
          <p:cNvSpPr>
            <a:spLocks noGrp="1"/>
          </p:cNvSpPr>
          <p:nvPr>
            <p:ph type="dt" sz="half" idx="10"/>
          </p:nvPr>
        </p:nvSpPr>
        <p:spPr/>
        <p:txBody>
          <a:bodyPr/>
          <a:lstStyle/>
          <a:p>
            <a:fld id="{76C17AFD-923E-4CFF-8381-D0852A6EA026}" type="datetimeFigureOut">
              <a:rPr lang="lt-LT" smtClean="0"/>
              <a:t>2026-10-02</a:t>
            </a:fld>
            <a:endParaRPr lang="lt-LT"/>
          </a:p>
        </p:txBody>
      </p:sp>
      <p:sp>
        <p:nvSpPr>
          <p:cNvPr id="5" name="Footer Placeholder 4">
            <a:extLst>
              <a:ext uri="{FF2B5EF4-FFF2-40B4-BE49-F238E27FC236}">
                <a16:creationId xmlns:a16="http://schemas.microsoft.com/office/drawing/2014/main" id="{BAB6C72A-1181-D722-863A-E39BACF8E3D2}"/>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CC0F9316-B70F-EBDD-DE9E-A12D6D5B1025}"/>
              </a:ext>
            </a:extLst>
          </p:cNvPr>
          <p:cNvSpPr>
            <a:spLocks noGrp="1"/>
          </p:cNvSpPr>
          <p:nvPr>
            <p:ph type="sldNum" sz="quarter" idx="12"/>
          </p:nvPr>
        </p:nvSpPr>
        <p:spPr/>
        <p:txBody>
          <a:bodyPr/>
          <a:lstStyle/>
          <a:p>
            <a:fld id="{A1A175DB-2FAB-4D22-B139-FB12971062FE}" type="slidenum">
              <a:rPr lang="lt-LT" smtClean="0"/>
              <a:t>‹#›</a:t>
            </a:fld>
            <a:endParaRPr lang="lt-LT"/>
          </a:p>
        </p:txBody>
      </p:sp>
    </p:spTree>
    <p:extLst>
      <p:ext uri="{BB962C8B-B14F-4D97-AF65-F5344CB8AC3E}">
        <p14:creationId xmlns:p14="http://schemas.microsoft.com/office/powerpoint/2010/main" val="4192626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623DBB-805C-655F-54D0-17F24602BD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267514E5-3C2B-4D32-8ADC-DC405EC807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7CFF051B-99CE-CDE5-794B-08A37816BA3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C17AFD-923E-4CFF-8381-D0852A6EA026}" type="datetimeFigureOut">
              <a:rPr lang="lt-LT" smtClean="0"/>
              <a:t>2026-10-02</a:t>
            </a:fld>
            <a:endParaRPr lang="lt-LT"/>
          </a:p>
        </p:txBody>
      </p:sp>
      <p:sp>
        <p:nvSpPr>
          <p:cNvPr id="5" name="Footer Placeholder 4">
            <a:extLst>
              <a:ext uri="{FF2B5EF4-FFF2-40B4-BE49-F238E27FC236}">
                <a16:creationId xmlns:a16="http://schemas.microsoft.com/office/drawing/2014/main" id="{23DD4A03-8F56-FDE9-2351-F9C0E0F00E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9B907304-8827-73A0-3BCF-6E03B2B92F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175DB-2FAB-4D22-B139-FB12971062FE}" type="slidenum">
              <a:rPr lang="lt-LT" smtClean="0"/>
              <a:t>‹#›</a:t>
            </a:fld>
            <a:endParaRPr lang="lt-LT"/>
          </a:p>
        </p:txBody>
      </p:sp>
    </p:spTree>
    <p:extLst>
      <p:ext uri="{BB962C8B-B14F-4D97-AF65-F5344CB8AC3E}">
        <p14:creationId xmlns:p14="http://schemas.microsoft.com/office/powerpoint/2010/main" val="1099153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B499496-5E53-6447-592C-C4B792FF7724}"/>
              </a:ext>
            </a:extLst>
          </p:cNvPr>
          <p:cNvPicPr>
            <a:picLocks noChangeAspect="1"/>
          </p:cNvPicPr>
          <p:nvPr/>
        </p:nvPicPr>
        <p:blipFill>
          <a:blip r:embed="rId3"/>
          <a:stretch>
            <a:fillRect/>
          </a:stretch>
        </p:blipFill>
        <p:spPr>
          <a:xfrm>
            <a:off x="0" y="-10634"/>
            <a:ext cx="12192000" cy="6868633"/>
          </a:xfrm>
          <a:prstGeom prst="rect">
            <a:avLst/>
          </a:prstGeom>
        </p:spPr>
      </p:pic>
      <p:pic>
        <p:nvPicPr>
          <p:cNvPr id="13" name="Picture 12" descr="Logo&#10;&#10;Description automatically generated">
            <a:extLst>
              <a:ext uri="{FF2B5EF4-FFF2-40B4-BE49-F238E27FC236}">
                <a16:creationId xmlns:a16="http://schemas.microsoft.com/office/drawing/2014/main" id="{B86BEA5B-A564-C086-062A-9EAF050F86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27522" y="1143298"/>
            <a:ext cx="4536956" cy="4560767"/>
          </a:xfrm>
          <a:prstGeom prst="rect">
            <a:avLst/>
          </a:prstGeom>
        </p:spPr>
      </p:pic>
    </p:spTree>
    <p:extLst>
      <p:ext uri="{BB962C8B-B14F-4D97-AF65-F5344CB8AC3E}">
        <p14:creationId xmlns:p14="http://schemas.microsoft.com/office/powerpoint/2010/main" val="4175743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13">
            <a:extLst>
              <a:ext uri="{FF2B5EF4-FFF2-40B4-BE49-F238E27FC236}">
                <a16:creationId xmlns:a16="http://schemas.microsoft.com/office/drawing/2014/main" id="{9AEB8E61-1BC1-BCEA-B9A2-E1D578BD7E25}"/>
              </a:ext>
            </a:extLst>
          </p:cNvPr>
          <p:cNvSpPr txBox="1"/>
          <p:nvPr/>
        </p:nvSpPr>
        <p:spPr>
          <a:xfrm>
            <a:off x="206624" y="1861347"/>
            <a:ext cx="11811007" cy="1860766"/>
          </a:xfrm>
          <a:prstGeom prst="rect">
            <a:avLst/>
          </a:prstGeom>
        </p:spPr>
        <p:txBody>
          <a:bodyPr vert="horz" wrap="square" lIns="0" tIns="13970" rIns="0" bIns="0" rtlCol="0">
            <a:spAutoFit/>
          </a:bodyPr>
          <a:lstStyle/>
          <a:p>
            <a:pPr marL="12700" algn="ctr">
              <a:spcBef>
                <a:spcPts val="110"/>
              </a:spcBef>
            </a:pPr>
            <a:r>
              <a:rPr lang="lt-LT" sz="4000" b="1" dirty="0">
                <a:effectLst/>
                <a:latin typeface="Arial" panose="020B0604020202020204" pitchFamily="34" charset="0"/>
                <a:ea typeface="Calibri" panose="020F0502020204030204" pitchFamily="34" charset="0"/>
                <a:cs typeface="Arial" panose="020B0604020202020204" pitchFamily="34" charset="0"/>
              </a:rPr>
              <a:t>NUOTOLINĖ PREKYBA</a:t>
            </a:r>
            <a:br>
              <a:rPr lang="lt-LT" sz="4000" b="1" dirty="0">
                <a:effectLst/>
                <a:latin typeface="Arial" panose="020B0604020202020204" pitchFamily="34" charset="0"/>
                <a:ea typeface="Calibri" panose="020F0502020204030204" pitchFamily="34" charset="0"/>
                <a:cs typeface="Arial" panose="020B0604020202020204" pitchFamily="34" charset="0"/>
              </a:rPr>
            </a:br>
            <a:r>
              <a:rPr lang="lt-LT" sz="4000" b="1" dirty="0">
                <a:effectLst/>
                <a:latin typeface="Arial" panose="020B0604020202020204" pitchFamily="34" charset="0"/>
                <a:ea typeface="Calibri" panose="020F0502020204030204" pitchFamily="34" charset="0"/>
                <a:cs typeface="Arial" panose="020B0604020202020204" pitchFamily="34" charset="0"/>
              </a:rPr>
              <a:t>(PRODUKTO IDENTIFIKATORIUS, DEKLARANTAS, KLAIDOS)</a:t>
            </a:r>
            <a:endParaRPr lang="lt-LT" sz="4000" b="1" dirty="0">
              <a:solidFill>
                <a:srgbClr val="2B2A29"/>
              </a:solidFill>
              <a:latin typeface="Arial" panose="020B0604020202020204" pitchFamily="34" charset="0"/>
              <a:cs typeface="Arial" panose="020B0604020202020204" pitchFamily="34" charset="0"/>
            </a:endParaRPr>
          </a:p>
        </p:txBody>
      </p:sp>
      <p:sp>
        <p:nvSpPr>
          <p:cNvPr id="4" name="object 13">
            <a:extLst>
              <a:ext uri="{FF2B5EF4-FFF2-40B4-BE49-F238E27FC236}">
                <a16:creationId xmlns:a16="http://schemas.microsoft.com/office/drawing/2014/main" id="{B3C8FCE2-8AEE-F29D-1B8B-A1A10ABB33E4}"/>
              </a:ext>
            </a:extLst>
          </p:cNvPr>
          <p:cNvSpPr txBox="1"/>
          <p:nvPr/>
        </p:nvSpPr>
        <p:spPr>
          <a:xfrm>
            <a:off x="15231" y="4334668"/>
            <a:ext cx="12193795" cy="1517082"/>
          </a:xfrm>
          <a:prstGeom prst="rect">
            <a:avLst/>
          </a:prstGeom>
        </p:spPr>
        <p:txBody>
          <a:bodyPr vert="horz" wrap="square" lIns="0" tIns="13970" rIns="0" bIns="0" rtlCol="0">
            <a:spAutoFit/>
          </a:bodyPr>
          <a:lstStyle/>
          <a:p>
            <a:pPr marL="12700" algn="ctr">
              <a:spcBef>
                <a:spcPts val="110"/>
              </a:spcBef>
            </a:pPr>
            <a:r>
              <a:rPr lang="lt-LT" sz="3200" dirty="0">
                <a:solidFill>
                  <a:srgbClr val="2B2A29"/>
                </a:solidFill>
                <a:latin typeface="Arial"/>
                <a:cs typeface="Arial"/>
              </a:rPr>
              <a:t>Rūta Petkevičiūtė,</a:t>
            </a:r>
          </a:p>
          <a:p>
            <a:pPr marL="12700" algn="ctr">
              <a:spcBef>
                <a:spcPts val="110"/>
              </a:spcBef>
            </a:pPr>
            <a:r>
              <a:rPr lang="lt-LT" sz="3200" dirty="0">
                <a:solidFill>
                  <a:srgbClr val="2B2A29"/>
                </a:solidFill>
                <a:latin typeface="Arial"/>
                <a:cs typeface="Arial"/>
              </a:rPr>
              <a:t>Muitų politikos skyriaus vyriausioji specialistė,</a:t>
            </a:r>
          </a:p>
          <a:p>
            <a:pPr marL="12700" algn="ctr">
              <a:spcBef>
                <a:spcPts val="110"/>
              </a:spcBef>
            </a:pPr>
            <a:r>
              <a:rPr lang="lt-LT" sz="3200" spc="-10" dirty="0">
                <a:solidFill>
                  <a:srgbClr val="2B2A29"/>
                </a:solidFill>
                <a:latin typeface="Arial"/>
                <a:cs typeface="Arial"/>
              </a:rPr>
              <a:t>Muitinės departamentas</a:t>
            </a:r>
            <a:r>
              <a:rPr lang="lt-LT" sz="3200" spc="-55" dirty="0">
                <a:solidFill>
                  <a:srgbClr val="2B2A29"/>
                </a:solidFill>
                <a:latin typeface="Arial"/>
                <a:cs typeface="Arial"/>
              </a:rPr>
              <a:t> </a:t>
            </a:r>
            <a:endParaRPr lang="lt-LT" sz="3200" dirty="0">
              <a:solidFill>
                <a:srgbClr val="2B2A29"/>
              </a:solidFill>
              <a:latin typeface="Arial"/>
              <a:cs typeface="Arial"/>
            </a:endParaRPr>
          </a:p>
        </p:txBody>
      </p:sp>
      <p:sp>
        <p:nvSpPr>
          <p:cNvPr id="5" name="object 13">
            <a:extLst>
              <a:ext uri="{FF2B5EF4-FFF2-40B4-BE49-F238E27FC236}">
                <a16:creationId xmlns:a16="http://schemas.microsoft.com/office/drawing/2014/main" id="{1B22C98D-B981-7093-ED6B-F6486F5E8926}"/>
              </a:ext>
            </a:extLst>
          </p:cNvPr>
          <p:cNvSpPr txBox="1"/>
          <p:nvPr/>
        </p:nvSpPr>
        <p:spPr>
          <a:xfrm>
            <a:off x="0" y="6071228"/>
            <a:ext cx="12184912" cy="444994"/>
          </a:xfrm>
          <a:prstGeom prst="rect">
            <a:avLst/>
          </a:prstGeom>
        </p:spPr>
        <p:txBody>
          <a:bodyPr vert="horz" wrap="square" lIns="0" tIns="13970" rIns="0" bIns="0" rtlCol="0">
            <a:spAutoFit/>
          </a:bodyPr>
          <a:lstStyle/>
          <a:p>
            <a:pPr marL="12700" algn="ctr">
              <a:spcBef>
                <a:spcPts val="110"/>
              </a:spcBef>
            </a:pPr>
            <a:r>
              <a:rPr lang="lt-LT" sz="2800" dirty="0">
                <a:solidFill>
                  <a:srgbClr val="2B2A29"/>
                </a:solidFill>
                <a:latin typeface="Arial"/>
                <a:cs typeface="Arial"/>
              </a:rPr>
              <a:t>2026 m. rugsėjo 29 d.</a:t>
            </a:r>
          </a:p>
        </p:txBody>
      </p:sp>
      <p:pic>
        <p:nvPicPr>
          <p:cNvPr id="9" name="Picture 8">
            <a:extLst>
              <a:ext uri="{FF2B5EF4-FFF2-40B4-BE49-F238E27FC236}">
                <a16:creationId xmlns:a16="http://schemas.microsoft.com/office/drawing/2014/main" id="{C2990A21-3FA7-B3DE-9330-42017C528488}"/>
              </a:ext>
            </a:extLst>
          </p:cNvPr>
          <p:cNvPicPr>
            <a:picLocks noChangeAspect="1"/>
          </p:cNvPicPr>
          <p:nvPr/>
        </p:nvPicPr>
        <p:blipFill>
          <a:blip r:embed="rId3"/>
          <a:stretch>
            <a:fillRect/>
          </a:stretch>
        </p:blipFill>
        <p:spPr>
          <a:xfrm>
            <a:off x="0" y="3532"/>
            <a:ext cx="12191262" cy="133158"/>
          </a:xfrm>
          <a:prstGeom prst="rect">
            <a:avLst/>
          </a:prstGeom>
        </p:spPr>
      </p:pic>
      <p:pic>
        <p:nvPicPr>
          <p:cNvPr id="10" name="Picture 9" descr="Logo&#10;&#10;Description automatically generated">
            <a:extLst>
              <a:ext uri="{FF2B5EF4-FFF2-40B4-BE49-F238E27FC236}">
                <a16:creationId xmlns:a16="http://schemas.microsoft.com/office/drawing/2014/main" id="{CC789228-D23F-8223-4C75-F543DE843B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33188" y="94241"/>
            <a:ext cx="1757880" cy="1767106"/>
          </a:xfrm>
          <a:prstGeom prst="rect">
            <a:avLst/>
          </a:prstGeom>
        </p:spPr>
      </p:pic>
    </p:spTree>
    <p:extLst>
      <p:ext uri="{BB962C8B-B14F-4D97-AF65-F5344CB8AC3E}">
        <p14:creationId xmlns:p14="http://schemas.microsoft.com/office/powerpoint/2010/main" val="3787871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FF81F8D5-515A-45DC-B296-30AB11F2C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5046562-4F55-8528-5DCC-7AC6F571AFFF}"/>
              </a:ext>
            </a:extLst>
          </p:cNvPr>
          <p:cNvSpPr>
            <a:spLocks noGrp="1"/>
          </p:cNvSpPr>
          <p:nvPr>
            <p:ph idx="1"/>
          </p:nvPr>
        </p:nvSpPr>
        <p:spPr>
          <a:xfrm>
            <a:off x="587988" y="2620641"/>
            <a:ext cx="5837750" cy="3023702"/>
          </a:xfrm>
        </p:spPr>
        <p:txBody>
          <a:bodyPr anchor="ctr">
            <a:normAutofit/>
          </a:bodyPr>
          <a:lstStyle/>
          <a:p>
            <a:pPr marL="0" indent="0">
              <a:buNone/>
            </a:pPr>
            <a:r>
              <a:rPr lang="lt-LT" altLang="lt-LT" sz="6000" b="1" dirty="0">
                <a:latin typeface="Times New Roman" panose="02020603050405020304" pitchFamily="18" charset="0"/>
                <a:cs typeface="Times New Roman" panose="02020603050405020304" pitchFamily="18" charset="0"/>
              </a:rPr>
              <a:t>NUOTOLINĖ PREKYBA</a:t>
            </a:r>
            <a:endParaRPr lang="lt-LT" sz="6000" b="1" dirty="0">
              <a:latin typeface="Times New Roman" panose="02020603050405020304" pitchFamily="18" charset="0"/>
              <a:cs typeface="Times New Roman" panose="02020603050405020304" pitchFamily="18" charset="0"/>
            </a:endParaRPr>
          </a:p>
        </p:txBody>
      </p:sp>
      <p:sp>
        <p:nvSpPr>
          <p:cNvPr id="65" name="Rectangle 6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88B90F5-1131-29F7-CF50-36C6DCAFC663}"/>
              </a:ext>
            </a:extLst>
          </p:cNvPr>
          <p:cNvPicPr>
            <a:picLocks noChangeAspect="1"/>
          </p:cNvPicPr>
          <p:nvPr/>
        </p:nvPicPr>
        <p:blipFill>
          <a:blip r:embed="rId3"/>
          <a:stretch>
            <a:fillRect/>
          </a:stretch>
        </p:blipFill>
        <p:spPr>
          <a:xfrm>
            <a:off x="5333999" y="162560"/>
            <a:ext cx="6858000" cy="6858000"/>
          </a:xfrm>
          <a:prstGeom prst="rect">
            <a:avLst/>
          </a:prstGeom>
        </p:spPr>
      </p:pic>
    </p:spTree>
    <p:extLst>
      <p:ext uri="{BB962C8B-B14F-4D97-AF65-F5344CB8AC3E}">
        <p14:creationId xmlns:p14="http://schemas.microsoft.com/office/powerpoint/2010/main" val="1486859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849B7-84E8-3D30-7884-0556859D2750}"/>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CDE1CFB8-368A-0324-D5BC-9B157CFA9795}"/>
              </a:ext>
            </a:extLst>
          </p:cNvPr>
          <p:cNvSpPr>
            <a:spLocks noGrp="1" noChangeArrowheads="1"/>
          </p:cNvSpPr>
          <p:nvPr>
            <p:ph type="title"/>
          </p:nvPr>
        </p:nvSpPr>
        <p:spPr>
          <a:xfrm>
            <a:off x="1127760" y="365125"/>
            <a:ext cx="10226040" cy="801371"/>
          </a:xfrm>
        </p:spPr>
        <p:txBody>
          <a:bodyPr/>
          <a:lstStyle/>
          <a:p>
            <a:pPr algn="ctr" eaLnBrk="1" hangingPunct="1">
              <a:defRPr/>
            </a:pPr>
            <a:r>
              <a:rPr lang="lt-LT" altLang="lt-LT" b="1" dirty="0">
                <a:latin typeface="Arial Black" panose="020B0A04020102020204" pitchFamily="34" charset="0"/>
                <a:cs typeface="Arial" panose="020B0604020202020204" pitchFamily="34" charset="0"/>
              </a:rPr>
              <a:t>APIBRĖŽTIS</a:t>
            </a:r>
          </a:p>
        </p:txBody>
      </p:sp>
      <p:sp>
        <p:nvSpPr>
          <p:cNvPr id="3075" name="Rectangle 3">
            <a:extLst>
              <a:ext uri="{FF2B5EF4-FFF2-40B4-BE49-F238E27FC236}">
                <a16:creationId xmlns:a16="http://schemas.microsoft.com/office/drawing/2014/main" id="{E8869FA9-9045-F5C7-F0D0-7783CA4AE087}"/>
              </a:ext>
            </a:extLst>
          </p:cNvPr>
          <p:cNvSpPr>
            <a:spLocks noGrp="1" noChangeArrowheads="1"/>
          </p:cNvSpPr>
          <p:nvPr>
            <p:ph type="body" idx="1"/>
          </p:nvPr>
        </p:nvSpPr>
        <p:spPr>
          <a:xfrm>
            <a:off x="965200" y="1991360"/>
            <a:ext cx="9824721" cy="4209126"/>
          </a:xfrm>
        </p:spPr>
        <p:txBody>
          <a:bodyPr>
            <a:noAutofit/>
          </a:bodyPr>
          <a:lstStyle/>
          <a:p>
            <a:pPr marL="0" indent="0" algn="just">
              <a:buNone/>
            </a:pPr>
            <a:r>
              <a:rPr lang="lt-LT" sz="3600" b="1" dirty="0">
                <a:latin typeface="Times New Roman" panose="02020603050405020304" pitchFamily="18" charset="0"/>
                <a:cs typeface="Times New Roman" panose="02020603050405020304" pitchFamily="18" charset="0"/>
              </a:rPr>
              <a:t>Nuotolinė prekyba</a:t>
            </a:r>
            <a:r>
              <a:rPr lang="lt-LT" sz="3600" dirty="0">
                <a:latin typeface="Times New Roman" panose="02020603050405020304" pitchFamily="18" charset="0"/>
                <a:cs typeface="Times New Roman" panose="02020603050405020304" pitchFamily="18" charset="0"/>
              </a:rPr>
              <a:t> – nuotolinė prekyba prekėmis, kurios importuojamos iš trečiųjų valstybių ar trečiųjų teritorijų, kaip apibrėžta Direktyvos 2006/112/EB 14 straipsnio 4 dalies 2 punkte (Europos Parlamento ir Tarybos reglamento (ES) 2026/2108 5 straipsnio 4 punktas)</a:t>
            </a:r>
          </a:p>
          <a:p>
            <a:pPr marL="0" indent="0">
              <a:buNone/>
            </a:pPr>
            <a:endParaRPr lang="lt-LT" sz="3200" dirty="0">
              <a:latin typeface="Times New Roman" panose="02020603050405020304" pitchFamily="18" charset="0"/>
              <a:cs typeface="Times New Roman" panose="02020603050405020304" pitchFamily="18" charset="0"/>
            </a:endParaRPr>
          </a:p>
          <a:p>
            <a:pPr marL="0" indent="0">
              <a:buNone/>
            </a:pPr>
            <a:endParaRPr lang="lt-LT" sz="3200" dirty="0">
              <a:latin typeface="Times New Roman" panose="02020603050405020304" pitchFamily="18" charset="0"/>
              <a:cs typeface="Times New Roman" panose="02020603050405020304" pitchFamily="18" charset="0"/>
            </a:endParaRPr>
          </a:p>
          <a:p>
            <a:pPr marL="0" indent="0" algn="just">
              <a:buNone/>
              <a:defRPr/>
            </a:pPr>
            <a:endParaRPr lang="lt-LT" altLang="lt-LT" dirty="0">
              <a:solidFill>
                <a:srgbClr val="38572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0123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25543-FDA7-D777-79D2-53C582C72743}"/>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9C241F58-5715-5131-15E7-106F2C91DD99}"/>
              </a:ext>
            </a:extLst>
          </p:cNvPr>
          <p:cNvSpPr>
            <a:spLocks noGrp="1" noChangeArrowheads="1"/>
          </p:cNvSpPr>
          <p:nvPr>
            <p:ph type="title"/>
          </p:nvPr>
        </p:nvSpPr>
        <p:spPr>
          <a:xfrm>
            <a:off x="1066800" y="385445"/>
            <a:ext cx="10226040" cy="801371"/>
          </a:xfrm>
        </p:spPr>
        <p:txBody>
          <a:bodyPr>
            <a:normAutofit/>
          </a:bodyPr>
          <a:lstStyle/>
          <a:p>
            <a:pPr algn="ctr" eaLnBrk="1" hangingPunct="1">
              <a:defRPr/>
            </a:pPr>
            <a:r>
              <a:rPr lang="lt-LT" altLang="lt-LT" sz="3600" b="1" dirty="0">
                <a:latin typeface="Times New Roman" panose="02020603050405020304" pitchFamily="18" charset="0"/>
                <a:cs typeface="Times New Roman" panose="02020603050405020304" pitchFamily="18" charset="0"/>
              </a:rPr>
              <a:t>PVM ĮSTATYMO 2 STRAIPSNIO 19</a:t>
            </a:r>
            <a:r>
              <a:rPr lang="lt-LT" altLang="lt-LT" sz="3600" b="1" baseline="30000" dirty="0">
                <a:latin typeface="Times New Roman" panose="02020603050405020304" pitchFamily="18" charset="0"/>
                <a:cs typeface="Times New Roman" panose="02020603050405020304" pitchFamily="18" charset="0"/>
              </a:rPr>
              <a:t>1</a:t>
            </a:r>
            <a:r>
              <a:rPr lang="lt-LT" altLang="lt-LT" sz="3600" b="1" dirty="0">
                <a:latin typeface="Times New Roman" panose="02020603050405020304" pitchFamily="18" charset="0"/>
                <a:cs typeface="Times New Roman" panose="02020603050405020304" pitchFamily="18" charset="0"/>
              </a:rPr>
              <a:t> PUNKTAS</a:t>
            </a:r>
          </a:p>
        </p:txBody>
      </p:sp>
      <p:sp>
        <p:nvSpPr>
          <p:cNvPr id="3075" name="Rectangle 3">
            <a:extLst>
              <a:ext uri="{FF2B5EF4-FFF2-40B4-BE49-F238E27FC236}">
                <a16:creationId xmlns:a16="http://schemas.microsoft.com/office/drawing/2014/main" id="{4DB6B681-D2B7-4C3B-4FB4-F07F63816939}"/>
              </a:ext>
            </a:extLst>
          </p:cNvPr>
          <p:cNvSpPr>
            <a:spLocks noGrp="1" noChangeArrowheads="1"/>
          </p:cNvSpPr>
          <p:nvPr>
            <p:ph type="body" idx="1"/>
          </p:nvPr>
        </p:nvSpPr>
        <p:spPr>
          <a:xfrm>
            <a:off x="640080" y="1351279"/>
            <a:ext cx="10149841" cy="4849207"/>
          </a:xfrm>
        </p:spPr>
        <p:txBody>
          <a:bodyPr>
            <a:noAutofit/>
          </a:bodyPr>
          <a:lstStyle/>
          <a:p>
            <a:pPr marL="0" indent="0" algn="just">
              <a:buNone/>
            </a:pPr>
            <a:r>
              <a:rPr lang="lt-LT" sz="2400" b="1" dirty="0">
                <a:latin typeface="Times New Roman" panose="02020603050405020304" pitchFamily="18" charset="0"/>
                <a:cs typeface="Times New Roman" panose="02020603050405020304" pitchFamily="18" charset="0"/>
              </a:rPr>
              <a:t>Nuotolinė prekyba iš trečiųjų teritorijų ar trečiųjų valstybių importuojamomis prekėmis</a:t>
            </a:r>
            <a:r>
              <a:rPr lang="lt-LT" sz="2400" dirty="0">
                <a:latin typeface="Times New Roman" panose="02020603050405020304" pitchFamily="18" charset="0"/>
                <a:cs typeface="Times New Roman" panose="02020603050405020304" pitchFamily="18" charset="0"/>
              </a:rPr>
              <a:t> – prekių, kurias tiekėjas siunčia ar gabena arba kurios siunčiamos ar gabenamos jo vardu, tiekimas, įskaitant atvejus, kai tiekėjas netiesiogiai dalyvauja gabenant ar siunčiant prekes, kaip tai suprantama pagal Reglamento (ES) Nr. 282/2011 5a straipsnį, iš trečiosios teritorijos ar trečiosios valstybės, pirkėjui valstybėje narėje, jeigu tenkinamos visos šios sąlygos:</a:t>
            </a:r>
          </a:p>
          <a:p>
            <a:pPr algn="just"/>
            <a:r>
              <a:rPr lang="lt-LT" sz="2400" dirty="0">
                <a:latin typeface="Times New Roman" panose="02020603050405020304" pitchFamily="18" charset="0"/>
                <a:cs typeface="Times New Roman" panose="02020603050405020304" pitchFamily="18" charset="0"/>
              </a:rPr>
              <a:t>prekių pirkėjas yra apmokestinamasis asmuo arba juridinis asmuo, kuris nėra apmokestinamasis asmuo, kai šių asmenų prekių įsigijimas kitoje valstybėje narėje pagal Direktyvos 2006/112/EB 3 straipsnio 1 dalies nuostatas yra ne PVM objektas, arba kitas neapmokestinamasis asmuo;</a:t>
            </a:r>
          </a:p>
          <a:p>
            <a:pPr algn="just"/>
            <a:r>
              <a:rPr lang="lt-LT" sz="2400" dirty="0">
                <a:latin typeface="Times New Roman" panose="02020603050405020304" pitchFamily="18" charset="0"/>
                <a:cs typeface="Times New Roman" panose="02020603050405020304" pitchFamily="18" charset="0"/>
              </a:rPr>
              <a:t>tiekiamos prekės nėra naujos transporto priemonės, taip pat nėra prekės, kurias tiekėjas patiekia pirkėjui pats ar savo užsakymu surinkdamas (sumontuodamas) ar instaliuodamas jas pirkėjo nurodytoje vietoje (neatsižvelgiant, ar jos išbandomos).</a:t>
            </a:r>
          </a:p>
          <a:p>
            <a:pPr marL="0" indent="0" algn="just">
              <a:buNone/>
              <a:defRPr/>
            </a:pPr>
            <a:endParaRPr lang="lt-LT" altLang="lt-LT" dirty="0">
              <a:solidFill>
                <a:srgbClr val="38572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8309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BA10B-E406-782A-D669-DFE25BECC573}"/>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ED29D9D1-6814-B464-ED05-166EF18501B3}"/>
              </a:ext>
            </a:extLst>
          </p:cNvPr>
          <p:cNvSpPr>
            <a:spLocks noGrp="1" noChangeArrowheads="1"/>
          </p:cNvSpPr>
          <p:nvPr>
            <p:ph type="title"/>
          </p:nvPr>
        </p:nvSpPr>
        <p:spPr>
          <a:xfrm>
            <a:off x="1066800" y="385445"/>
            <a:ext cx="10226040" cy="801371"/>
          </a:xfrm>
        </p:spPr>
        <p:txBody>
          <a:bodyPr>
            <a:normAutofit fontScale="90000"/>
          </a:bodyPr>
          <a:lstStyle/>
          <a:p>
            <a:pPr algn="ctr" eaLnBrk="1" hangingPunct="1">
              <a:defRPr/>
            </a:pPr>
            <a:r>
              <a:rPr lang="lt-LT" altLang="lt-LT" sz="3600" b="1" dirty="0">
                <a:latin typeface="Times New Roman" panose="02020603050405020304" pitchFamily="18" charset="0"/>
                <a:cs typeface="Times New Roman" panose="02020603050405020304" pitchFamily="18" charset="0"/>
              </a:rPr>
              <a:t>NUOTOLINĖJE PREKYBOJE ĮSIGYTŲ PREKIŲ IMPORTUOTOJAS</a:t>
            </a:r>
          </a:p>
        </p:txBody>
      </p:sp>
      <p:sp>
        <p:nvSpPr>
          <p:cNvPr id="3075" name="Rectangle 3">
            <a:extLst>
              <a:ext uri="{FF2B5EF4-FFF2-40B4-BE49-F238E27FC236}">
                <a16:creationId xmlns:a16="http://schemas.microsoft.com/office/drawing/2014/main" id="{725F40B9-3448-923E-A37B-DDDBE8F30B0F}"/>
              </a:ext>
            </a:extLst>
          </p:cNvPr>
          <p:cNvSpPr>
            <a:spLocks noGrp="1" noChangeArrowheads="1"/>
          </p:cNvSpPr>
          <p:nvPr>
            <p:ph type="body" idx="1"/>
          </p:nvPr>
        </p:nvSpPr>
        <p:spPr>
          <a:xfrm>
            <a:off x="640080" y="1351279"/>
            <a:ext cx="10825880" cy="5121276"/>
          </a:xfrm>
        </p:spPr>
        <p:txBody>
          <a:bodyPr>
            <a:noAutofit/>
          </a:bodyPr>
          <a:lstStyle/>
          <a:p>
            <a:pPr marL="0" indent="0" algn="just">
              <a:buNone/>
            </a:pPr>
            <a:r>
              <a:rPr lang="lt-LT" altLang="lt-LT" sz="3200" dirty="0">
                <a:latin typeface="Times New Roman" panose="02020603050405020304" pitchFamily="18" charset="0"/>
                <a:cs typeface="Times New Roman" panose="02020603050405020304" pitchFamily="18" charset="0"/>
              </a:rPr>
              <a:t>PVM įstatymo 2 straipsnio komentaras</a:t>
            </a:r>
            <a:r>
              <a:rPr lang="lt-LT" sz="3200" dirty="0">
                <a:latin typeface="Times New Roman" panose="02020603050405020304" pitchFamily="18" charset="0"/>
                <a:cs typeface="Times New Roman" panose="02020603050405020304" pitchFamily="18" charset="0"/>
              </a:rPr>
              <a:t>:</a:t>
            </a:r>
          </a:p>
          <a:p>
            <a:pPr algn="just"/>
            <a:r>
              <a:rPr lang="lt-LT" dirty="0">
                <a:latin typeface="Times New Roman" panose="02020603050405020304" pitchFamily="18" charset="0"/>
                <a:cs typeface="Times New Roman" panose="02020603050405020304" pitchFamily="18" charset="0"/>
              </a:rPr>
              <a:t>neapmokestinamieji asmenys (vartotojai)</a:t>
            </a:r>
          </a:p>
          <a:p>
            <a:pPr algn="just"/>
            <a:r>
              <a:rPr lang="lt-LT" dirty="0">
                <a:latin typeface="Times New Roman" panose="02020603050405020304" pitchFamily="18" charset="0"/>
                <a:cs typeface="Times New Roman" panose="02020603050405020304" pitchFamily="18" charset="0"/>
              </a:rPr>
              <a:t>apmokestinamieji asmenys arba neapmokestinamieji juridiniai asmenys, išvardyti Direktyvos 2006/112/EB 151 straipsnyje (diplomatai, tarptautinės organizacijos, NATO ir kt.)</a:t>
            </a:r>
          </a:p>
          <a:p>
            <a:pPr algn="just"/>
            <a:r>
              <a:rPr lang="lt-LT" dirty="0">
                <a:latin typeface="Times New Roman" panose="02020603050405020304" pitchFamily="18" charset="0"/>
                <a:cs typeface="Times New Roman" panose="02020603050405020304" pitchFamily="18" charset="0"/>
              </a:rPr>
              <a:t>apmokestinamieji asmenys, kurie neturi teisės į PVM atskaitą (pvz., asmenys, taikantys smulkaus verslo schemą, asmenys vykdantys tik PVM neapmokestinamą veiklą, ir kt.)</a:t>
            </a:r>
          </a:p>
          <a:p>
            <a:pPr algn="just"/>
            <a:r>
              <a:rPr lang="lt-LT" dirty="0">
                <a:latin typeface="Times New Roman" panose="02020603050405020304" pitchFamily="18" charset="0"/>
                <a:cs typeface="Times New Roman" panose="02020603050405020304" pitchFamily="18" charset="0"/>
              </a:rPr>
              <a:t>apmokestinamieji asmenys, kuriems taikoma ūkininkams skirta kompensacinio PVM tarifo schema</a:t>
            </a:r>
          </a:p>
          <a:p>
            <a:pPr algn="just"/>
            <a:r>
              <a:rPr lang="lt-LT" dirty="0">
                <a:latin typeface="Times New Roman" panose="02020603050405020304" pitchFamily="18" charset="0"/>
                <a:cs typeface="Times New Roman" panose="02020603050405020304" pitchFamily="18" charset="0"/>
              </a:rPr>
              <a:t>neapmokestinamieji juridiniai asmenys (pvz., valdžios institucijos)</a:t>
            </a:r>
            <a:endParaRPr lang="lt-LT" altLang="lt-LT" dirty="0">
              <a:solidFill>
                <a:srgbClr val="38572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8996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B217-F528-A4E3-A152-130129B79E3D}"/>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A638CFAB-F20C-D530-9F5F-8EA81915B685}"/>
              </a:ext>
            </a:extLst>
          </p:cNvPr>
          <p:cNvSpPr>
            <a:spLocks noGrp="1" noChangeArrowheads="1"/>
          </p:cNvSpPr>
          <p:nvPr>
            <p:ph type="title"/>
          </p:nvPr>
        </p:nvSpPr>
        <p:spPr>
          <a:xfrm>
            <a:off x="1066800" y="385445"/>
            <a:ext cx="10226040" cy="801371"/>
          </a:xfrm>
        </p:spPr>
        <p:txBody>
          <a:bodyPr>
            <a:normAutofit fontScale="90000"/>
          </a:bodyPr>
          <a:lstStyle/>
          <a:p>
            <a:pPr algn="ctr" eaLnBrk="1" hangingPunct="1">
              <a:defRPr/>
            </a:pPr>
            <a:r>
              <a:rPr lang="lt-LT" altLang="lt-LT" sz="3600" b="1" dirty="0">
                <a:latin typeface="Times New Roman" panose="02020603050405020304" pitchFamily="18" charset="0"/>
                <a:cs typeface="Times New Roman" panose="02020603050405020304" pitchFamily="18" charset="0"/>
              </a:rPr>
              <a:t>PAPILDOMI PROCEDŪROS KODAI, SKIRTI NUOTOLINEI PREKYBAI</a:t>
            </a:r>
          </a:p>
        </p:txBody>
      </p:sp>
      <p:sp>
        <p:nvSpPr>
          <p:cNvPr id="3075" name="Rectangle 3">
            <a:extLst>
              <a:ext uri="{FF2B5EF4-FFF2-40B4-BE49-F238E27FC236}">
                <a16:creationId xmlns:a16="http://schemas.microsoft.com/office/drawing/2014/main" id="{4CCF217C-36A1-8BCD-08B7-A8E9F28415B7}"/>
              </a:ext>
            </a:extLst>
          </p:cNvPr>
          <p:cNvSpPr>
            <a:spLocks noGrp="1" noChangeArrowheads="1"/>
          </p:cNvSpPr>
          <p:nvPr>
            <p:ph type="body" idx="1"/>
          </p:nvPr>
        </p:nvSpPr>
        <p:spPr>
          <a:xfrm>
            <a:off x="640080" y="1351279"/>
            <a:ext cx="10149841" cy="4849207"/>
          </a:xfrm>
        </p:spPr>
        <p:txBody>
          <a:bodyPr>
            <a:noAutofit/>
          </a:bodyPr>
          <a:lstStyle/>
          <a:p>
            <a:r>
              <a:rPr lang="lt-LT" sz="2500" dirty="0">
                <a:latin typeface="Times New Roman" panose="02020603050405020304" pitchFamily="18" charset="0"/>
                <a:cs typeface="Times New Roman" panose="02020603050405020304" pitchFamily="18" charset="0"/>
              </a:rPr>
              <a:t>F48 - importas pagal specialią nuotolinės prekybos prekėmis, importuojamomis iš trečiųjų šalių arba trečiųjų teritorijų, schemą, nustatytą Direktyvos 2006/112/EB XII antraštinės dalies 6 skyriaus 4 skirsnyje	</a:t>
            </a:r>
          </a:p>
          <a:p>
            <a:r>
              <a:rPr lang="lt-LT" sz="2500" dirty="0">
                <a:latin typeface="Times New Roman" panose="02020603050405020304" pitchFamily="18" charset="0"/>
                <a:cs typeface="Times New Roman" panose="02020603050405020304" pitchFamily="18" charset="0"/>
              </a:rPr>
              <a:t>F49 - importas pagal specialią importo PVM deklaravimo ir mokėjimo tvarką, nustatytą Direktyvos 2006/112/EB XII antraštinės dalies 7 skyriuje </a:t>
            </a:r>
          </a:p>
          <a:p>
            <a:pPr algn="just"/>
            <a:r>
              <a:rPr lang="lt-LT" sz="2500" dirty="0">
                <a:latin typeface="Times New Roman" panose="02020603050405020304" pitchFamily="18" charset="0"/>
                <a:cs typeface="Times New Roman" panose="02020603050405020304" pitchFamily="18" charset="0"/>
              </a:rPr>
              <a:t>F53 - vykdant Direktyvos 2006/112/EB 14 straipsnio 4 dalies 2 punkte apibrėžtą nuotolinę prekybą importuojamomis prekėmis parduotos prekės, kurių siuntos bendra tikroji vertė neviršija 150 EUR, išskyrus prekes, kurių importas neapmokestinamas PVM pagal Direktyvos 2006/112/EB 143 straipsnio 1 dalies </a:t>
            </a:r>
            <a:r>
              <a:rPr lang="lt-LT" sz="2500" dirty="0" err="1">
                <a:latin typeface="Times New Roman" panose="02020603050405020304" pitchFamily="18" charset="0"/>
                <a:cs typeface="Times New Roman" panose="02020603050405020304" pitchFamily="18" charset="0"/>
              </a:rPr>
              <a:t>ca</a:t>
            </a:r>
            <a:r>
              <a:rPr lang="lt-LT" sz="2500" dirty="0">
                <a:latin typeface="Times New Roman" panose="02020603050405020304" pitchFamily="18" charset="0"/>
                <a:cs typeface="Times New Roman" panose="02020603050405020304" pitchFamily="18" charset="0"/>
              </a:rPr>
              <a:t> punktą, ir prekes, kurių PVM deklaruojamas naudojantis Direktyvos 2006/112/EB XII antraštinės dalies 7 skyriuje nustatyta specialia procedūra</a:t>
            </a:r>
            <a:r>
              <a:rPr lang="lt-LT" dirty="0"/>
              <a:t>	</a:t>
            </a:r>
          </a:p>
          <a:p>
            <a:pPr algn="just"/>
            <a:endParaRPr lang="lt-LT" altLang="lt-LT" dirty="0">
              <a:solidFill>
                <a:srgbClr val="38572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7938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5B81E6-3344-B074-C69C-8A52238D2B74}"/>
            </a:ext>
          </a:extLst>
        </p:cNvPr>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77" name="Rectangle 7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 name="Rectangle 7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0CCC99A-F42D-B418-A16E-3B923F25562A}"/>
              </a:ext>
            </a:extLst>
          </p:cNvPr>
          <p:cNvSpPr>
            <a:spLocks noGrp="1"/>
          </p:cNvSpPr>
          <p:nvPr>
            <p:ph idx="1"/>
          </p:nvPr>
        </p:nvSpPr>
        <p:spPr>
          <a:xfrm>
            <a:off x="355196" y="2330505"/>
            <a:ext cx="5330613" cy="3087395"/>
          </a:xfrm>
        </p:spPr>
        <p:txBody>
          <a:bodyPr anchor="ctr">
            <a:normAutofit/>
          </a:bodyPr>
          <a:lstStyle/>
          <a:p>
            <a:pPr marL="0" indent="0">
              <a:buNone/>
            </a:pPr>
            <a:r>
              <a:rPr lang="lt-LT" altLang="lt-LT" sz="4600" b="1" dirty="0">
                <a:latin typeface="Times New Roman" panose="02020603050405020304" pitchFamily="18" charset="0"/>
                <a:cs typeface="Times New Roman" panose="02020603050405020304" pitchFamily="18" charset="0"/>
              </a:rPr>
              <a:t>IMPORTUOTOJAS</a:t>
            </a:r>
          </a:p>
          <a:p>
            <a:pPr marL="0" indent="0">
              <a:buNone/>
            </a:pPr>
            <a:r>
              <a:rPr lang="lt-LT" altLang="lt-LT" sz="4600" b="1" dirty="0">
                <a:latin typeface="Times New Roman" panose="02020603050405020304" pitchFamily="18" charset="0"/>
                <a:cs typeface="Times New Roman" panose="02020603050405020304" pitchFamily="18" charset="0"/>
              </a:rPr>
              <a:t>DEKLARANTAS</a:t>
            </a:r>
          </a:p>
          <a:p>
            <a:pPr marL="0" indent="0">
              <a:buNone/>
            </a:pPr>
            <a:r>
              <a:rPr lang="lt-LT" sz="4600" b="1" dirty="0">
                <a:latin typeface="Times New Roman" panose="02020603050405020304" pitchFamily="18" charset="0"/>
                <a:cs typeface="Times New Roman" panose="02020603050405020304" pitchFamily="18" charset="0"/>
              </a:rPr>
              <a:t>ATSTOVAS</a:t>
            </a:r>
          </a:p>
        </p:txBody>
      </p:sp>
      <p:sp>
        <p:nvSpPr>
          <p:cNvPr id="82" name="Rectangle 81">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38E077-EDB9-5852-7082-21D9F1F502B7}"/>
              </a:ext>
            </a:extLst>
          </p:cNvPr>
          <p:cNvPicPr>
            <a:picLocks noChangeAspect="1"/>
          </p:cNvPicPr>
          <p:nvPr/>
        </p:nvPicPr>
        <p:blipFill>
          <a:blip r:embed="rId2"/>
          <a:srcRect l="12339" r="18804" b="1"/>
          <a:stretch>
            <a:fillRect/>
          </a:stretch>
        </p:blipFill>
        <p:spPr>
          <a:xfrm>
            <a:off x="5977788" y="799352"/>
            <a:ext cx="5425410" cy="5259296"/>
          </a:xfrm>
          <a:prstGeom prst="rect">
            <a:avLst/>
          </a:prstGeom>
        </p:spPr>
      </p:pic>
    </p:spTree>
    <p:extLst>
      <p:ext uri="{BB962C8B-B14F-4D97-AF65-F5344CB8AC3E}">
        <p14:creationId xmlns:p14="http://schemas.microsoft.com/office/powerpoint/2010/main" val="1654033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29E29-0ADA-5406-300C-EFD80D9F5611}"/>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7397CAD1-402C-DFA0-70DD-6E4905BC867C}"/>
              </a:ext>
            </a:extLst>
          </p:cNvPr>
          <p:cNvSpPr>
            <a:spLocks noGrp="1" noChangeArrowheads="1"/>
          </p:cNvSpPr>
          <p:nvPr>
            <p:ph type="title"/>
          </p:nvPr>
        </p:nvSpPr>
        <p:spPr>
          <a:xfrm>
            <a:off x="1066800" y="385445"/>
            <a:ext cx="10226040" cy="801371"/>
          </a:xfrm>
        </p:spPr>
        <p:txBody>
          <a:bodyPr>
            <a:normAutofit/>
          </a:bodyPr>
          <a:lstStyle/>
          <a:p>
            <a:pPr algn="ctr">
              <a:defRPr/>
            </a:pPr>
            <a:r>
              <a:rPr lang="lt-LT" altLang="lt-LT" b="1" dirty="0">
                <a:latin typeface="Times New Roman" panose="02020603050405020304" pitchFamily="18" charset="0"/>
                <a:cs typeface="Times New Roman" panose="02020603050405020304" pitchFamily="18" charset="0"/>
              </a:rPr>
              <a:t>IMPORTUOTOJAS (</a:t>
            </a:r>
            <a:r>
              <a:rPr lang="lt-LT" b="1" dirty="0">
                <a:latin typeface="Times New Roman" panose="02020603050405020304" pitchFamily="18" charset="0"/>
                <a:cs typeface="Times New Roman" panose="02020603050405020304" pitchFamily="18" charset="0"/>
              </a:rPr>
              <a:t>13 04 000 000)</a:t>
            </a:r>
            <a:endParaRPr lang="lt-LT" altLang="lt-LT" b="1" dirty="0">
              <a:latin typeface="Times New Roman" panose="02020603050405020304" pitchFamily="18" charset="0"/>
              <a:cs typeface="Times New Roman" panose="02020603050405020304" pitchFamily="18" charset="0"/>
            </a:endParaRPr>
          </a:p>
        </p:txBody>
      </p:sp>
      <p:sp>
        <p:nvSpPr>
          <p:cNvPr id="3075" name="Rectangle 3">
            <a:extLst>
              <a:ext uri="{FF2B5EF4-FFF2-40B4-BE49-F238E27FC236}">
                <a16:creationId xmlns:a16="http://schemas.microsoft.com/office/drawing/2014/main" id="{B1687A52-021D-534C-AEFD-F7C84CF68F97}"/>
              </a:ext>
            </a:extLst>
          </p:cNvPr>
          <p:cNvSpPr>
            <a:spLocks noGrp="1" noChangeArrowheads="1"/>
          </p:cNvSpPr>
          <p:nvPr>
            <p:ph type="body" idx="1"/>
          </p:nvPr>
        </p:nvSpPr>
        <p:spPr>
          <a:xfrm>
            <a:off x="640080" y="1351279"/>
            <a:ext cx="10810240" cy="5121276"/>
          </a:xfrm>
        </p:spPr>
        <p:txBody>
          <a:bodyPr>
            <a:noAutofit/>
          </a:bodyPr>
          <a:lstStyle/>
          <a:p>
            <a:pPr marL="0" indent="0" algn="just">
              <a:buNone/>
            </a:pPr>
            <a:r>
              <a:rPr lang="lt-LT" dirty="0">
                <a:latin typeface="Times New Roman" panose="02020603050405020304" pitchFamily="18" charset="0"/>
                <a:cs typeface="Times New Roman" panose="02020603050405020304" pitchFamily="18" charset="0"/>
              </a:rPr>
              <a:t>Asmuo: </a:t>
            </a:r>
          </a:p>
          <a:p>
            <a:pPr algn="just"/>
            <a:r>
              <a:rPr lang="lt-LT" sz="2400" dirty="0">
                <a:latin typeface="Times New Roman" panose="02020603050405020304" pitchFamily="18" charset="0"/>
                <a:cs typeface="Times New Roman" panose="02020603050405020304" pitchFamily="18" charset="0"/>
              </a:rPr>
              <a:t>registruotas </a:t>
            </a:r>
            <a:r>
              <a:rPr lang="lt-LT" sz="2400" dirty="0" err="1">
                <a:latin typeface="Times New Roman" panose="02020603050405020304" pitchFamily="18" charset="0"/>
                <a:cs typeface="Times New Roman" panose="02020603050405020304" pitchFamily="18" charset="0"/>
              </a:rPr>
              <a:t>Fluorintų</a:t>
            </a:r>
            <a:r>
              <a:rPr lang="lt-LT" sz="2400" dirty="0">
                <a:latin typeface="Times New Roman" panose="02020603050405020304" pitchFamily="18" charset="0"/>
                <a:cs typeface="Times New Roman" panose="02020603050405020304" pitchFamily="18" charset="0"/>
              </a:rPr>
              <a:t> dujų portale</a:t>
            </a:r>
          </a:p>
          <a:p>
            <a:pPr algn="just"/>
            <a:r>
              <a:rPr lang="lt-LT" sz="2400" dirty="0">
                <a:latin typeface="Times New Roman" panose="02020603050405020304" pitchFamily="18" charset="0"/>
                <a:cs typeface="Times New Roman" panose="02020603050405020304" pitchFamily="18" charset="0"/>
              </a:rPr>
              <a:t>įgaliotasis PADKM deklarantas</a:t>
            </a:r>
          </a:p>
          <a:p>
            <a:pPr algn="just"/>
            <a:r>
              <a:rPr lang="lt-LT" sz="2400" dirty="0">
                <a:latin typeface="Times New Roman" panose="02020603050405020304" pitchFamily="18" charset="0"/>
                <a:cs typeface="Times New Roman" panose="02020603050405020304" pitchFamily="18" charset="0"/>
              </a:rPr>
              <a:t>turintis licenciją dirbti su ozono sluoksnį ardančioms medžiagoms</a:t>
            </a:r>
          </a:p>
          <a:p>
            <a:pPr algn="just"/>
            <a:r>
              <a:rPr lang="lt-LT" sz="2400" dirty="0">
                <a:latin typeface="Times New Roman" panose="02020603050405020304" pitchFamily="18" charset="0"/>
                <a:cs typeface="Times New Roman" panose="02020603050405020304" pitchFamily="18" charset="0"/>
              </a:rPr>
              <a:t>gaunantis prekes (nuotolinė prekyba, gyvenamąją vietą keičiantys asmenys, dovanos) </a:t>
            </a:r>
          </a:p>
          <a:p>
            <a:pPr algn="just"/>
            <a:r>
              <a:rPr lang="lt-LT" sz="2400" dirty="0">
                <a:latin typeface="Times New Roman" panose="02020603050405020304" pitchFamily="18" charset="0"/>
                <a:cs typeface="Times New Roman" panose="02020603050405020304" pitchFamily="18" charset="0"/>
              </a:rPr>
              <a:t>kuris pateikia importo deklaraciją arba kurio interesais ši deklaracija pateikiama</a:t>
            </a:r>
          </a:p>
          <a:p>
            <a:pPr marL="0" indent="0" algn="just">
              <a:buNone/>
            </a:pPr>
            <a:endParaRPr lang="lt-LT" altLang="lt-LT" sz="2400" dirty="0">
              <a:solidFill>
                <a:srgbClr val="385723"/>
              </a:solidFill>
              <a:latin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7F6E3130-75A0-97D8-C31C-70E380E8F090}"/>
              </a:ext>
            </a:extLst>
          </p:cNvPr>
          <p:cNvSpPr txBox="1"/>
          <p:nvPr/>
        </p:nvSpPr>
        <p:spPr>
          <a:xfrm>
            <a:off x="741680" y="4691113"/>
            <a:ext cx="10810240" cy="1631216"/>
          </a:xfrm>
          <a:prstGeom prst="rect">
            <a:avLst/>
          </a:prstGeom>
          <a:solidFill>
            <a:srgbClr val="FFCC00"/>
          </a:solidFill>
        </p:spPr>
        <p:txBody>
          <a:bodyPr wrap="square" rtlCol="0">
            <a:spAutoFit/>
          </a:bodyPr>
          <a:lstStyle/>
          <a:p>
            <a:pPr algn="just"/>
            <a:r>
              <a:rPr lang="lt-LT" sz="2000" dirty="0">
                <a:latin typeface="Times New Roman" panose="02020603050405020304" pitchFamily="18" charset="0"/>
                <a:cs typeface="Times New Roman" panose="02020603050405020304" pitchFamily="18" charset="0"/>
              </a:rPr>
              <a:t>Fiktyvus kodas „</a:t>
            </a:r>
            <a:r>
              <a:rPr lang="lt-LT" sz="2000" b="1" dirty="0">
                <a:latin typeface="Times New Roman" panose="02020603050405020304" pitchFamily="18" charset="0"/>
                <a:cs typeface="Times New Roman" panose="02020603050405020304" pitchFamily="18" charset="0"/>
              </a:rPr>
              <a:t>LT999999999999999</a:t>
            </a:r>
            <a:r>
              <a:rPr lang="lt-LT" sz="2000" dirty="0">
                <a:latin typeface="Times New Roman" panose="02020603050405020304" pitchFamily="18" charset="0"/>
                <a:cs typeface="Times New Roman" panose="02020603050405020304" pitchFamily="18" charset="0"/>
              </a:rPr>
              <a:t>“ naudojamas tik tada, kai nepriklausomas </a:t>
            </a:r>
            <a:r>
              <a:rPr lang="lt-LT" sz="2000" b="1" dirty="0">
                <a:latin typeface="Times New Roman" panose="02020603050405020304" pitchFamily="18" charset="0"/>
                <a:cs typeface="Times New Roman" panose="02020603050405020304" pitchFamily="18" charset="0"/>
              </a:rPr>
              <a:t>vežėjas netiesiogiai</a:t>
            </a:r>
            <a:r>
              <a:rPr lang="lt-LT" sz="2000" dirty="0">
                <a:latin typeface="Times New Roman" panose="02020603050405020304" pitchFamily="18" charset="0"/>
                <a:cs typeface="Times New Roman" panose="02020603050405020304" pitchFamily="18" charset="0"/>
              </a:rPr>
              <a:t> </a:t>
            </a:r>
            <a:r>
              <a:rPr lang="lt-LT" sz="2000" b="1" dirty="0">
                <a:latin typeface="Times New Roman" panose="02020603050405020304" pitchFamily="18" charset="0"/>
                <a:cs typeface="Times New Roman" panose="02020603050405020304" pitchFamily="18" charset="0"/>
              </a:rPr>
              <a:t>atstovauja</a:t>
            </a:r>
            <a:r>
              <a:rPr lang="lt-LT" sz="2000"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fizin</a:t>
            </a:r>
            <a:r>
              <a:rPr lang="lt-LT" sz="2000" b="1" dirty="0" err="1">
                <a:latin typeface="Times New Roman" panose="02020603050405020304" pitchFamily="18" charset="0"/>
                <a:cs typeface="Times New Roman" panose="02020603050405020304" pitchFamily="18" charset="0"/>
              </a:rPr>
              <a:t>iam</a:t>
            </a:r>
            <a:r>
              <a:rPr lang="lt-LT" sz="2000" dirty="0">
                <a:latin typeface="Times New Roman" panose="02020603050405020304" pitchFamily="18" charset="0"/>
                <a:cs typeface="Times New Roman" panose="02020603050405020304" pitchFamily="18" charset="0"/>
              </a:rPr>
              <a:t> asmeniui, gaunančiam prekes, o pastarasis</a:t>
            </a:r>
            <a:r>
              <a:rPr lang="lt-LT" sz="2000" b="1" dirty="0">
                <a:latin typeface="Times New Roman" panose="02020603050405020304" pitchFamily="18" charset="0"/>
                <a:cs typeface="Times New Roman" panose="02020603050405020304" pitchFamily="18" charset="0"/>
              </a:rPr>
              <a:t> neregistruotas EOS (neturi EORI kodo</a:t>
            </a:r>
            <a:r>
              <a:rPr lang="lt-LT" sz="2000" dirty="0">
                <a:latin typeface="Times New Roman" panose="02020603050405020304" pitchFamily="18" charset="0"/>
                <a:cs typeface="Times New Roman" panose="02020603050405020304" pitchFamily="18" charset="0"/>
              </a:rPr>
              <a:t>), keičia įprastinę gyvenamąją vietą ir gauna arba atsisiunčia jam priklausantį turtą (įskaitant kraitį ir namų apyvokos reikmenis) arba gauna nedidelę prekių siuntą (ją sudarančių prekių muitinė vertė ne didesnė kaip 1000 eurų, o jų masė bruto ne didesnė kaip 1000 kg)</a:t>
            </a:r>
          </a:p>
        </p:txBody>
      </p:sp>
    </p:spTree>
    <p:extLst>
      <p:ext uri="{BB962C8B-B14F-4D97-AF65-F5344CB8AC3E}">
        <p14:creationId xmlns:p14="http://schemas.microsoft.com/office/powerpoint/2010/main" val="4234748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91254-98FA-D6B7-6CFB-E4A83EF2EA53}"/>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43C79C03-2128-5324-5DCB-6C5BF2DAADBB}"/>
              </a:ext>
            </a:extLst>
          </p:cNvPr>
          <p:cNvSpPr>
            <a:spLocks noGrp="1" noChangeArrowheads="1"/>
          </p:cNvSpPr>
          <p:nvPr>
            <p:ph type="title"/>
          </p:nvPr>
        </p:nvSpPr>
        <p:spPr>
          <a:xfrm>
            <a:off x="1066800" y="385445"/>
            <a:ext cx="10226040" cy="801371"/>
          </a:xfrm>
        </p:spPr>
        <p:txBody>
          <a:bodyPr>
            <a:normAutofit/>
          </a:bodyPr>
          <a:lstStyle/>
          <a:p>
            <a:pPr algn="ctr">
              <a:defRPr/>
            </a:pPr>
            <a:r>
              <a:rPr lang="lt-LT" altLang="lt-LT" b="1" dirty="0">
                <a:latin typeface="Times New Roman" panose="02020603050405020304" pitchFamily="18" charset="0"/>
                <a:cs typeface="Times New Roman" panose="02020603050405020304" pitchFamily="18" charset="0"/>
              </a:rPr>
              <a:t>DEKLARANTAS (</a:t>
            </a:r>
            <a:r>
              <a:rPr lang="lt-LT" b="1" dirty="0">
                <a:latin typeface="Times New Roman" panose="02020603050405020304" pitchFamily="18" charset="0"/>
                <a:cs typeface="Times New Roman" panose="02020603050405020304" pitchFamily="18" charset="0"/>
              </a:rPr>
              <a:t>13 05 000 000)</a:t>
            </a:r>
            <a:endParaRPr lang="lt-LT" altLang="lt-LT" b="1" dirty="0">
              <a:latin typeface="Times New Roman" panose="02020603050405020304" pitchFamily="18" charset="0"/>
              <a:cs typeface="Times New Roman" panose="02020603050405020304" pitchFamily="18" charset="0"/>
            </a:endParaRPr>
          </a:p>
        </p:txBody>
      </p:sp>
      <p:sp>
        <p:nvSpPr>
          <p:cNvPr id="3075" name="Rectangle 3">
            <a:extLst>
              <a:ext uri="{FF2B5EF4-FFF2-40B4-BE49-F238E27FC236}">
                <a16:creationId xmlns:a16="http://schemas.microsoft.com/office/drawing/2014/main" id="{41222638-F0E1-8636-FD71-F371AEEB607E}"/>
              </a:ext>
            </a:extLst>
          </p:cNvPr>
          <p:cNvSpPr>
            <a:spLocks noGrp="1" noChangeArrowheads="1"/>
          </p:cNvSpPr>
          <p:nvPr>
            <p:ph type="body" idx="1"/>
          </p:nvPr>
        </p:nvSpPr>
        <p:spPr>
          <a:xfrm>
            <a:off x="335280" y="1186816"/>
            <a:ext cx="11115040" cy="5488304"/>
          </a:xfrm>
        </p:spPr>
        <p:txBody>
          <a:bodyPr>
            <a:noAutofit/>
          </a:bodyPr>
          <a:lstStyle/>
          <a:p>
            <a:pPr algn="just"/>
            <a:r>
              <a:rPr lang="lt-LT" sz="2200" dirty="0">
                <a:highlight>
                  <a:srgbClr val="FFFF00"/>
                </a:highlight>
                <a:latin typeface="Times New Roman" panose="02020603050405020304" pitchFamily="18" charset="0"/>
                <a:cs typeface="Times New Roman" panose="02020603050405020304" pitchFamily="18" charset="0"/>
              </a:rPr>
              <a:t>Asmuo, kuris naudojasi specialia nuotolinės prekybos prekėmis apmokestinimo schema </a:t>
            </a:r>
            <a:r>
              <a:rPr lang="lt-LT" sz="2200" dirty="0">
                <a:latin typeface="Times New Roman" panose="02020603050405020304" pitchFamily="18" charset="0"/>
                <a:cs typeface="Times New Roman" panose="02020603050405020304" pitchFamily="18" charset="0"/>
              </a:rPr>
              <a:t>(papildomos procedūros kodas F48) arba naudojasi </a:t>
            </a:r>
            <a:r>
              <a:rPr lang="lt-LT" sz="2200" dirty="0">
                <a:highlight>
                  <a:srgbClr val="FFFF00"/>
                </a:highlight>
                <a:latin typeface="Times New Roman" panose="02020603050405020304" pitchFamily="18" charset="0"/>
                <a:cs typeface="Times New Roman" panose="02020603050405020304" pitchFamily="18" charset="0"/>
              </a:rPr>
              <a:t>specialia importo PVM deklaravimo ir mokėjimo procedūra</a:t>
            </a:r>
            <a:r>
              <a:rPr lang="lt-LT" sz="2200" dirty="0">
                <a:latin typeface="Times New Roman" panose="02020603050405020304" pitchFamily="18" charset="0"/>
                <a:cs typeface="Times New Roman" panose="02020603050405020304" pitchFamily="18" charset="0"/>
              </a:rPr>
              <a:t> (papildomos procedūros kodas F49), jeigu šis asmuo prekes deklaruoja pats arba jų vardu deklaraciją pateikia tiesioginis atstovas</a:t>
            </a:r>
          </a:p>
          <a:p>
            <a:pPr algn="just"/>
            <a:r>
              <a:rPr lang="lt-LT" sz="2200" dirty="0">
                <a:latin typeface="Times New Roman" panose="02020603050405020304" pitchFamily="18" charset="0"/>
                <a:cs typeface="Times New Roman" panose="02020603050405020304" pitchFamily="18" charset="0"/>
              </a:rPr>
              <a:t>Įgaliotasis PADKM deklarantas</a:t>
            </a:r>
          </a:p>
          <a:p>
            <a:pPr algn="just"/>
            <a:r>
              <a:rPr lang="lt-LT" sz="2200" dirty="0">
                <a:highlight>
                  <a:srgbClr val="FFFF00"/>
                </a:highlight>
                <a:latin typeface="Times New Roman" panose="02020603050405020304" pitchFamily="18" charset="0"/>
                <a:cs typeface="Times New Roman" panose="02020603050405020304" pitchFamily="18" charset="0"/>
              </a:rPr>
              <a:t>Netiesioginis atstovas asmens</a:t>
            </a:r>
            <a:r>
              <a:rPr lang="lt-LT" sz="2200" dirty="0">
                <a:latin typeface="Times New Roman" panose="02020603050405020304" pitchFamily="18" charset="0"/>
                <a:cs typeface="Times New Roman" panose="02020603050405020304" pitchFamily="18" charset="0"/>
              </a:rPr>
              <a:t>:</a:t>
            </a:r>
          </a:p>
          <a:p>
            <a:pPr lvl="1" algn="just">
              <a:buFont typeface="Wingdings" panose="05000000000000000000" pitchFamily="2" charset="2"/>
              <a:buChar char="Ø"/>
            </a:pPr>
            <a:r>
              <a:rPr lang="lt-LT" sz="2000" dirty="0">
                <a:highlight>
                  <a:srgbClr val="FFFF00"/>
                </a:highlight>
                <a:latin typeface="Times New Roman" panose="02020603050405020304" pitchFamily="18" charset="0"/>
                <a:cs typeface="Times New Roman" panose="02020603050405020304" pitchFamily="18" charset="0"/>
              </a:rPr>
              <a:t>kuris naudojasi specialia nuotolinės prekybos prekėmis apmokestinimo schema</a:t>
            </a:r>
            <a:r>
              <a:rPr lang="lt-LT" sz="2000" dirty="0">
                <a:latin typeface="Times New Roman" panose="02020603050405020304" pitchFamily="18" charset="0"/>
                <a:cs typeface="Times New Roman" panose="02020603050405020304" pitchFamily="18" charset="0"/>
              </a:rPr>
              <a:t> (papildomos procedūros kodas F48) arba naudojasi </a:t>
            </a:r>
            <a:r>
              <a:rPr lang="lt-LT" sz="2000" dirty="0">
                <a:highlight>
                  <a:srgbClr val="FFFF00"/>
                </a:highlight>
                <a:latin typeface="Times New Roman" panose="02020603050405020304" pitchFamily="18" charset="0"/>
                <a:cs typeface="Times New Roman" panose="02020603050405020304" pitchFamily="18" charset="0"/>
              </a:rPr>
              <a:t>specialia importo PVM deklaravimo ir mokėjimo procedūra </a:t>
            </a:r>
            <a:r>
              <a:rPr lang="lt-LT" sz="2000" dirty="0">
                <a:latin typeface="Times New Roman" panose="02020603050405020304" pitchFamily="18" charset="0"/>
                <a:cs typeface="Times New Roman" panose="02020603050405020304" pitchFamily="18" charset="0"/>
              </a:rPr>
              <a:t>(papildomos procedūros kodas F49)</a:t>
            </a:r>
          </a:p>
          <a:p>
            <a:pPr lvl="1" algn="just">
              <a:buFont typeface="Wingdings" panose="05000000000000000000" pitchFamily="2" charset="2"/>
              <a:buChar char="Ø"/>
            </a:pPr>
            <a:r>
              <a:rPr lang="lt-LT" sz="2000" dirty="0">
                <a:highlight>
                  <a:srgbClr val="FFFF00"/>
                </a:highlight>
                <a:latin typeface="Times New Roman" panose="02020603050405020304" pitchFamily="18" charset="0"/>
                <a:cs typeface="Times New Roman" panose="02020603050405020304" pitchFamily="18" charset="0"/>
              </a:rPr>
              <a:t>fizinio asmens, kuris nėra registruotas EOS (neturi EORI kodo)</a:t>
            </a:r>
            <a:r>
              <a:rPr lang="lt-LT" sz="2000" dirty="0">
                <a:latin typeface="Times New Roman" panose="02020603050405020304" pitchFamily="18" charset="0"/>
                <a:cs typeface="Times New Roman" panose="02020603050405020304" pitchFamily="18" charset="0"/>
              </a:rPr>
              <a:t>, keičiančio įprastinę gyvenamąją vietą ir gaunančio arba atsisiunčiančio jam priklausantį turtą (įskaitant kraitį ir namų apyvokos reikmenis) arba gaunančio nedidelę prekių siuntą (ją sudarančių prekių muitinė vertė ne didesnė kaip 1000 eurų, o jų masė bruto ne didesnė kaip 1000 kg), </a:t>
            </a:r>
            <a:r>
              <a:rPr lang="lt-LT" sz="2000" dirty="0">
                <a:highlight>
                  <a:srgbClr val="FFFF00"/>
                </a:highlight>
                <a:latin typeface="Times New Roman" panose="02020603050405020304" pitchFamily="18" charset="0"/>
                <a:cs typeface="Times New Roman" panose="02020603050405020304" pitchFamily="18" charset="0"/>
              </a:rPr>
              <a:t>kurią atgabeno ir deklaruoja nepriklausomas vežėjas</a:t>
            </a:r>
          </a:p>
          <a:p>
            <a:pPr algn="just"/>
            <a:r>
              <a:rPr lang="lt-LT" sz="2200" dirty="0">
                <a:highlight>
                  <a:srgbClr val="FFFF00"/>
                </a:highlight>
                <a:latin typeface="Times New Roman" panose="02020603050405020304" pitchFamily="18" charset="0"/>
                <a:cs typeface="Times New Roman" panose="02020603050405020304" pitchFamily="18" charset="0"/>
              </a:rPr>
              <a:t>Asmuo, kuris pateikia deklaraciją</a:t>
            </a:r>
            <a:r>
              <a:rPr lang="lt-LT" sz="2200" dirty="0">
                <a:latin typeface="Times New Roman" panose="02020603050405020304" pitchFamily="18" charset="0"/>
                <a:cs typeface="Times New Roman" panose="02020603050405020304" pitchFamily="18" charset="0"/>
              </a:rPr>
              <a:t>, jei prekes asmuo deklaruoja pats arba deklaracija pateikiama jo vardu per to asmens paskirtą tiesioginį atstovą muitinėje, arba asmuo, </a:t>
            </a:r>
            <a:r>
              <a:rPr lang="lt-LT" sz="2200" dirty="0">
                <a:highlight>
                  <a:srgbClr val="FFFF00"/>
                </a:highlight>
                <a:latin typeface="Times New Roman" panose="02020603050405020304" pitchFamily="18" charset="0"/>
                <a:cs typeface="Times New Roman" panose="02020603050405020304" pitchFamily="18" charset="0"/>
              </a:rPr>
              <a:t>dėl kurio interesų deklaracija pateikiama,</a:t>
            </a:r>
            <a:r>
              <a:rPr lang="lt-LT" sz="2200" dirty="0">
                <a:latin typeface="Times New Roman" panose="02020603050405020304" pitchFamily="18" charset="0"/>
                <a:cs typeface="Times New Roman" panose="02020603050405020304" pitchFamily="18" charset="0"/>
              </a:rPr>
              <a:t> jei prekes deklaruoja asmens netiesioginis atstovas muitinėje</a:t>
            </a:r>
          </a:p>
          <a:p>
            <a:pPr marL="0" indent="0" algn="just">
              <a:buNone/>
            </a:pPr>
            <a:endParaRPr lang="lt-LT" altLang="lt-LT" sz="2400" dirty="0">
              <a:solidFill>
                <a:srgbClr val="38572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8303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74A61-482B-2AF4-0787-17720C7A2B47}"/>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CAC34BD4-AEA4-0341-A1E5-073439338B96}"/>
              </a:ext>
            </a:extLst>
          </p:cNvPr>
          <p:cNvSpPr>
            <a:spLocks noGrp="1" noChangeArrowheads="1"/>
          </p:cNvSpPr>
          <p:nvPr>
            <p:ph type="title"/>
          </p:nvPr>
        </p:nvSpPr>
        <p:spPr>
          <a:xfrm>
            <a:off x="1066800" y="385445"/>
            <a:ext cx="10226040" cy="801371"/>
          </a:xfrm>
        </p:spPr>
        <p:txBody>
          <a:bodyPr>
            <a:normAutofit/>
          </a:bodyPr>
          <a:lstStyle/>
          <a:p>
            <a:pPr algn="ctr">
              <a:defRPr/>
            </a:pPr>
            <a:r>
              <a:rPr lang="lt-LT" altLang="lt-LT" b="1" dirty="0">
                <a:latin typeface="Times New Roman" panose="02020603050405020304" pitchFamily="18" charset="0"/>
                <a:cs typeface="Times New Roman" panose="02020603050405020304" pitchFamily="18" charset="0"/>
              </a:rPr>
              <a:t>ATSTOVAS (</a:t>
            </a:r>
            <a:r>
              <a:rPr lang="lt-LT" b="1" dirty="0">
                <a:latin typeface="Times New Roman" panose="02020603050405020304" pitchFamily="18" charset="0"/>
                <a:cs typeface="Times New Roman" panose="02020603050405020304" pitchFamily="18" charset="0"/>
              </a:rPr>
              <a:t>13 06 000 000)</a:t>
            </a:r>
            <a:endParaRPr lang="lt-LT" altLang="lt-LT" b="1" dirty="0">
              <a:latin typeface="Times New Roman" panose="02020603050405020304" pitchFamily="18" charset="0"/>
              <a:cs typeface="Times New Roman" panose="02020603050405020304" pitchFamily="18" charset="0"/>
            </a:endParaRPr>
          </a:p>
        </p:txBody>
      </p:sp>
      <p:sp>
        <p:nvSpPr>
          <p:cNvPr id="3075" name="Rectangle 3">
            <a:extLst>
              <a:ext uri="{FF2B5EF4-FFF2-40B4-BE49-F238E27FC236}">
                <a16:creationId xmlns:a16="http://schemas.microsoft.com/office/drawing/2014/main" id="{553F823D-1A32-A339-4A77-4A8B93F5024A}"/>
              </a:ext>
            </a:extLst>
          </p:cNvPr>
          <p:cNvSpPr>
            <a:spLocks noGrp="1" noChangeArrowheads="1"/>
          </p:cNvSpPr>
          <p:nvPr>
            <p:ph type="body" idx="1"/>
          </p:nvPr>
        </p:nvSpPr>
        <p:spPr>
          <a:xfrm>
            <a:off x="385852" y="1368403"/>
            <a:ext cx="11043920" cy="4816475"/>
          </a:xfrm>
        </p:spPr>
        <p:txBody>
          <a:bodyPr>
            <a:noAutofit/>
          </a:bodyPr>
          <a:lstStyle/>
          <a:p>
            <a:pPr marL="0" indent="0" algn="just">
              <a:buNone/>
            </a:pPr>
            <a:r>
              <a:rPr lang="lt-LT" dirty="0">
                <a:latin typeface="Times New Roman" panose="02020603050405020304" pitchFamily="18" charset="0"/>
                <a:cs typeface="Times New Roman" panose="02020603050405020304" pitchFamily="18" charset="0"/>
              </a:rPr>
              <a:t>Nurodomas, jeigu prekes deklaruoja deklaranto paskirtas tiesioginis arba netiesioginis atstovas muitinėje</a:t>
            </a:r>
          </a:p>
          <a:p>
            <a:pPr marL="0" indent="0" algn="just">
              <a:buNone/>
            </a:pPr>
            <a:r>
              <a:rPr lang="lt-LT" altLang="lt-LT" dirty="0">
                <a:latin typeface="Times New Roman" panose="02020603050405020304" pitchFamily="18" charset="0"/>
                <a:cs typeface="Times New Roman" panose="02020603050405020304" pitchFamily="18" charset="0"/>
              </a:rPr>
              <a:t>Sutampa su duomenų klasėje „Deklarantas“ nurodytais duomenimis, jeigu prekes deklaruoja netiesioginis atstovas asmens:</a:t>
            </a:r>
          </a:p>
          <a:p>
            <a:pPr lvl="1" algn="just">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kuris naudojasi specialia nuotolinės prekybos prekėmis apmokestinimo schema (papildomos procedūros kodas F48) arba naudojasi specialia importo PVM deklaravimo ir mokėjimo procedūra (papildomos procedūros kodas F49)</a:t>
            </a:r>
          </a:p>
          <a:p>
            <a:pPr lvl="1" algn="just">
              <a:buFont typeface="Wingdings" panose="05000000000000000000" pitchFamily="2" charset="2"/>
              <a:buChar char="Ø"/>
            </a:pPr>
            <a:r>
              <a:rPr lang="lt-LT" dirty="0">
                <a:latin typeface="Times New Roman" panose="02020603050405020304" pitchFamily="18" charset="0"/>
                <a:cs typeface="Times New Roman" panose="02020603050405020304" pitchFamily="18" charset="0"/>
              </a:rPr>
              <a:t>fizinio asmens, kuris nėra registruotas EOS (neturi EORI kodo), keičiančio įprastinę gyvenamąją vietą ir gaunančio arba atsisiunčiančio jam priklausantį turtą (įskaitant kraitį ir namų apyvokos reikmenis) arba gaunančio nedidelę prekių siuntą (ją sudarančių prekių muitinė vertė ne didesnė kaip 1000 eurų, o jų masė bruto ne didesnė kaip 1000 kg), kurią atgabeno ir deklaruoja nepriklausomas vežėjas</a:t>
            </a:r>
          </a:p>
          <a:p>
            <a:pPr marL="0" indent="0" algn="just">
              <a:buNone/>
            </a:pPr>
            <a:endParaRPr lang="lt-LT" altLang="lt-LT" sz="2400" dirty="0">
              <a:solidFill>
                <a:srgbClr val="385723"/>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1226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66321F-2D98-1E89-A0CD-4225A3D930E5}"/>
            </a:ext>
          </a:extLst>
        </p:cNvPr>
        <p:cNvGrpSpPr/>
        <p:nvPr/>
      </p:nvGrpSpPr>
      <p:grpSpPr>
        <a:xfrm>
          <a:off x="0" y="0"/>
          <a:ext cx="0" cy="0"/>
          <a:chOff x="0" y="0"/>
          <a:chExt cx="0" cy="0"/>
        </a:xfrm>
      </p:grpSpPr>
      <p:sp useBgFill="1">
        <p:nvSpPr>
          <p:cNvPr id="61" name="Rectangle 60">
            <a:extLst>
              <a:ext uri="{FF2B5EF4-FFF2-40B4-BE49-F238E27FC236}">
                <a16:creationId xmlns:a16="http://schemas.microsoft.com/office/drawing/2014/main" id="{14364134-A625-56A4-812D-DCB02DB5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BC8DF8F7-E7D0-A4C4-090C-70D612B1E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FD016B5-EFE8-6A54-7B22-64CBFFA4CFF4}"/>
              </a:ext>
            </a:extLst>
          </p:cNvPr>
          <p:cNvSpPr>
            <a:spLocks noGrp="1"/>
          </p:cNvSpPr>
          <p:nvPr>
            <p:ph idx="1"/>
          </p:nvPr>
        </p:nvSpPr>
        <p:spPr>
          <a:xfrm>
            <a:off x="688849" y="2146816"/>
            <a:ext cx="5837750" cy="3023702"/>
          </a:xfrm>
        </p:spPr>
        <p:txBody>
          <a:bodyPr anchor="ctr">
            <a:normAutofit/>
          </a:bodyPr>
          <a:lstStyle/>
          <a:p>
            <a:pPr marL="0" indent="0">
              <a:buNone/>
            </a:pPr>
            <a:r>
              <a:rPr lang="lt-LT" altLang="lt-LT" sz="4000" b="1" dirty="0">
                <a:latin typeface="Times New Roman" panose="02020603050405020304" pitchFamily="18" charset="0"/>
                <a:cs typeface="Times New Roman" panose="02020603050405020304" pitchFamily="18" charset="0"/>
              </a:rPr>
              <a:t>PRODUKTO INDENTIFIKATORIUS</a:t>
            </a:r>
          </a:p>
          <a:p>
            <a:pPr marL="0" indent="0">
              <a:buNone/>
            </a:pPr>
            <a:r>
              <a:rPr lang="lt-LT" sz="4000" b="1" dirty="0">
                <a:latin typeface="Times New Roman" panose="02020603050405020304" pitchFamily="18" charset="0"/>
                <a:cs typeface="Times New Roman" panose="02020603050405020304" pitchFamily="18" charset="0"/>
              </a:rPr>
              <a:t>(PID)</a:t>
            </a:r>
          </a:p>
        </p:txBody>
      </p:sp>
      <p:sp>
        <p:nvSpPr>
          <p:cNvPr id="65" name="Rectangle 64">
            <a:extLst>
              <a:ext uri="{FF2B5EF4-FFF2-40B4-BE49-F238E27FC236}">
                <a16:creationId xmlns:a16="http://schemas.microsoft.com/office/drawing/2014/main" id="{8301EACD-A500-C6EC-6E9A-295CDE398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A42B501D-E8A4-C67C-5FC8-2B317AAA2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The Importance of Product Identification and Traceability - J-Pak">
            <a:extLst>
              <a:ext uri="{FF2B5EF4-FFF2-40B4-BE49-F238E27FC236}">
                <a16:creationId xmlns:a16="http://schemas.microsoft.com/office/drawing/2014/main" id="{C4AD9818-FB32-1FE9-6DF4-6C8ACFF4D574}"/>
              </a:ext>
            </a:extLst>
          </p:cNvPr>
          <p:cNvPicPr>
            <a:picLocks noChangeAspect="1"/>
          </p:cNvPicPr>
          <p:nvPr/>
        </p:nvPicPr>
        <p:blipFill>
          <a:blip r:embed="rId2"/>
          <a:srcRect r="11" b="13683"/>
          <a:stretch>
            <a:fillRect/>
          </a:stretch>
        </p:blipFill>
        <p:spPr>
          <a:xfrm>
            <a:off x="7421373" y="627954"/>
            <a:ext cx="4235516" cy="5353373"/>
          </a:xfrm>
          <a:prstGeom prst="rect">
            <a:avLst/>
          </a:prstGeom>
        </p:spPr>
      </p:pic>
      <p:sp>
        <p:nvSpPr>
          <p:cNvPr id="69" name="Rectangle 68">
            <a:extLst>
              <a:ext uri="{FF2B5EF4-FFF2-40B4-BE49-F238E27FC236}">
                <a16:creationId xmlns:a16="http://schemas.microsoft.com/office/drawing/2014/main" id="{A5A0C76B-D76E-5C6A-B162-0A54EE588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7642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D0989-50AE-8733-5047-2F6C2FCBCBEA}"/>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F9425A93-1C89-AE20-D0F3-E249F4FA028B}"/>
              </a:ext>
            </a:extLst>
          </p:cNvPr>
          <p:cNvSpPr>
            <a:spLocks noGrp="1" noChangeArrowheads="1"/>
          </p:cNvSpPr>
          <p:nvPr>
            <p:ph type="title"/>
          </p:nvPr>
        </p:nvSpPr>
        <p:spPr>
          <a:xfrm>
            <a:off x="1127760" y="365125"/>
            <a:ext cx="10226040" cy="801371"/>
          </a:xfrm>
        </p:spPr>
        <p:txBody>
          <a:bodyPr/>
          <a:lstStyle/>
          <a:p>
            <a:pPr algn="ctr" eaLnBrk="1" hangingPunct="1">
              <a:defRPr/>
            </a:pPr>
            <a:r>
              <a:rPr lang="lt-LT" altLang="lt-LT" b="1" dirty="0">
                <a:latin typeface="Arial Black" panose="020B0A04020102020204" pitchFamily="34" charset="0"/>
                <a:cs typeface="Arial" panose="020B0604020202020204" pitchFamily="34" charset="0"/>
              </a:rPr>
              <a:t>Teisinis reglamentavimas</a:t>
            </a:r>
          </a:p>
        </p:txBody>
      </p:sp>
      <p:sp>
        <p:nvSpPr>
          <p:cNvPr id="3075" name="Rectangle 3">
            <a:extLst>
              <a:ext uri="{FF2B5EF4-FFF2-40B4-BE49-F238E27FC236}">
                <a16:creationId xmlns:a16="http://schemas.microsoft.com/office/drawing/2014/main" id="{D049AC70-CFC2-ED3A-DE3D-798BEC850DB7}"/>
              </a:ext>
            </a:extLst>
          </p:cNvPr>
          <p:cNvSpPr>
            <a:spLocks noGrp="1" noChangeArrowheads="1"/>
          </p:cNvSpPr>
          <p:nvPr>
            <p:ph type="body" idx="1"/>
          </p:nvPr>
        </p:nvSpPr>
        <p:spPr>
          <a:xfrm>
            <a:off x="640079" y="1351280"/>
            <a:ext cx="10149841" cy="4849207"/>
          </a:xfrm>
        </p:spPr>
        <p:txBody>
          <a:bodyPr>
            <a:noAutofit/>
          </a:bodyPr>
          <a:lstStyle/>
          <a:p>
            <a:pPr algn="just">
              <a:defRPr/>
            </a:pPr>
            <a:r>
              <a:rPr lang="lt-LT" altLang="lt-LT" dirty="0">
                <a:latin typeface="Times New Roman" panose="02020603050405020304" pitchFamily="18" charset="0"/>
                <a:cs typeface="Times New Roman" panose="02020603050405020304" pitchFamily="18" charset="0"/>
              </a:rPr>
              <a:t>Komisijos deleguotojo reglamento (ES) 2015/2446 (reglamento (ES) 2026/1022 redakcija) 1 straipsnio 57 – 60 punktai (apibrėžtys) ir B priedo II antraštinės dalies duomenų klasės „Papildomasis dokumentas“ ir „Papildoma nuoroda“ nurodymo paaiškinimai</a:t>
            </a:r>
          </a:p>
          <a:p>
            <a:pPr algn="just">
              <a:defRPr/>
            </a:pPr>
            <a:r>
              <a:rPr lang="lt-LT" dirty="0">
                <a:latin typeface="Times New Roman" panose="02020603050405020304" pitchFamily="18" charset="0"/>
                <a:cs typeface="Times New Roman" panose="02020603050405020304" pitchFamily="18" charset="0"/>
              </a:rPr>
              <a:t>Importo deklaracijų, pateikiamų elektroninėmis duomenų apdorojimo priemonėmis arba raštu, surašymo taisyklės, patvirtintos MD generalinio direktoriaus 2024-03-20 įsakymu Nr. 1BE-256</a:t>
            </a:r>
          </a:p>
          <a:p>
            <a:pPr algn="just">
              <a:defRPr/>
            </a:pPr>
            <a:r>
              <a:rPr lang="lt-LT" dirty="0">
                <a:latin typeface="Times New Roman" panose="02020603050405020304" pitchFamily="18" charset="0"/>
                <a:cs typeface="Times New Roman" panose="02020603050405020304" pitchFamily="18" charset="0"/>
              </a:rPr>
              <a:t>Dokumento rūšis, integruota </a:t>
            </a:r>
            <a:r>
              <a:rPr lang="lt-LT" sz="2800" dirty="0">
                <a:latin typeface="Times New Roman" panose="02020603050405020304" pitchFamily="18" charset="0"/>
                <a:cs typeface="Times New Roman" panose="02020603050405020304" pitchFamily="18" charset="0"/>
              </a:rPr>
              <a:t>TARIC (LITAR) duomenų bazėje</a:t>
            </a:r>
          </a:p>
          <a:p>
            <a:pPr marL="0" indent="0" algn="just">
              <a:buNone/>
              <a:defRPr/>
            </a:pPr>
            <a:endParaRPr lang="lt-LT" altLang="lt-LT" dirty="0">
              <a:solidFill>
                <a:srgbClr val="385723"/>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A06AB4C0-807C-3691-D0D7-B45766DA1B21}"/>
              </a:ext>
            </a:extLst>
          </p:cNvPr>
          <p:cNvSpPr txBox="1"/>
          <p:nvPr/>
        </p:nvSpPr>
        <p:spPr>
          <a:xfrm rot="10800000" flipV="1">
            <a:off x="960119" y="5000157"/>
            <a:ext cx="9829801" cy="1200329"/>
          </a:xfrm>
          <a:prstGeom prst="rect">
            <a:avLst/>
          </a:prstGeom>
          <a:solidFill>
            <a:srgbClr val="FFCC00"/>
          </a:solidFill>
        </p:spPr>
        <p:txBody>
          <a:bodyPr wrap="square" rtlCol="0">
            <a:spAutoFit/>
          </a:bodyPr>
          <a:lstStyle/>
          <a:p>
            <a:pPr algn="just"/>
            <a:r>
              <a:rPr lang="lt-LT" sz="2400" i="1" dirty="0">
                <a:solidFill>
                  <a:srgbClr val="385723"/>
                </a:solidFill>
                <a:latin typeface="Times New Roman" panose="02020603050405020304" pitchFamily="18" charset="0"/>
                <a:cs typeface="Times New Roman" panose="02020603050405020304" pitchFamily="18" charset="0"/>
              </a:rPr>
              <a:t>IMPORTATION AND EXPORTATION OF LOW VALUE CONSIGNMENTS – </a:t>
            </a:r>
            <a:r>
              <a:rPr lang="lt-LT" sz="2400" i="1" dirty="0" err="1">
                <a:solidFill>
                  <a:srgbClr val="385723"/>
                </a:solidFill>
                <a:latin typeface="Times New Roman" panose="02020603050405020304" pitchFamily="18" charset="0"/>
                <a:cs typeface="Times New Roman" panose="02020603050405020304" pitchFamily="18" charset="0"/>
              </a:rPr>
              <a:t>The</a:t>
            </a:r>
            <a:r>
              <a:rPr lang="lt-LT" sz="2400" i="1" dirty="0">
                <a:solidFill>
                  <a:srgbClr val="385723"/>
                </a:solidFill>
                <a:latin typeface="Times New Roman" panose="02020603050405020304" pitchFamily="18" charset="0"/>
                <a:cs typeface="Times New Roman" panose="02020603050405020304" pitchFamily="18" charset="0"/>
              </a:rPr>
              <a:t> EUR 3 </a:t>
            </a:r>
            <a:r>
              <a:rPr lang="lt-LT" sz="2400" i="1" dirty="0" err="1">
                <a:solidFill>
                  <a:srgbClr val="385723"/>
                </a:solidFill>
                <a:latin typeface="Times New Roman" panose="02020603050405020304" pitchFamily="18" charset="0"/>
                <a:cs typeface="Times New Roman" panose="02020603050405020304" pitchFamily="18" charset="0"/>
              </a:rPr>
              <a:t>temporary</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customs</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duty</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Guidance</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for</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Member</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States</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and</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Trade</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Version</a:t>
            </a:r>
            <a:r>
              <a:rPr lang="lt-LT" sz="2400" i="1" dirty="0">
                <a:solidFill>
                  <a:srgbClr val="385723"/>
                </a:solidFill>
                <a:latin typeface="Times New Roman" panose="02020603050405020304" pitchFamily="18" charset="0"/>
                <a:cs typeface="Times New Roman" panose="02020603050405020304" pitchFamily="18" charset="0"/>
              </a:rPr>
              <a:t> </a:t>
            </a:r>
            <a:r>
              <a:rPr lang="lt-LT" sz="2400" i="1" dirty="0" err="1">
                <a:solidFill>
                  <a:srgbClr val="385723"/>
                </a:solidFill>
                <a:latin typeface="Times New Roman" panose="02020603050405020304" pitchFamily="18" charset="0"/>
                <a:cs typeface="Times New Roman" panose="02020603050405020304" pitchFamily="18" charset="0"/>
              </a:rPr>
              <a:t>of</a:t>
            </a:r>
            <a:r>
              <a:rPr lang="lt-LT" sz="2400" i="1" dirty="0">
                <a:solidFill>
                  <a:srgbClr val="385723"/>
                </a:solidFill>
                <a:latin typeface="Times New Roman" panose="02020603050405020304" pitchFamily="18" charset="0"/>
                <a:cs typeface="Times New Roman" panose="02020603050405020304" pitchFamily="18" charset="0"/>
              </a:rPr>
              <a:t> 2 June 2026)</a:t>
            </a:r>
          </a:p>
        </p:txBody>
      </p:sp>
    </p:spTree>
    <p:extLst>
      <p:ext uri="{BB962C8B-B14F-4D97-AF65-F5344CB8AC3E}">
        <p14:creationId xmlns:p14="http://schemas.microsoft.com/office/powerpoint/2010/main" val="1383531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2A15BC-69A4-75FC-A928-F1443C4403E3}"/>
            </a:ext>
          </a:extLst>
        </p:cNvPr>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id="{117AB3D3-3C9C-4DED-809A-78734805B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4" name="Rectangle 2">
            <a:extLst>
              <a:ext uri="{FF2B5EF4-FFF2-40B4-BE49-F238E27FC236}">
                <a16:creationId xmlns:a16="http://schemas.microsoft.com/office/drawing/2014/main" id="{9445F707-642A-7DC7-E927-DADAA4A14E9B}"/>
              </a:ext>
            </a:extLst>
          </p:cNvPr>
          <p:cNvSpPr>
            <a:spLocks noGrp="1" noChangeArrowheads="1"/>
          </p:cNvSpPr>
          <p:nvPr>
            <p:ph type="title"/>
          </p:nvPr>
        </p:nvSpPr>
        <p:spPr>
          <a:xfrm>
            <a:off x="793662" y="386930"/>
            <a:ext cx="10066122" cy="1298448"/>
          </a:xfrm>
        </p:spPr>
        <p:txBody>
          <a:bodyPr anchor="b">
            <a:normAutofit/>
          </a:bodyPr>
          <a:lstStyle/>
          <a:p>
            <a:pPr algn="ctr" eaLnBrk="1" hangingPunct="1">
              <a:defRPr/>
            </a:pPr>
            <a:r>
              <a:rPr lang="lt-LT" altLang="lt-LT" sz="6000" b="1" dirty="0">
                <a:latin typeface="Times New Roman" panose="02020603050405020304" pitchFamily="18" charset="0"/>
                <a:cs typeface="Times New Roman" panose="02020603050405020304" pitchFamily="18" charset="0"/>
              </a:rPr>
              <a:t>APIBRĖŽTIS</a:t>
            </a:r>
          </a:p>
        </p:txBody>
      </p:sp>
      <p:sp>
        <p:nvSpPr>
          <p:cNvPr id="3082" name="Rectangle 3081">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4" name="Rectangle 308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5" name="Rectangle 3">
            <a:extLst>
              <a:ext uri="{FF2B5EF4-FFF2-40B4-BE49-F238E27FC236}">
                <a16:creationId xmlns:a16="http://schemas.microsoft.com/office/drawing/2014/main" id="{957C4D73-2021-E010-7BBD-AF960DB72710}"/>
              </a:ext>
            </a:extLst>
          </p:cNvPr>
          <p:cNvSpPr>
            <a:spLocks noGrp="1" noChangeArrowheads="1"/>
          </p:cNvSpPr>
          <p:nvPr>
            <p:ph type="body" idx="1"/>
          </p:nvPr>
        </p:nvSpPr>
        <p:spPr>
          <a:xfrm>
            <a:off x="345440" y="2407921"/>
            <a:ext cx="4979119" cy="3714244"/>
          </a:xfrm>
        </p:spPr>
        <p:txBody>
          <a:bodyPr anchor="ctr">
            <a:normAutofit/>
          </a:bodyPr>
          <a:lstStyle/>
          <a:p>
            <a:pPr marL="0" indent="0" algn="just">
              <a:buNone/>
            </a:pPr>
            <a:r>
              <a:rPr lang="lt-LT" sz="2400" dirty="0">
                <a:latin typeface="Times New Roman" panose="02020603050405020304" pitchFamily="18" charset="0"/>
                <a:cs typeface="Times New Roman" panose="02020603050405020304" pitchFamily="18" charset="0"/>
              </a:rPr>
              <a:t>Unikalus raidinis skaitmeninis konkretaus modelio, partijos ar gaminio kodas ant bet kurio lygmens pakuotės, užtikrinantis tikslų, vienareikšmį jo (jos) identifikavimą ir atsekamumą visuose tiekimo grandinės etapuose, nuo siūlymo parduoti (įskaitant internetinę ar nuotolinę prekybą) iki pardavimo bei tiekimo ir veiklos po pateikimo rinkai</a:t>
            </a:r>
          </a:p>
          <a:p>
            <a:pPr algn="just"/>
            <a:endParaRPr lang="lt-LT" sz="2000" dirty="0"/>
          </a:p>
        </p:txBody>
      </p:sp>
      <p:pic>
        <p:nvPicPr>
          <p:cNvPr id="3" name="Picture 2">
            <a:extLst>
              <a:ext uri="{FF2B5EF4-FFF2-40B4-BE49-F238E27FC236}">
                <a16:creationId xmlns:a16="http://schemas.microsoft.com/office/drawing/2014/main" id="{6B46FE4B-FC6E-B327-8E88-51DDA2434662}"/>
              </a:ext>
            </a:extLst>
          </p:cNvPr>
          <p:cNvPicPr>
            <a:picLocks noChangeAspect="1"/>
          </p:cNvPicPr>
          <p:nvPr/>
        </p:nvPicPr>
        <p:blipFill>
          <a:blip r:embed="rId3"/>
          <a:srcRect r="10561" b="-2"/>
          <a:stretch>
            <a:fillRect/>
          </a:stretch>
        </p:blipFill>
        <p:spPr>
          <a:xfrm>
            <a:off x="5911532" y="2484255"/>
            <a:ext cx="5150277" cy="3714244"/>
          </a:xfrm>
          <a:prstGeom prst="rect">
            <a:avLst/>
          </a:prstGeom>
        </p:spPr>
      </p:pic>
      <p:sp>
        <p:nvSpPr>
          <p:cNvPr id="3086" name="Rectangle 3085">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6114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B324D-29E1-FC82-828B-15074BE203AA}"/>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563C7D43-253D-96C0-8843-BFCCC9ED038F}"/>
              </a:ext>
            </a:extLst>
          </p:cNvPr>
          <p:cNvSpPr>
            <a:spLocks noGrp="1" noChangeArrowheads="1"/>
          </p:cNvSpPr>
          <p:nvPr>
            <p:ph type="title"/>
          </p:nvPr>
        </p:nvSpPr>
        <p:spPr>
          <a:xfrm>
            <a:off x="982980" y="260518"/>
            <a:ext cx="10226040" cy="1108075"/>
          </a:xfrm>
        </p:spPr>
        <p:txBody>
          <a:bodyPr>
            <a:normAutofit/>
          </a:bodyPr>
          <a:lstStyle/>
          <a:p>
            <a:pPr algn="ctr">
              <a:defRPr/>
            </a:pPr>
            <a:r>
              <a:rPr lang="lt-LT" altLang="lt-LT" b="1" dirty="0">
                <a:latin typeface="Arial Black" panose="020B0A04020102020204" pitchFamily="34" charset="0"/>
                <a:cs typeface="Arial" panose="020B0604020202020204" pitchFamily="34" charset="0"/>
              </a:rPr>
              <a:t>RŪŠYS</a:t>
            </a:r>
          </a:p>
        </p:txBody>
      </p:sp>
      <p:sp>
        <p:nvSpPr>
          <p:cNvPr id="3075" name="Rectangle 3">
            <a:extLst>
              <a:ext uri="{FF2B5EF4-FFF2-40B4-BE49-F238E27FC236}">
                <a16:creationId xmlns:a16="http://schemas.microsoft.com/office/drawing/2014/main" id="{ECA56C61-F3E4-600F-712F-5F84924C22C1}"/>
              </a:ext>
            </a:extLst>
          </p:cNvPr>
          <p:cNvSpPr>
            <a:spLocks noGrp="1" noChangeArrowheads="1"/>
          </p:cNvSpPr>
          <p:nvPr>
            <p:ph type="body" idx="1"/>
          </p:nvPr>
        </p:nvSpPr>
        <p:spPr>
          <a:xfrm>
            <a:off x="838200" y="1431994"/>
            <a:ext cx="10370820" cy="4796155"/>
          </a:xfrm>
        </p:spPr>
        <p:txBody>
          <a:bodyPr>
            <a:normAutofit/>
          </a:bodyPr>
          <a:lstStyle/>
          <a:p>
            <a:pPr algn="just"/>
            <a:r>
              <a:rPr lang="lt-LT" b="1" dirty="0">
                <a:latin typeface="Times New Roman" panose="02020603050405020304" pitchFamily="18" charset="0"/>
                <a:cs typeface="Times New Roman" panose="02020603050405020304" pitchFamily="18" charset="0"/>
              </a:rPr>
              <a:t>Pardavėjo produkto identifikatorius (C127)</a:t>
            </a:r>
            <a:r>
              <a:rPr lang="lt-LT" dirty="0">
                <a:latin typeface="Times New Roman" panose="02020603050405020304" pitchFamily="18" charset="0"/>
                <a:cs typeface="Times New Roman" panose="02020603050405020304" pitchFamily="18" charset="0"/>
              </a:rPr>
              <a:t> – produkto identifikatorius, kurį suteikia internetinis pardavėjas, prekyvietė ar platforma</a:t>
            </a:r>
          </a:p>
          <a:p>
            <a:pPr algn="just"/>
            <a:r>
              <a:rPr lang="lt-LT" b="1" dirty="0">
                <a:latin typeface="Times New Roman" panose="02020603050405020304" pitchFamily="18" charset="0"/>
                <a:cs typeface="Times New Roman" panose="02020603050405020304" pitchFamily="18" charset="0"/>
              </a:rPr>
              <a:t>Nestandartizuotas gamintojo produkto identifikatorius</a:t>
            </a:r>
            <a:r>
              <a:rPr lang="lt-LT" dirty="0">
                <a:latin typeface="Times New Roman" panose="02020603050405020304" pitchFamily="18" charset="0"/>
                <a:cs typeface="Times New Roman" panose="02020603050405020304" pitchFamily="18" charset="0"/>
              </a:rPr>
              <a:t> </a:t>
            </a:r>
            <a:r>
              <a:rPr lang="lt-LT" b="1" dirty="0">
                <a:latin typeface="Times New Roman" panose="02020603050405020304" pitchFamily="18" charset="0"/>
                <a:cs typeface="Times New Roman" panose="02020603050405020304" pitchFamily="18" charset="0"/>
              </a:rPr>
              <a:t>(C128)</a:t>
            </a:r>
            <a:r>
              <a:rPr lang="lt-LT" dirty="0"/>
              <a:t> – </a:t>
            </a:r>
            <a:r>
              <a:rPr lang="lt-LT" dirty="0">
                <a:latin typeface="Times New Roman" panose="02020603050405020304" pitchFamily="18" charset="0"/>
                <a:cs typeface="Times New Roman" panose="02020603050405020304" pitchFamily="18" charset="0"/>
              </a:rPr>
              <a:t>produkto identifikatorius, kurį suteikia produkto gamintojas ar tiekėjas ir kuris nėra grindžiamas tarptautiniu mastu pripažintais standartais</a:t>
            </a:r>
          </a:p>
          <a:p>
            <a:pPr algn="just"/>
            <a:r>
              <a:rPr lang="lt-LT" b="1" dirty="0">
                <a:latin typeface="Times New Roman" panose="02020603050405020304" pitchFamily="18" charset="0"/>
                <a:cs typeface="Times New Roman" panose="02020603050405020304" pitchFamily="18" charset="0"/>
              </a:rPr>
              <a:t>Standartizuotas gamintojo produkto identifikatorius</a:t>
            </a:r>
            <a:r>
              <a:rPr lang="lt-LT" dirty="0">
                <a:latin typeface="Times New Roman" panose="02020603050405020304" pitchFamily="18" charset="0"/>
                <a:cs typeface="Times New Roman" panose="02020603050405020304" pitchFamily="18" charset="0"/>
              </a:rPr>
              <a:t> (</a:t>
            </a:r>
            <a:r>
              <a:rPr lang="lt-LT" b="1" dirty="0">
                <a:latin typeface="Times New Roman" panose="02020603050405020304" pitchFamily="18" charset="0"/>
                <a:cs typeface="Times New Roman" panose="02020603050405020304" pitchFamily="18" charset="0"/>
              </a:rPr>
              <a:t>C129</a:t>
            </a:r>
            <a:r>
              <a:rPr lang="lt-LT" dirty="0">
                <a:latin typeface="Times New Roman" panose="02020603050405020304" pitchFamily="18" charset="0"/>
                <a:cs typeface="Times New Roman" panose="02020603050405020304" pitchFamily="18" charset="0"/>
              </a:rPr>
              <a:t>) –  produkto identifikatorius, kurį suteikia produkto gamintojas ar tiekėjas ir kuris grindžiamas tarptautiniu mastu pripažintais standartais</a:t>
            </a:r>
          </a:p>
          <a:p>
            <a:endParaRPr lang="lt-LT" dirty="0"/>
          </a:p>
        </p:txBody>
      </p:sp>
      <p:sp>
        <p:nvSpPr>
          <p:cNvPr id="5" name="TextBox 4">
            <a:extLst>
              <a:ext uri="{FF2B5EF4-FFF2-40B4-BE49-F238E27FC236}">
                <a16:creationId xmlns:a16="http://schemas.microsoft.com/office/drawing/2014/main" id="{A8AEA51A-A9A9-9C66-0E8D-DACE3C811A37}"/>
              </a:ext>
            </a:extLst>
          </p:cNvPr>
          <p:cNvSpPr txBox="1"/>
          <p:nvPr/>
        </p:nvSpPr>
        <p:spPr>
          <a:xfrm rot="10800000" flipH="1" flipV="1">
            <a:off x="3027681" y="6106884"/>
            <a:ext cx="8326119" cy="369332"/>
          </a:xfrm>
          <a:prstGeom prst="rect">
            <a:avLst/>
          </a:prstGeom>
          <a:solidFill>
            <a:srgbClr val="FFCC00"/>
          </a:solidFill>
        </p:spPr>
        <p:txBody>
          <a:bodyPr wrap="square" rtlCol="0">
            <a:spAutoFit/>
          </a:bodyPr>
          <a:lstStyle/>
          <a:p>
            <a:r>
              <a:rPr lang="lt-LT"/>
              <a:t>Y081 </a:t>
            </a:r>
            <a:r>
              <a:rPr lang="lt-LT" dirty="0"/>
              <a:t>- Deklaruotam gaminiui nėra standartizuoto gamintojo gaminio identifikatoriaus</a:t>
            </a:r>
          </a:p>
        </p:txBody>
      </p:sp>
    </p:spTree>
    <p:extLst>
      <p:ext uri="{BB962C8B-B14F-4D97-AF65-F5344CB8AC3E}">
        <p14:creationId xmlns:p14="http://schemas.microsoft.com/office/powerpoint/2010/main" val="4207668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D075F-1790-D233-B944-E3F75B2E8DF3}"/>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491DC3EC-9BC9-DB17-3126-2713AC638496}"/>
              </a:ext>
            </a:extLst>
          </p:cNvPr>
          <p:cNvSpPr>
            <a:spLocks noGrp="1" noChangeArrowheads="1"/>
          </p:cNvSpPr>
          <p:nvPr>
            <p:ph type="title"/>
          </p:nvPr>
        </p:nvSpPr>
        <p:spPr>
          <a:xfrm>
            <a:off x="1127760" y="365125"/>
            <a:ext cx="10226040" cy="1108075"/>
          </a:xfrm>
        </p:spPr>
        <p:txBody>
          <a:bodyPr>
            <a:normAutofit/>
          </a:bodyPr>
          <a:lstStyle/>
          <a:p>
            <a:pPr algn="ctr">
              <a:defRPr/>
            </a:pPr>
            <a:r>
              <a:rPr lang="lt-LT" altLang="lt-LT" sz="3700" b="1" dirty="0">
                <a:latin typeface="Arial Black" panose="020B0A04020102020204" pitchFamily="34" charset="0"/>
                <a:cs typeface="Arial" panose="020B0604020202020204" pitchFamily="34" charset="0"/>
              </a:rPr>
              <a:t>INFORMACIJA APIE PID RŪŠIŲ KODUS</a:t>
            </a:r>
          </a:p>
        </p:txBody>
      </p:sp>
      <p:sp>
        <p:nvSpPr>
          <p:cNvPr id="3075" name="Rectangle 3">
            <a:extLst>
              <a:ext uri="{FF2B5EF4-FFF2-40B4-BE49-F238E27FC236}">
                <a16:creationId xmlns:a16="http://schemas.microsoft.com/office/drawing/2014/main" id="{17A8D26E-B5CA-15EF-C85D-BAB17A41E3F7}"/>
              </a:ext>
            </a:extLst>
          </p:cNvPr>
          <p:cNvSpPr>
            <a:spLocks noGrp="1" noChangeArrowheads="1"/>
          </p:cNvSpPr>
          <p:nvPr>
            <p:ph type="body" idx="1"/>
          </p:nvPr>
        </p:nvSpPr>
        <p:spPr>
          <a:xfrm>
            <a:off x="1209039" y="1696720"/>
            <a:ext cx="9519921" cy="4480559"/>
          </a:xfrm>
        </p:spPr>
        <p:txBody>
          <a:bodyPr>
            <a:normAutofit/>
          </a:bodyPr>
          <a:lstStyle/>
          <a:p>
            <a:pPr marL="0" indent="0">
              <a:buNone/>
            </a:pPr>
            <a:endParaRPr lang="lt-LT" altLang="lt-LT" dirty="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4B26CCE6-1FE3-8435-A71D-36074B4F52DC}"/>
              </a:ext>
            </a:extLst>
          </p:cNvPr>
          <p:cNvPicPr>
            <a:picLocks noChangeAspect="1"/>
          </p:cNvPicPr>
          <p:nvPr/>
        </p:nvPicPr>
        <p:blipFill>
          <a:blip r:embed="rId3"/>
          <a:stretch>
            <a:fillRect/>
          </a:stretch>
        </p:blipFill>
        <p:spPr>
          <a:xfrm>
            <a:off x="1127760" y="1254900"/>
            <a:ext cx="9363294" cy="5603100"/>
          </a:xfrm>
          <a:prstGeom prst="rect">
            <a:avLst/>
          </a:prstGeom>
        </p:spPr>
      </p:pic>
    </p:spTree>
    <p:extLst>
      <p:ext uri="{BB962C8B-B14F-4D97-AF65-F5344CB8AC3E}">
        <p14:creationId xmlns:p14="http://schemas.microsoft.com/office/powerpoint/2010/main" val="2894739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C5A7C-A813-164E-D765-D9D514CC0BE4}"/>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632ABCE3-D2BE-CB64-9215-49870A93357E}"/>
              </a:ext>
            </a:extLst>
          </p:cNvPr>
          <p:cNvSpPr>
            <a:spLocks noGrp="1" noChangeArrowheads="1"/>
          </p:cNvSpPr>
          <p:nvPr>
            <p:ph type="title"/>
          </p:nvPr>
        </p:nvSpPr>
        <p:spPr>
          <a:xfrm>
            <a:off x="1127760" y="365125"/>
            <a:ext cx="10226040" cy="1108075"/>
          </a:xfrm>
        </p:spPr>
        <p:txBody>
          <a:bodyPr>
            <a:normAutofit fontScale="90000"/>
          </a:bodyPr>
          <a:lstStyle/>
          <a:p>
            <a:pPr algn="ctr">
              <a:defRPr/>
            </a:pPr>
            <a:r>
              <a:rPr lang="lt-LT" altLang="lt-LT" b="1" dirty="0">
                <a:latin typeface="Arial Black" panose="020B0A04020102020204" pitchFamily="34" charset="0"/>
                <a:cs typeface="Arial" panose="020B0604020202020204" pitchFamily="34" charset="0"/>
              </a:rPr>
              <a:t>PID NURODYMAS IMPORTO DEKLARACIJOJE</a:t>
            </a:r>
          </a:p>
        </p:txBody>
      </p:sp>
      <p:sp>
        <p:nvSpPr>
          <p:cNvPr id="3075" name="Rectangle 3">
            <a:extLst>
              <a:ext uri="{FF2B5EF4-FFF2-40B4-BE49-F238E27FC236}">
                <a16:creationId xmlns:a16="http://schemas.microsoft.com/office/drawing/2014/main" id="{69110E06-AF99-CF5D-03E9-D83AFEA29A01}"/>
              </a:ext>
            </a:extLst>
          </p:cNvPr>
          <p:cNvSpPr>
            <a:spLocks noGrp="1" noChangeArrowheads="1"/>
          </p:cNvSpPr>
          <p:nvPr>
            <p:ph type="body" idx="1"/>
          </p:nvPr>
        </p:nvSpPr>
        <p:spPr>
          <a:xfrm>
            <a:off x="1209039" y="1696720"/>
            <a:ext cx="9519921" cy="4480559"/>
          </a:xfrm>
        </p:spPr>
        <p:txBody>
          <a:bodyPr>
            <a:normAutofit fontScale="92500" lnSpcReduction="20000"/>
          </a:bodyPr>
          <a:lstStyle/>
          <a:p>
            <a:pPr marL="0" indent="0">
              <a:buNone/>
            </a:pPr>
            <a:r>
              <a:rPr lang="lt-LT" altLang="lt-LT" sz="3000" b="1" dirty="0">
                <a:latin typeface="Times New Roman" panose="02020603050405020304" pitchFamily="18" charset="0"/>
                <a:cs typeface="Times New Roman" panose="02020603050405020304" pitchFamily="18" charset="0"/>
              </a:rPr>
              <a:t>Papildomasis dokumentas </a:t>
            </a:r>
            <a:r>
              <a:rPr lang="lt-LT" altLang="lt-LT" dirty="0">
                <a:latin typeface="Times New Roman" panose="02020603050405020304" pitchFamily="18" charset="0"/>
                <a:cs typeface="Times New Roman" panose="02020603050405020304" pitchFamily="18" charset="0"/>
              </a:rPr>
              <a:t>(12 03 000 000):</a:t>
            </a:r>
          </a:p>
          <a:p>
            <a:r>
              <a:rPr lang="lt-LT" altLang="lt-LT" dirty="0">
                <a:latin typeface="Times New Roman" panose="02020603050405020304" pitchFamily="18" charset="0"/>
                <a:cs typeface="Times New Roman" panose="02020603050405020304" pitchFamily="18" charset="0"/>
              </a:rPr>
              <a:t>Registracijos numeris (12 03 001 000)</a:t>
            </a:r>
          </a:p>
          <a:p>
            <a:pPr lvl="1"/>
            <a:r>
              <a:rPr lang="lt-LT" altLang="lt-LT" dirty="0">
                <a:latin typeface="Times New Roman" panose="02020603050405020304" pitchFamily="18" charset="0"/>
                <a:cs typeface="Times New Roman" panose="02020603050405020304" pitchFamily="18" charset="0"/>
              </a:rPr>
              <a:t>1111111</a:t>
            </a:r>
          </a:p>
          <a:p>
            <a:pPr lvl="1"/>
            <a:r>
              <a:rPr lang="lt-LT" altLang="lt-LT" dirty="0">
                <a:latin typeface="Times New Roman" panose="02020603050405020304" pitchFamily="18" charset="0"/>
                <a:cs typeface="Times New Roman" panose="02020603050405020304" pitchFamily="18" charset="0"/>
              </a:rPr>
              <a:t>222222</a:t>
            </a:r>
          </a:p>
          <a:p>
            <a:pPr lvl="1"/>
            <a:r>
              <a:rPr lang="lt-LT" altLang="lt-LT" i="1" dirty="0">
                <a:solidFill>
                  <a:srgbClr val="385723"/>
                </a:solidFill>
                <a:latin typeface="Times New Roman" panose="02020603050405020304" pitchFamily="18" charset="0"/>
                <a:cs typeface="Times New Roman" panose="02020603050405020304" pitchFamily="18" charset="0"/>
              </a:rPr>
              <a:t>333333</a:t>
            </a:r>
            <a:endParaRPr lang="lt-LT" altLang="lt-LT" dirty="0">
              <a:solidFill>
                <a:srgbClr val="385723"/>
              </a:solidFill>
              <a:latin typeface="Times New Roman" panose="02020603050405020304" pitchFamily="18" charset="0"/>
              <a:cs typeface="Times New Roman" panose="02020603050405020304" pitchFamily="18" charset="0"/>
            </a:endParaRPr>
          </a:p>
          <a:p>
            <a:r>
              <a:rPr lang="lt-LT" altLang="lt-LT" dirty="0">
                <a:latin typeface="Times New Roman" panose="02020603050405020304" pitchFamily="18" charset="0"/>
                <a:cs typeface="Times New Roman" panose="02020603050405020304" pitchFamily="18" charset="0"/>
              </a:rPr>
              <a:t>Rūšis (12 03 002 000):</a:t>
            </a:r>
          </a:p>
          <a:p>
            <a:pPr lvl="1"/>
            <a:r>
              <a:rPr lang="lt-LT" altLang="lt-LT" b="1" dirty="0">
                <a:latin typeface="Times New Roman" panose="02020603050405020304" pitchFamily="18" charset="0"/>
                <a:cs typeface="Times New Roman" panose="02020603050405020304" pitchFamily="18" charset="0"/>
              </a:rPr>
              <a:t>C127</a:t>
            </a:r>
            <a:r>
              <a:rPr lang="lt-LT" altLang="lt-LT" dirty="0">
                <a:latin typeface="Times New Roman" panose="02020603050405020304" pitchFamily="18" charset="0"/>
                <a:cs typeface="Times New Roman" panose="02020603050405020304" pitchFamily="18" charset="0"/>
              </a:rPr>
              <a:t> (privalomas)</a:t>
            </a:r>
          </a:p>
          <a:p>
            <a:pPr lvl="1"/>
            <a:r>
              <a:rPr lang="lt-LT" altLang="lt-LT" b="1" dirty="0">
                <a:latin typeface="Times New Roman" panose="02020603050405020304" pitchFamily="18" charset="0"/>
                <a:cs typeface="Times New Roman" panose="02020603050405020304" pitchFamily="18" charset="0"/>
              </a:rPr>
              <a:t>C128 </a:t>
            </a:r>
            <a:r>
              <a:rPr lang="lt-LT" altLang="lt-LT" dirty="0">
                <a:latin typeface="Times New Roman" panose="02020603050405020304" pitchFamily="18" charset="0"/>
                <a:cs typeface="Times New Roman" panose="02020603050405020304" pitchFamily="18" charset="0"/>
              </a:rPr>
              <a:t>(privalomas)</a:t>
            </a:r>
          </a:p>
          <a:p>
            <a:pPr lvl="1"/>
            <a:r>
              <a:rPr lang="lt-LT" altLang="lt-LT" i="1" dirty="0">
                <a:solidFill>
                  <a:srgbClr val="385723"/>
                </a:solidFill>
                <a:latin typeface="Times New Roman" panose="02020603050405020304" pitchFamily="18" charset="0"/>
                <a:cs typeface="Times New Roman" panose="02020603050405020304" pitchFamily="18" charset="0"/>
              </a:rPr>
              <a:t>C129</a:t>
            </a:r>
            <a:r>
              <a:rPr lang="lt-LT" altLang="lt-LT" dirty="0">
                <a:latin typeface="Times New Roman" panose="02020603050405020304" pitchFamily="18" charset="0"/>
                <a:cs typeface="Times New Roman" panose="02020603050405020304" pitchFamily="18" charset="0"/>
              </a:rPr>
              <a:t> (privalomas, jei nustatytas)</a:t>
            </a:r>
          </a:p>
          <a:p>
            <a:pPr marL="0" indent="0">
              <a:buNone/>
            </a:pPr>
            <a:r>
              <a:rPr lang="lt-LT" altLang="lt-LT" sz="3000" b="1" dirty="0">
                <a:latin typeface="Times New Roman" panose="02020603050405020304" pitchFamily="18" charset="0"/>
                <a:cs typeface="Times New Roman" panose="02020603050405020304" pitchFamily="18" charset="0"/>
              </a:rPr>
              <a:t>Papildoma nuoroda </a:t>
            </a:r>
            <a:r>
              <a:rPr lang="lt-LT" altLang="lt-LT" dirty="0">
                <a:latin typeface="Times New Roman" panose="02020603050405020304" pitchFamily="18" charset="0"/>
                <a:cs typeface="Times New Roman" panose="02020603050405020304" pitchFamily="18" charset="0"/>
              </a:rPr>
              <a:t>(12 04 000 000):</a:t>
            </a:r>
          </a:p>
          <a:p>
            <a:r>
              <a:rPr lang="lt-LT" altLang="lt-LT" dirty="0">
                <a:latin typeface="Times New Roman" panose="02020603050405020304" pitchFamily="18" charset="0"/>
                <a:cs typeface="Times New Roman" panose="02020603050405020304" pitchFamily="18" charset="0"/>
              </a:rPr>
              <a:t>Registracijos numeris (12 04 001 000) nenurodoma</a:t>
            </a:r>
          </a:p>
          <a:p>
            <a:r>
              <a:rPr lang="lt-LT" altLang="lt-LT" dirty="0">
                <a:latin typeface="Times New Roman" panose="02020603050405020304" pitchFamily="18" charset="0"/>
                <a:cs typeface="Times New Roman" panose="02020603050405020304" pitchFamily="18" charset="0"/>
              </a:rPr>
              <a:t>Rūšis (12 04 002 000) – </a:t>
            </a:r>
            <a:r>
              <a:rPr lang="lt-LT" altLang="lt-LT" b="1" dirty="0">
                <a:latin typeface="Times New Roman" panose="02020603050405020304" pitchFamily="18" charset="0"/>
                <a:cs typeface="Times New Roman" panose="02020603050405020304" pitchFamily="18" charset="0"/>
              </a:rPr>
              <a:t>Y081</a:t>
            </a:r>
            <a:r>
              <a:rPr lang="lt-LT" altLang="lt-LT" dirty="0">
                <a:latin typeface="Times New Roman" panose="02020603050405020304" pitchFamily="18" charset="0"/>
                <a:cs typeface="Times New Roman" panose="02020603050405020304" pitchFamily="18" charset="0"/>
              </a:rPr>
              <a:t>, jei nėra C129</a:t>
            </a:r>
          </a:p>
          <a:p>
            <a:endParaRPr lang="lt-LT" altLang="lt-LT"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8D2F7EF-603B-992F-102E-DD351DE5DB54}"/>
              </a:ext>
            </a:extLst>
          </p:cNvPr>
          <p:cNvPicPr>
            <a:picLocks noChangeAspect="1"/>
          </p:cNvPicPr>
          <p:nvPr/>
        </p:nvPicPr>
        <p:blipFill>
          <a:blip r:embed="rId3"/>
          <a:stretch>
            <a:fillRect/>
          </a:stretch>
        </p:blipFill>
        <p:spPr>
          <a:xfrm>
            <a:off x="7383911" y="2250337"/>
            <a:ext cx="4167266" cy="2780348"/>
          </a:xfrm>
          <a:prstGeom prst="rect">
            <a:avLst/>
          </a:prstGeom>
        </p:spPr>
      </p:pic>
    </p:spTree>
    <p:extLst>
      <p:ext uri="{BB962C8B-B14F-4D97-AF65-F5344CB8AC3E}">
        <p14:creationId xmlns:p14="http://schemas.microsoft.com/office/powerpoint/2010/main" val="3014559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039B6-28E9-C48A-0A97-3086CCDB53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949E48-C871-6DAC-B38C-F499DE978B56}"/>
              </a:ext>
            </a:extLst>
          </p:cNvPr>
          <p:cNvSpPr>
            <a:spLocks noGrp="1"/>
          </p:cNvSpPr>
          <p:nvPr>
            <p:ph idx="1"/>
          </p:nvPr>
        </p:nvSpPr>
        <p:spPr>
          <a:xfrm>
            <a:off x="662638" y="1827071"/>
            <a:ext cx="4559425" cy="3979585"/>
          </a:xfrm>
        </p:spPr>
        <p:txBody>
          <a:bodyPr anchor="ctr">
            <a:normAutofit/>
          </a:bodyPr>
          <a:lstStyle/>
          <a:p>
            <a:pPr marL="0" indent="0">
              <a:buNone/>
            </a:pPr>
            <a:r>
              <a:rPr lang="lt-LT" sz="6600" b="1" dirty="0">
                <a:latin typeface="Times New Roman" panose="02020603050405020304" pitchFamily="18" charset="0"/>
                <a:cs typeface="Times New Roman" panose="02020603050405020304" pitchFamily="18" charset="0"/>
              </a:rPr>
              <a:t>KLAIDOS</a:t>
            </a:r>
          </a:p>
        </p:txBody>
      </p:sp>
      <p:pic>
        <p:nvPicPr>
          <p:cNvPr id="7" name="Picture 6" descr="Documentation Errors in Healthcare">
            <a:extLst>
              <a:ext uri="{FF2B5EF4-FFF2-40B4-BE49-F238E27FC236}">
                <a16:creationId xmlns:a16="http://schemas.microsoft.com/office/drawing/2014/main" id="{E4090D96-980F-C679-DD8F-5C74F34C4C0C}"/>
              </a:ext>
            </a:extLst>
          </p:cNvPr>
          <p:cNvPicPr>
            <a:picLocks noChangeAspect="1"/>
          </p:cNvPicPr>
          <p:nvPr/>
        </p:nvPicPr>
        <p:blipFill>
          <a:blip r:embed="rId2"/>
          <a:srcRect l="24215" r="17759" b="2"/>
          <a:stretch>
            <a:fillRect/>
          </a:stretch>
        </p:blipFill>
        <p:spPr>
          <a:xfrm>
            <a:off x="5977788" y="799352"/>
            <a:ext cx="5425410" cy="5259296"/>
          </a:xfrm>
          <a:prstGeom prst="rect">
            <a:avLst/>
          </a:prstGeom>
        </p:spPr>
      </p:pic>
    </p:spTree>
    <p:extLst>
      <p:ext uri="{BB962C8B-B14F-4D97-AF65-F5344CB8AC3E}">
        <p14:creationId xmlns:p14="http://schemas.microsoft.com/office/powerpoint/2010/main" val="3128569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Content Placeholder 3">
            <a:extLst>
              <a:ext uri="{FF2B5EF4-FFF2-40B4-BE49-F238E27FC236}">
                <a16:creationId xmlns:a16="http://schemas.microsoft.com/office/drawing/2014/main" id="{23AB6850-875C-219E-21E0-DBCA6A12D64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224172" y="1268414"/>
            <a:ext cx="4378325" cy="3182937"/>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334982-B5B9-6CDE-64EB-9C2CD8FF6BD5}"/>
              </a:ext>
            </a:extLst>
          </p:cNvPr>
          <p:cNvPicPr>
            <a:picLocks noChangeAspect="1"/>
          </p:cNvPicPr>
          <p:nvPr/>
        </p:nvPicPr>
        <p:blipFill>
          <a:blip r:embed="rId3"/>
          <a:stretch>
            <a:fillRect/>
          </a:stretch>
        </p:blipFill>
        <p:spPr>
          <a:xfrm>
            <a:off x="0" y="-10634"/>
            <a:ext cx="12192000" cy="6868633"/>
          </a:xfrm>
          <a:prstGeom prst="rect">
            <a:avLst/>
          </a:prstGeom>
        </p:spPr>
      </p:pic>
      <p:pic>
        <p:nvPicPr>
          <p:cNvPr id="3" name="Picture 2" descr="Logo&#10;&#10;Description automatically generated">
            <a:extLst>
              <a:ext uri="{FF2B5EF4-FFF2-40B4-BE49-F238E27FC236}">
                <a16:creationId xmlns:a16="http://schemas.microsoft.com/office/drawing/2014/main" id="{265570D3-C207-1E69-2CEF-E3BC0CE026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27522" y="595460"/>
            <a:ext cx="4536956" cy="4560767"/>
          </a:xfrm>
          <a:prstGeom prst="rect">
            <a:avLst/>
          </a:prstGeom>
        </p:spPr>
      </p:pic>
      <p:sp>
        <p:nvSpPr>
          <p:cNvPr id="4" name="object 15">
            <a:extLst>
              <a:ext uri="{FF2B5EF4-FFF2-40B4-BE49-F238E27FC236}">
                <a16:creationId xmlns:a16="http://schemas.microsoft.com/office/drawing/2014/main" id="{3B665B18-1BCF-1A57-D6C5-C3A2E38AFD57}"/>
              </a:ext>
            </a:extLst>
          </p:cNvPr>
          <p:cNvSpPr txBox="1"/>
          <p:nvPr/>
        </p:nvSpPr>
        <p:spPr>
          <a:xfrm>
            <a:off x="0" y="5380225"/>
            <a:ext cx="12192000" cy="1243930"/>
          </a:xfrm>
          <a:prstGeom prst="rect">
            <a:avLst/>
          </a:prstGeom>
        </p:spPr>
        <p:txBody>
          <a:bodyPr vert="horz" wrap="square" lIns="0" tIns="12700" rIns="0" bIns="0" rtlCol="0">
            <a:spAutoFit/>
          </a:bodyPr>
          <a:lstStyle/>
          <a:p>
            <a:pPr marL="782320" algn="ctr"/>
            <a:r>
              <a:rPr lang="lt-LT" sz="2000" b="1" dirty="0">
                <a:solidFill>
                  <a:srgbClr val="2B2A29"/>
                </a:solidFill>
                <a:latin typeface="Arial"/>
                <a:cs typeface="Arial"/>
              </a:rPr>
              <a:t>Muitinės</a:t>
            </a:r>
            <a:r>
              <a:rPr sz="2000" b="1" spc="10" dirty="0">
                <a:solidFill>
                  <a:srgbClr val="2B2A29"/>
                </a:solidFill>
                <a:latin typeface="Arial"/>
                <a:cs typeface="Arial"/>
              </a:rPr>
              <a:t> </a:t>
            </a:r>
            <a:r>
              <a:rPr lang="lt-LT" sz="2000" b="1" spc="-10" dirty="0">
                <a:solidFill>
                  <a:srgbClr val="2B2A29"/>
                </a:solidFill>
                <a:latin typeface="Arial"/>
                <a:cs typeface="Arial"/>
              </a:rPr>
              <a:t>departamentas </a:t>
            </a:r>
            <a:r>
              <a:rPr lang="lt-LT" sz="2000" b="1" dirty="0">
                <a:solidFill>
                  <a:srgbClr val="2B2A29"/>
                </a:solidFill>
                <a:latin typeface="Arial"/>
                <a:cs typeface="Arial"/>
              </a:rPr>
              <a:t>prie</a:t>
            </a:r>
            <a:r>
              <a:rPr sz="2000" b="1" spc="10" dirty="0">
                <a:solidFill>
                  <a:srgbClr val="2B2A29"/>
                </a:solidFill>
                <a:latin typeface="Arial"/>
                <a:cs typeface="Arial"/>
              </a:rPr>
              <a:t> </a:t>
            </a:r>
            <a:r>
              <a:rPr sz="2000" b="1" dirty="0">
                <a:solidFill>
                  <a:srgbClr val="2B2A29"/>
                </a:solidFill>
                <a:latin typeface="Arial"/>
                <a:cs typeface="Arial"/>
              </a:rPr>
              <a:t>Lietuvos</a:t>
            </a:r>
            <a:r>
              <a:rPr sz="2000" b="1" spc="10" dirty="0">
                <a:solidFill>
                  <a:srgbClr val="2B2A29"/>
                </a:solidFill>
                <a:latin typeface="Arial"/>
                <a:cs typeface="Arial"/>
              </a:rPr>
              <a:t> </a:t>
            </a:r>
            <a:r>
              <a:rPr sz="2000" b="1" dirty="0">
                <a:solidFill>
                  <a:srgbClr val="2B2A29"/>
                </a:solidFill>
                <a:latin typeface="Arial"/>
                <a:cs typeface="Arial"/>
              </a:rPr>
              <a:t>Respublikos</a:t>
            </a:r>
            <a:r>
              <a:rPr sz="2000" b="1" spc="15" dirty="0">
                <a:solidFill>
                  <a:srgbClr val="2B2A29"/>
                </a:solidFill>
                <a:latin typeface="Arial"/>
                <a:cs typeface="Arial"/>
              </a:rPr>
              <a:t> </a:t>
            </a:r>
            <a:r>
              <a:rPr sz="2000" b="1" dirty="0">
                <a:solidFill>
                  <a:srgbClr val="2B2A29"/>
                </a:solidFill>
                <a:latin typeface="Arial"/>
                <a:cs typeface="Arial"/>
              </a:rPr>
              <a:t>ﬁnansų</a:t>
            </a:r>
            <a:r>
              <a:rPr sz="2000" b="1" spc="10" dirty="0">
                <a:solidFill>
                  <a:srgbClr val="2B2A29"/>
                </a:solidFill>
                <a:latin typeface="Arial"/>
                <a:cs typeface="Arial"/>
              </a:rPr>
              <a:t> </a:t>
            </a:r>
            <a:r>
              <a:rPr sz="2000" b="1" spc="-10" dirty="0">
                <a:solidFill>
                  <a:srgbClr val="2B2A29"/>
                </a:solidFill>
                <a:latin typeface="Arial"/>
                <a:cs typeface="Arial"/>
              </a:rPr>
              <a:t>ministerijos</a:t>
            </a:r>
            <a:endParaRPr sz="2000" dirty="0">
              <a:latin typeface="Arial"/>
              <a:cs typeface="Arial"/>
            </a:endParaRPr>
          </a:p>
          <a:p>
            <a:pPr marL="2280285" marR="1885950" indent="-400685" algn="ctr"/>
            <a:r>
              <a:rPr lang="lt-LT" sz="2000" b="1" dirty="0">
                <a:solidFill>
                  <a:srgbClr val="2B2A29"/>
                </a:solidFill>
                <a:latin typeface="Arial"/>
                <a:cs typeface="Arial"/>
              </a:rPr>
              <a:t>Ševčenkos </a:t>
            </a:r>
            <a:r>
              <a:rPr sz="2000" b="1" dirty="0">
                <a:solidFill>
                  <a:srgbClr val="2B2A29"/>
                </a:solidFill>
                <a:latin typeface="Arial"/>
                <a:cs typeface="Arial"/>
              </a:rPr>
              <a:t>g.</a:t>
            </a:r>
            <a:r>
              <a:rPr sz="2000" b="1" spc="-5" dirty="0">
                <a:solidFill>
                  <a:srgbClr val="2B2A29"/>
                </a:solidFill>
                <a:latin typeface="Arial"/>
                <a:cs typeface="Arial"/>
              </a:rPr>
              <a:t> </a:t>
            </a:r>
            <a:r>
              <a:rPr lang="lt-LT" sz="2000" b="1" spc="-5" dirty="0">
                <a:solidFill>
                  <a:srgbClr val="2B2A29"/>
                </a:solidFill>
                <a:latin typeface="Arial"/>
                <a:cs typeface="Arial"/>
              </a:rPr>
              <a:t>42</a:t>
            </a:r>
            <a:r>
              <a:rPr sz="2000" b="1" dirty="0">
                <a:solidFill>
                  <a:srgbClr val="2B2A29"/>
                </a:solidFill>
                <a:latin typeface="Arial"/>
                <a:cs typeface="Arial"/>
              </a:rPr>
              <a:t>,</a:t>
            </a:r>
            <a:r>
              <a:rPr sz="2000" b="1" spc="-5" dirty="0">
                <a:solidFill>
                  <a:srgbClr val="2B2A29"/>
                </a:solidFill>
                <a:latin typeface="Arial"/>
                <a:cs typeface="Arial"/>
              </a:rPr>
              <a:t> </a:t>
            </a:r>
            <a:r>
              <a:rPr lang="lt-LT" sz="2000" b="1" spc="-10" dirty="0">
                <a:solidFill>
                  <a:srgbClr val="2B2A29"/>
                </a:solidFill>
                <a:latin typeface="Arial"/>
                <a:cs typeface="Arial"/>
              </a:rPr>
              <a:t>03209</a:t>
            </a:r>
            <a:r>
              <a:rPr sz="2000" b="1" spc="-5" dirty="0">
                <a:solidFill>
                  <a:srgbClr val="2B2A29"/>
                </a:solidFill>
                <a:latin typeface="Arial"/>
                <a:cs typeface="Arial"/>
              </a:rPr>
              <a:t> </a:t>
            </a:r>
            <a:r>
              <a:rPr sz="2000" b="1" spc="-10" dirty="0">
                <a:solidFill>
                  <a:srgbClr val="2B2A29"/>
                </a:solidFill>
                <a:latin typeface="Arial"/>
                <a:cs typeface="Arial"/>
              </a:rPr>
              <a:t>Vilnius www.lrmuitine.lt</a:t>
            </a:r>
            <a:endParaRPr sz="2000" dirty="0">
              <a:latin typeface="Arial"/>
              <a:cs typeface="Arial"/>
            </a:endParaRPr>
          </a:p>
          <a:p>
            <a:pPr marR="5715" algn="ctr"/>
            <a:r>
              <a:rPr sz="2000" b="1" spc="-10" dirty="0">
                <a:solidFill>
                  <a:srgbClr val="2B2A29"/>
                </a:solidFill>
                <a:latin typeface="Arial"/>
                <a:cs typeface="Arial"/>
              </a:rPr>
              <a:t>facebook.com/Lietuvosmuitine</a:t>
            </a:r>
            <a:endParaRPr sz="2000" dirty="0">
              <a:latin typeface="Arial"/>
              <a:cs typeface="Arial"/>
            </a:endParaRPr>
          </a:p>
          <a:p>
            <a:pPr marR="5715" algn="ctr"/>
            <a:r>
              <a:rPr sz="2000" b="1" spc="-10" dirty="0">
                <a:solidFill>
                  <a:srgbClr val="2B2A29"/>
                </a:solidFill>
                <a:latin typeface="Arial"/>
                <a:cs typeface="Arial"/>
              </a:rPr>
              <a:t>https://www.youtube.com/user/LietuvosMuitine</a:t>
            </a:r>
            <a:endParaRPr sz="2000" dirty="0">
              <a:latin typeface="Arial"/>
              <a:cs typeface="Arial"/>
            </a:endParaRPr>
          </a:p>
        </p:txBody>
      </p:sp>
    </p:spTree>
    <p:extLst>
      <p:ext uri="{BB962C8B-B14F-4D97-AF65-F5344CB8AC3E}">
        <p14:creationId xmlns:p14="http://schemas.microsoft.com/office/powerpoint/2010/main" val="31967820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3525</TotalTime>
  <Words>1289</Words>
  <Application>Microsoft Office PowerPoint</Application>
  <PresentationFormat>Widescreen</PresentationFormat>
  <Paragraphs>98</Paragraphs>
  <Slides>20</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Black</vt:lpstr>
      <vt:lpstr>Calibri</vt:lpstr>
      <vt:lpstr>Calibri Light</vt:lpstr>
      <vt:lpstr>Times New Roman</vt:lpstr>
      <vt:lpstr>Wingdings</vt:lpstr>
      <vt:lpstr>Office Theme</vt:lpstr>
      <vt:lpstr>PowerPoint Presentation</vt:lpstr>
      <vt:lpstr>PowerPoint Presentation</vt:lpstr>
      <vt:lpstr>PowerPoint Presentation</vt:lpstr>
      <vt:lpstr>APIBRĖŽTIS</vt:lpstr>
      <vt:lpstr>PVM ĮSTATYMO 2 STRAIPSNIO 191 PUNKTAS</vt:lpstr>
      <vt:lpstr>NUOTOLINĖJE PREKYBOJE ĮSIGYTŲ PREKIŲ IMPORTUOTOJAS</vt:lpstr>
      <vt:lpstr>PAPILDOMI PROCEDŪROS KODAI, SKIRTI NUOTOLINEI PREKYBAI</vt:lpstr>
      <vt:lpstr>PowerPoint Presentation</vt:lpstr>
      <vt:lpstr>IMPORTUOTOJAS (13 04 000 000)</vt:lpstr>
      <vt:lpstr>DEKLARANTAS (13 05 000 000)</vt:lpstr>
      <vt:lpstr>ATSTOVAS (13 06 000 000)</vt:lpstr>
      <vt:lpstr>PowerPoint Presentation</vt:lpstr>
      <vt:lpstr>Teisinis reglamentavimas</vt:lpstr>
      <vt:lpstr>APIBRĖŽTIS</vt:lpstr>
      <vt:lpstr>RŪŠYS</vt:lpstr>
      <vt:lpstr>INFORMACIJA APIE PID RŪŠIŲ KODUS</vt:lpstr>
      <vt:lpstr>PID NURODYMAS IMPORTO DEKLARACIJOJE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Evelina Pagounis</dc:creator>
  <cp:lastModifiedBy>Rūta Petkevičiūtė</cp:lastModifiedBy>
  <cp:revision>21</cp:revision>
  <dcterms:created xsi:type="dcterms:W3CDTF">2023-01-10T10:44:58Z</dcterms:created>
  <dcterms:modified xsi:type="dcterms:W3CDTF">2026-10-02T08:19:42Z</dcterms:modified>
</cp:coreProperties>
</file>